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B211-1E67-04AF-4A99-F1EE98DAA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9B64-30AB-84F2-3395-BBB3BAFB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3DAF-DC7D-5E5F-2FB9-67A738E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DCCD-E870-4499-DACD-3C1E4034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9E34-C0B9-ED6C-CACA-787FF92A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C4F2-44A0-9D9F-918D-A46691EF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CA459-3BBA-B1CA-D51B-45FFBCDB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7168-95BF-8B1B-C5F1-0A3CE280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710C-BA58-284F-3837-F5397D16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FDBE-69A6-2723-8F4A-F56AB36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807AA-DBA1-8A25-436D-EC2A0F239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BAA5F-9C40-0F0B-1D15-1F0BCE77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5E3E-89B3-D29A-F9C7-DC7B9FBF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3987-6C5A-1A61-085F-BF836C4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C91F-E72A-4247-E082-C46C16F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23F8-03CA-3B6A-A5C0-8FD3F57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A62E-0111-9BA0-77DC-52FACB55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DEDD-F564-DB60-6CCA-205EFDD3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181F-4CC6-0852-BCD2-B6B78A41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1C5E-6DEC-D195-D7EE-BF156498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256F-61D4-A4F6-B421-FE27525D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10B3-7CDB-0286-D59C-632AFBF0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329B-3424-1CA1-B296-AC0A5426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2BD1-93E1-2FA2-D61E-821AFDD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8C9E-1489-D73F-6851-1605DA2F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CD9F-E4A4-4AC9-8123-737CD08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6E76-D236-6315-86BB-43F5DFE39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9D21F-D97A-B018-AF7B-87B308F16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177C7-5CBA-2185-6105-CC82F72B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A7511-A136-5750-09D7-F7B96A25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D12C-1A7E-6EED-69B9-CC7CA52E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EC41-C273-4B21-C5EC-D4129250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7E1F-A3F9-FD63-E075-E26942E1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1CFAC-5A2F-D3A9-C988-CC7F90A99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80C9D-9832-FB28-6C32-1870F3DB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5975F-3104-6768-004B-EB059946C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AF7E4-3B75-D34A-90E1-52304CDF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BA1EB-9586-F6E7-4564-EEDBF168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09BE4-4190-23F6-0727-CCE35F6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D13E-D2BD-CE2C-2193-BF1A5081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FD532-3E42-1116-8114-D66980E1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B557-6C5D-0F95-7C50-ACCD1A41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FBD3-D659-D6FF-70C9-E9EE2913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EB92F-5A04-4887-B267-F01F6E96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84CBA-F25B-4F16-CAB8-94EAE124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5EDF1-4414-BD5A-BDCC-6C3F3DB2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520-84C7-EA53-F2CD-A377E062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EADA-C389-B80E-46ED-77F495C4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A2AA4-B458-4838-C7FC-3EF20FC7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8BAD-E866-88A6-F01B-90FFC290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65987-1499-694A-41E0-433E1915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F3562-5256-A109-29A6-E1E12EE6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EF89-D97E-CB84-6BA3-754D1FAA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0CA6-DA4F-7F7A-DED7-EAE77124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D46C-D857-90E3-58B2-51BFA09D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4D86-E9B6-EC73-D33B-76E38F19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4252-9873-BFD6-7F58-F31B1A13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26AB-BA3C-8FD6-B8C6-9A09534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E3A0F-C3B8-1AAC-55B8-F9C36F91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32FA-5F87-E170-4938-694147F8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E5D2-22DF-0C80-1A00-328BC74D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DD2D-21EF-948A-97C7-3FCFDD2E9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6B92-553E-D341-09AF-81F26026F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Introduction to XGBoost 2 and Its Use in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rPr dirty="0"/>
              <a:t>Exploring the Advancements and Applications of XGBoost 2</a:t>
            </a:r>
            <a:endParaRPr lang="en-US"/>
          </a:p>
          <a:p>
            <a:pPr algn="l"/>
            <a:r>
              <a:rPr lang="en-US" dirty="0"/>
              <a:t>Arpit Dhuliya</a:t>
            </a:r>
            <a:r>
              <a:rPr dirty="0"/>
              <a:t> | </a:t>
            </a:r>
            <a:r>
              <a:rPr lang="en-US" dirty="0"/>
              <a:t>9/24/2024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XGBoost 2 improves upon XGBoost 1 in speed, scalability, and explainability</a:t>
            </a:r>
          </a:p>
          <a:p>
            <a:pPr marL="0" indent="0">
              <a:buNone/>
            </a:pPr>
            <a:endParaRPr lang="en-US" sz="1900"/>
          </a:p>
          <a:p>
            <a:r>
              <a:rPr lang="en-US" sz="1900"/>
              <a:t>Ideal for anomaly detection in large-scale data applications</a:t>
            </a:r>
          </a:p>
          <a:p>
            <a:endParaRPr lang="en-US" sz="1900"/>
          </a:p>
          <a:p>
            <a:r>
              <a:rPr lang="en-US" sz="1900"/>
              <a:t>Perfect tool for high-stakes industries like finance with real-time fraud detection needs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Introduction to XGBoost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What is XGBoost?</a:t>
            </a:r>
          </a:p>
          <a:p>
            <a:r>
              <a:rPr lang="en-US" sz="1900"/>
              <a:t>Gradient Boosting algorithm for building models sequentially</a:t>
            </a:r>
          </a:p>
          <a:p>
            <a:r>
              <a:rPr lang="en-US" sz="1900"/>
              <a:t>Known for speed and performance in structured data</a:t>
            </a:r>
          </a:p>
          <a:p>
            <a:r>
              <a:rPr lang="en-US" sz="1900"/>
              <a:t>Widely used in various competitions (e.g., Kaggle)</a:t>
            </a:r>
          </a:p>
          <a:p>
            <a:endParaRPr lang="en-US" sz="1900"/>
          </a:p>
          <a:p>
            <a:pPr marL="0" indent="0">
              <a:buNone/>
            </a:pPr>
            <a:r>
              <a:rPr lang="en-US" sz="1900"/>
              <a:t> Key Features:</a:t>
            </a:r>
          </a:p>
          <a:p>
            <a:pPr marL="0" indent="0">
              <a:buNone/>
            </a:pPr>
            <a:r>
              <a:rPr lang="en-US" sz="1900"/>
              <a:t> - Classification, regression, ranking support</a:t>
            </a:r>
          </a:p>
          <a:p>
            <a:pPr marL="0" indent="0">
              <a:buNone/>
            </a:pPr>
            <a:r>
              <a:rPr lang="en-US" sz="1900"/>
              <a:t> - Efficient handling of missing data</a:t>
            </a:r>
          </a:p>
          <a:p>
            <a:pPr marL="0" indent="0">
              <a:buNone/>
            </a:pPr>
            <a:r>
              <a:rPr lang="en-US" sz="1900"/>
              <a:t> - Optimized for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What’s New in XGBoost 2?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Enhanced Distributed and Parallel Computing</a:t>
            </a:r>
          </a:p>
          <a:p>
            <a:endParaRPr lang="en-US" sz="1900"/>
          </a:p>
          <a:p>
            <a:r>
              <a:rPr lang="en-US" sz="1900"/>
              <a:t>Faster training times on multi-core and distributed systems</a:t>
            </a:r>
          </a:p>
          <a:p>
            <a:endParaRPr lang="en-US" sz="1900"/>
          </a:p>
          <a:p>
            <a:r>
              <a:rPr lang="en-US" sz="1900"/>
              <a:t>GPU Acceleration</a:t>
            </a:r>
          </a:p>
          <a:p>
            <a:endParaRPr lang="en-US" sz="1900"/>
          </a:p>
          <a:p>
            <a:r>
              <a:rPr lang="en-US" sz="1900"/>
              <a:t>Significant speed improvements with modern GPU support</a:t>
            </a:r>
          </a:p>
          <a:p>
            <a:endParaRPr lang="en-US" sz="1900"/>
          </a:p>
          <a:p>
            <a:r>
              <a:rPr lang="en-US" sz="1900"/>
              <a:t>Better AutoML Integration</a:t>
            </a:r>
          </a:p>
          <a:p>
            <a:endParaRPr lang="en-US" sz="1900"/>
          </a:p>
          <a:p>
            <a:r>
              <a:rPr lang="en-US" sz="1900"/>
              <a:t>Simplifies model tuning and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Improvements in Handling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Improved support for categorical data</a:t>
            </a:r>
          </a:p>
          <a:p>
            <a:endParaRPr lang="en-US" sz="1900"/>
          </a:p>
          <a:p>
            <a:r>
              <a:rPr lang="en-US" sz="1900"/>
              <a:t> More accurate and faster processing without extensive preprocessing</a:t>
            </a:r>
          </a:p>
          <a:p>
            <a:endParaRPr lang="en-US" sz="1900"/>
          </a:p>
          <a:p>
            <a:r>
              <a:rPr lang="en-US" sz="1900"/>
              <a:t>Model Explainability</a:t>
            </a:r>
          </a:p>
          <a:p>
            <a:endParaRPr lang="en-US" sz="1900"/>
          </a:p>
          <a:p>
            <a:r>
              <a:rPr lang="en-US" sz="1900"/>
              <a:t>Tools like SHAP values for better understanding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XGBoost 1 vs XGBoost 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AC270-56ED-5272-EA8B-3F411D37E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943240"/>
              </p:ext>
            </p:extLst>
          </p:nvPr>
        </p:nvGraphicFramePr>
        <p:xfrm>
          <a:off x="964425" y="2228087"/>
          <a:ext cx="7215152" cy="394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864">
                  <a:extLst>
                    <a:ext uri="{9D8B030D-6E8A-4147-A177-3AD203B41FA5}">
                      <a16:colId xmlns:a16="http://schemas.microsoft.com/office/drawing/2014/main" val="1876525308"/>
                    </a:ext>
                  </a:extLst>
                </a:gridCol>
                <a:gridCol w="1919842">
                  <a:extLst>
                    <a:ext uri="{9D8B030D-6E8A-4147-A177-3AD203B41FA5}">
                      <a16:colId xmlns:a16="http://schemas.microsoft.com/office/drawing/2014/main" val="16133994"/>
                    </a:ext>
                  </a:extLst>
                </a:gridCol>
                <a:gridCol w="2651446">
                  <a:extLst>
                    <a:ext uri="{9D8B030D-6E8A-4147-A177-3AD203B41FA5}">
                      <a16:colId xmlns:a16="http://schemas.microsoft.com/office/drawing/2014/main" val="86162925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r>
                        <a:rPr lang="en-US" sz="1900"/>
                        <a:t>Feature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XGBOOST 1</a:t>
                      </a:r>
                    </a:p>
                  </a:txBody>
                  <a:tcPr marL="123882" marR="123882" marT="64634" marB="64634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XGBOOST2</a:t>
                      </a:r>
                    </a:p>
                  </a:txBody>
                  <a:tcPr marL="123882" marR="123882" marT="64634" marB="64634"/>
                </a:tc>
                <a:extLst>
                  <a:ext uri="{0D108BD9-81ED-4DB2-BD59-A6C34878D82A}">
                    <a16:rowId xmlns:a16="http://schemas.microsoft.com/office/drawing/2014/main" val="216418612"/>
                  </a:ext>
                </a:extLst>
              </a:tr>
              <a:tr h="755188">
                <a:tc>
                  <a:txBody>
                    <a:bodyPr/>
                    <a:lstStyle/>
                    <a:p>
                      <a:r>
                        <a:rPr lang="en-US" sz="1900"/>
                        <a:t>Parallel/Distributed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Limited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Optimized for distributed</a:t>
                      </a:r>
                    </a:p>
                  </a:txBody>
                  <a:tcPr marL="123882" marR="123882" marT="64634" marB="64634"/>
                </a:tc>
                <a:extLst>
                  <a:ext uri="{0D108BD9-81ED-4DB2-BD59-A6C34878D82A}">
                    <a16:rowId xmlns:a16="http://schemas.microsoft.com/office/drawing/2014/main" val="473613253"/>
                  </a:ext>
                </a:extLst>
              </a:tr>
              <a:tr h="755188">
                <a:tc>
                  <a:txBody>
                    <a:bodyPr/>
                    <a:lstStyle/>
                    <a:p>
                      <a:r>
                        <a:rPr lang="en-US" sz="1900"/>
                        <a:t>GPU Support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Available, but slower</a:t>
                      </a:r>
                    </a:p>
                  </a:txBody>
                  <a:tcPr marL="123882" marR="123882" marT="64634" marB="64634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Significantly faster</a:t>
                      </a:r>
                    </a:p>
                  </a:txBody>
                  <a:tcPr marL="123882" marR="123882" marT="64634" marB="64634"/>
                </a:tc>
                <a:extLst>
                  <a:ext uri="{0D108BD9-81ED-4DB2-BD59-A6C34878D82A}">
                    <a16:rowId xmlns:a16="http://schemas.microsoft.com/office/drawing/2014/main" val="1428912135"/>
                  </a:ext>
                </a:extLst>
              </a:tr>
              <a:tr h="464063">
                <a:tc>
                  <a:txBody>
                    <a:bodyPr/>
                    <a:lstStyle/>
                    <a:p>
                      <a:r>
                        <a:rPr lang="en-US" sz="1900"/>
                        <a:t>AutoML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Manual tuning</a:t>
                      </a:r>
                    </a:p>
                  </a:txBody>
                  <a:tcPr marL="123882" marR="123882" marT="64634" marB="64634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Integrated AutoML</a:t>
                      </a:r>
                    </a:p>
                  </a:txBody>
                  <a:tcPr marL="123882" marR="123882" marT="64634" marB="64634"/>
                </a:tc>
                <a:extLst>
                  <a:ext uri="{0D108BD9-81ED-4DB2-BD59-A6C34878D82A}">
                    <a16:rowId xmlns:a16="http://schemas.microsoft.com/office/drawing/2014/main" val="2261903996"/>
                  </a:ext>
                </a:extLst>
              </a:tr>
              <a:tr h="755188">
                <a:tc>
                  <a:txBody>
                    <a:bodyPr/>
                    <a:lstStyle/>
                    <a:p>
                      <a:r>
                        <a:rPr lang="en-US" sz="1900"/>
                        <a:t>Categorical Handling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Requires preprocessing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Native support, more efficient</a:t>
                      </a:r>
                    </a:p>
                  </a:txBody>
                  <a:tcPr marL="123882" marR="123882" marT="64634" marB="64634"/>
                </a:tc>
                <a:extLst>
                  <a:ext uri="{0D108BD9-81ED-4DB2-BD59-A6C34878D82A}">
                    <a16:rowId xmlns:a16="http://schemas.microsoft.com/office/drawing/2014/main" val="2460622029"/>
                  </a:ext>
                </a:extLst>
              </a:tr>
              <a:tr h="755188">
                <a:tc>
                  <a:txBody>
                    <a:bodyPr/>
                    <a:lstStyle/>
                    <a:p>
                      <a:r>
                        <a:rPr lang="en-US" sz="1900"/>
                        <a:t>Explainability</a:t>
                      </a:r>
                    </a:p>
                  </a:txBody>
                  <a:tcPr marL="123882" marR="123882" marT="64634" marB="64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Basic</a:t>
                      </a:r>
                    </a:p>
                  </a:txBody>
                  <a:tcPr marL="123882" marR="123882" marT="64634" marB="64634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Advanced (SHAP, etc.)</a:t>
                      </a:r>
                    </a:p>
                  </a:txBody>
                  <a:tcPr marL="123882" marR="123882" marT="64634" marB="64634"/>
                </a:tc>
                <a:extLst>
                  <a:ext uri="{0D108BD9-81ED-4DB2-BD59-A6C34878D82A}">
                    <a16:rowId xmlns:a16="http://schemas.microsoft.com/office/drawing/2014/main" val="2848207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What is Anomaly Detection?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Detecting rare events that deviate from the norm</a:t>
            </a:r>
          </a:p>
          <a:p>
            <a:endParaRPr lang="en-US" sz="1900"/>
          </a:p>
          <a:p>
            <a:r>
              <a:rPr lang="en-US" sz="1900"/>
              <a:t>Used in cybersecurity, fraud detection, and system monitoring</a:t>
            </a:r>
          </a:p>
          <a:p>
            <a:endParaRPr lang="en-US" sz="1900"/>
          </a:p>
          <a:p>
            <a:r>
              <a:rPr lang="en-US" sz="1900"/>
              <a:t>Supervised Methods:</a:t>
            </a:r>
          </a:p>
          <a:p>
            <a:pPr marL="0" indent="0">
              <a:buNone/>
            </a:pPr>
            <a:r>
              <a:rPr lang="en-US" sz="1900"/>
              <a:t>  - Labeled data with known anomalies</a:t>
            </a:r>
          </a:p>
          <a:p>
            <a:endParaRPr lang="en-US" sz="1900"/>
          </a:p>
          <a:p>
            <a:r>
              <a:rPr lang="en-US" sz="1900"/>
              <a:t>Unsupervised Methods:</a:t>
            </a:r>
          </a:p>
          <a:p>
            <a:pPr marL="0" indent="0">
              <a:buNone/>
            </a:pPr>
            <a:r>
              <a:rPr lang="en-US" sz="1900"/>
              <a:t>   - No labeled anomalies; deviations detected as anomalies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How XGBoost 2 Supports Anomaly Detection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Supervised Approach:</a:t>
            </a:r>
          </a:p>
          <a:p>
            <a:pPr marL="0" indent="0">
              <a:buNone/>
            </a:pPr>
            <a:r>
              <a:rPr lang="en-US" sz="1900"/>
              <a:t>- Train XGBoost as a classifier with labeled data</a:t>
            </a:r>
          </a:p>
          <a:p>
            <a:endParaRPr lang="en-US" sz="1900"/>
          </a:p>
          <a:p>
            <a:r>
              <a:rPr lang="en-US" sz="1900"/>
              <a:t>Unsupervised Approach:</a:t>
            </a:r>
          </a:p>
          <a:p>
            <a:pPr marL="0" indent="0">
              <a:buNone/>
            </a:pPr>
            <a:r>
              <a:rPr lang="en-US" sz="1900"/>
              <a:t>- Train on normal data and detect outliers</a:t>
            </a:r>
          </a:p>
          <a:p>
            <a:endParaRPr lang="en-US" sz="1900"/>
          </a:p>
          <a:p>
            <a:r>
              <a:rPr lang="en-US" sz="1900"/>
              <a:t>Explainability:</a:t>
            </a:r>
          </a:p>
          <a:p>
            <a:pPr marL="0" indent="0">
              <a:buNone/>
            </a:pPr>
            <a:r>
              <a:rPr lang="en-US" sz="1900"/>
              <a:t>- Use SHAP to explain why a data point was flagged as an anomaly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Use Case: Financial Transaction Anomaly Detection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Problem:</a:t>
            </a:r>
          </a:p>
          <a:p>
            <a:r>
              <a:rPr lang="en-US" sz="1900"/>
              <a:t>Detect fraudulent transactions among millions of daily financial records</a:t>
            </a:r>
          </a:p>
          <a:p>
            <a:endParaRPr lang="en-US" sz="1900"/>
          </a:p>
          <a:p>
            <a:pPr marL="0" indent="0">
              <a:buNone/>
            </a:pPr>
            <a:r>
              <a:rPr lang="en-US" sz="1900"/>
              <a:t>Solution:</a:t>
            </a:r>
          </a:p>
          <a:p>
            <a:r>
              <a:rPr lang="en-US" sz="1900"/>
              <a:t>Use XGBoost 2’s GPU acceleration to classify transactions as 'fraudulent' or 'normal'</a:t>
            </a:r>
          </a:p>
          <a:p>
            <a:pPr marL="0" indent="0">
              <a:buNone/>
            </a:pPr>
            <a:r>
              <a:rPr lang="en-US" sz="1900"/>
              <a:t> Features: time, amount, location, etc.</a:t>
            </a:r>
          </a:p>
          <a:p>
            <a:pPr marL="0" indent="0">
              <a:buNone/>
            </a:pPr>
            <a:r>
              <a:rPr lang="en-US" sz="1900"/>
              <a:t> - Use SHAP values to explain fraud detection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XGBoost 2 Benefits in the Use Case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Scalability:</a:t>
            </a:r>
          </a:p>
          <a:p>
            <a:pPr marL="0" indent="0">
              <a:buNone/>
            </a:pPr>
            <a:r>
              <a:rPr lang="en-US" sz="1900"/>
              <a:t> - Handles millions of data points using GPU acceleration</a:t>
            </a:r>
          </a:p>
          <a:p>
            <a:pPr marL="0" indent="0">
              <a:buNone/>
            </a:pPr>
            <a:endParaRPr lang="en-US" sz="1900"/>
          </a:p>
          <a:p>
            <a:r>
              <a:rPr lang="en-US" sz="1900"/>
              <a:t> Accuracy:</a:t>
            </a:r>
          </a:p>
          <a:p>
            <a:pPr marL="0" indent="0">
              <a:buNone/>
            </a:pPr>
            <a:r>
              <a:rPr lang="en-US" sz="1900"/>
              <a:t>  - Better performance with AutoML and categorical handling</a:t>
            </a:r>
          </a:p>
          <a:p>
            <a:endParaRPr lang="en-US" sz="1900"/>
          </a:p>
          <a:p>
            <a:r>
              <a:rPr lang="en-US" sz="1900"/>
              <a:t> Real-time Decision Making:</a:t>
            </a:r>
          </a:p>
          <a:p>
            <a:pPr marL="0" indent="0">
              <a:buNone/>
            </a:pPr>
            <a:r>
              <a:rPr lang="en-US" sz="1900"/>
              <a:t> - Fast enough to integrate into fraud detection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415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 to XGBoost 2 and Its Use in Anomaly Detection</vt:lpstr>
      <vt:lpstr>Introduction to XGBoost</vt:lpstr>
      <vt:lpstr>What’s New in XGBoost 2?</vt:lpstr>
      <vt:lpstr>Improvements in Handling Data</vt:lpstr>
      <vt:lpstr>XGBoost 1 vs XGBoost 2</vt:lpstr>
      <vt:lpstr>What is Anomaly Detection?</vt:lpstr>
      <vt:lpstr>How XGBoost 2 Supports Anomaly Detection</vt:lpstr>
      <vt:lpstr>Use Case: Financial Transaction Anomaly Detection</vt:lpstr>
      <vt:lpstr>XGBoost 2 Benefits in the Use Case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Arpit Dhuliya</dc:creator>
  <cp:keywords/>
  <dc:description>generated using python-pptx</dc:description>
  <cp:lastModifiedBy>Dhuliya ANKIT</cp:lastModifiedBy>
  <cp:revision>19</cp:revision>
  <dcterms:created xsi:type="dcterms:W3CDTF">2013-01-27T09:14:16Z</dcterms:created>
  <dcterms:modified xsi:type="dcterms:W3CDTF">2024-09-27T04:35:25Z</dcterms:modified>
  <cp:category/>
</cp:coreProperties>
</file>