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92" r:id="rId4"/>
    <p:sldId id="366" r:id="rId5"/>
    <p:sldId id="393" r:id="rId6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4" autoAdjust="0"/>
    <p:restoredTop sz="96791" autoAdjust="0"/>
  </p:normalViewPr>
  <p:slideViewPr>
    <p:cSldViewPr>
      <p:cViewPr>
        <p:scale>
          <a:sx n="50" d="100"/>
          <a:sy n="50" d="100"/>
        </p:scale>
        <p:origin x="564" y="120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599" y="1069460"/>
            <a:ext cx="154792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graphics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graphics_dp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210028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graphics_fsm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18126" y="2454443"/>
            <a:ext cx="2342744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/>
              <a:t>muxRow</a:t>
            </a:r>
            <a:r>
              <a:rPr lang="en-US" sz="1200" dirty="0"/>
              <a:t>(4..0) &amp; </a:t>
            </a:r>
            <a:r>
              <a:rPr lang="en-US" sz="1200" dirty="0" err="1"/>
              <a:t>muxCol</a:t>
            </a:r>
            <a:r>
              <a:rPr lang="en-US" sz="1200" dirty="0"/>
              <a:t>(5..0)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7539442" y="2190538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486083" y="2458512"/>
            <a:ext cx="86003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47317" y="22738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483626" y="2738289"/>
            <a:ext cx="86248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559050" y="2553623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46115" y="22738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46115" y="2553623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478711" y="2995846"/>
            <a:ext cx="8624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280831" y="281118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41201" y="281118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11782" y="215931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00049" y="2439088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78268" y="269664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7610884" y="2211088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BRAM0</a:t>
            </a:r>
          </a:p>
        </p:txBody>
      </p:sp>
      <p:cxnSp>
        <p:nvCxnSpPr>
          <p:cNvPr id="320" name="Straight Connector 319"/>
          <p:cNvCxnSpPr/>
          <p:nvPr/>
        </p:nvCxnSpPr>
        <p:spPr>
          <a:xfrm>
            <a:off x="11236962" y="3392270"/>
            <a:ext cx="0" cy="90860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9733879" y="3399079"/>
            <a:ext cx="1508752" cy="77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8503622" y="3216443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52782" y="2613153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19421" y="243145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04474" y="2428487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endCxn id="336" idx="1"/>
          </p:cNvCxnSpPr>
          <p:nvPr/>
        </p:nvCxnSpPr>
        <p:spPr>
          <a:xfrm flipV="1">
            <a:off x="13705310" y="3041526"/>
            <a:ext cx="987364" cy="1206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4692674" y="285686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58540" y="262826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086794" y="246419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58540" y="30092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086794" y="28451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8541881" y="2894677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9722908" y="2690431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8496901" y="251147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882420" y="9782580"/>
            <a:ext cx="10423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fsmData</a:t>
            </a:r>
            <a:endParaRPr lang="en-US" sz="1800" dirty="0"/>
          </a:p>
        </p:txBody>
      </p:sp>
      <p:sp>
        <p:nvSpPr>
          <p:cNvPr id="437" name="Trapezoid 436"/>
          <p:cNvSpPr/>
          <p:nvPr/>
        </p:nvSpPr>
        <p:spPr>
          <a:xfrm rot="5400000">
            <a:off x="1972341" y="3758017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2087859" y="3842949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440" name="TextBox 439"/>
          <p:cNvSpPr txBox="1"/>
          <p:nvPr/>
        </p:nvSpPr>
        <p:spPr>
          <a:xfrm>
            <a:off x="7589682" y="283106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2240065" y="408718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1809119" y="4263930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2236632" y="364086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553453" y="366270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exData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2577293" y="320837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2109462" y="2816957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sp>
        <p:nvSpPr>
          <p:cNvPr id="495" name="TextBox 494"/>
          <p:cNvSpPr txBox="1"/>
          <p:nvPr/>
        </p:nvSpPr>
        <p:spPr>
          <a:xfrm>
            <a:off x="7532257" y="2497577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14666615" y="47581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0771264" y="3683728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1098947" y="3757556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6636976" y="3346245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7556715" y="3161579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2009361" y="560088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2124879" y="568581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2631375" y="499782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2188567" y="462104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/>
          <p:nvPr/>
        </p:nvCxnSpPr>
        <p:spPr>
          <a:xfrm flipV="1">
            <a:off x="1954581" y="5633344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1954581" y="6079660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2237884" y="589499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2250217" y="544867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6978488" y="24097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7206863" y="2608334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4734894" y="1042206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5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4562817" y="103196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384905" y="9771678"/>
            <a:ext cx="9543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fsmSel</a:t>
            </a:r>
            <a:endParaRPr lang="en-US" sz="1800" dirty="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862098" y="10231732"/>
            <a:ext cx="0" cy="57737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5776403" y="9765933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5187460" y="97832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fsmCol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9776765" y="2404560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387" name="Straight Connector 386"/>
          <p:cNvCxnSpPr/>
          <p:nvPr/>
        </p:nvCxnSpPr>
        <p:spPr>
          <a:xfrm flipV="1">
            <a:off x="1826753" y="3860246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V="1">
            <a:off x="5981572" y="2723636"/>
            <a:ext cx="1572960" cy="1465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9765417" y="3062539"/>
            <a:ext cx="1352412" cy="72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9894281" y="270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96" name="Straight Connector 395"/>
          <p:cNvCxnSpPr/>
          <p:nvPr/>
        </p:nvCxnSpPr>
        <p:spPr>
          <a:xfrm flipV="1">
            <a:off x="10068925" y="288896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ounded Rectangle 396"/>
          <p:cNvSpPr/>
          <p:nvPr/>
        </p:nvSpPr>
        <p:spPr>
          <a:xfrm>
            <a:off x="7550969" y="4171960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98" name="TextBox 397"/>
          <p:cNvSpPr txBox="1"/>
          <p:nvPr/>
        </p:nvSpPr>
        <p:spPr>
          <a:xfrm>
            <a:off x="7622411" y="4192510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BRAM1</a:t>
            </a:r>
          </a:p>
        </p:txBody>
      </p:sp>
      <p:cxnSp>
        <p:nvCxnSpPr>
          <p:cNvPr id="399" name="Straight Connector 398"/>
          <p:cNvCxnSpPr/>
          <p:nvPr/>
        </p:nvCxnSpPr>
        <p:spPr>
          <a:xfrm>
            <a:off x="11245452" y="4729797"/>
            <a:ext cx="15092" cy="65273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9745406" y="5382531"/>
            <a:ext cx="1497225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8515149" y="519786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8553408" y="4876099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405" name="Straight Connector 404"/>
          <p:cNvCxnSpPr/>
          <p:nvPr/>
        </p:nvCxnSpPr>
        <p:spPr>
          <a:xfrm>
            <a:off x="9734435" y="4671853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8508428" y="4492900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cxnSp>
        <p:nvCxnSpPr>
          <p:cNvPr id="407" name="Straight Connector 406"/>
          <p:cNvCxnSpPr>
            <a:endCxn id="408" idx="1"/>
          </p:cNvCxnSpPr>
          <p:nvPr/>
        </p:nvCxnSpPr>
        <p:spPr>
          <a:xfrm flipV="1">
            <a:off x="7118517" y="4997150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7601209" y="4812484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7543784" y="4478999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7568242" y="5143001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427" name="TextBox 426"/>
          <p:cNvSpPr txBox="1"/>
          <p:nvPr/>
        </p:nvSpPr>
        <p:spPr>
          <a:xfrm>
            <a:off x="9788292" y="4385982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431" name="Straight Connector 430"/>
          <p:cNvCxnSpPr/>
          <p:nvPr/>
        </p:nvCxnSpPr>
        <p:spPr>
          <a:xfrm flipV="1">
            <a:off x="6860980" y="4705057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9776944" y="5031895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rapezoid 470"/>
          <p:cNvSpPr/>
          <p:nvPr/>
        </p:nvSpPr>
        <p:spPr>
          <a:xfrm rot="5400000">
            <a:off x="1964962" y="7410399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080480" y="7495331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586976" y="680733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144168" y="6430558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78" name="Straight Connector 477"/>
          <p:cNvCxnSpPr/>
          <p:nvPr/>
        </p:nvCxnSpPr>
        <p:spPr>
          <a:xfrm flipV="1">
            <a:off x="1910182" y="744285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2193485" y="770450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2205818" y="725819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4315888" y="97940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fsmRow</a:t>
            </a:r>
            <a:endParaRPr lang="en-US" sz="1800" dirty="0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2910454" y="5855476"/>
            <a:ext cx="500513" cy="131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2836831" y="7631287"/>
            <a:ext cx="500513" cy="131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rapezoid 176"/>
          <p:cNvSpPr/>
          <p:nvPr/>
        </p:nvSpPr>
        <p:spPr>
          <a:xfrm rot="5400000">
            <a:off x="1967402" y="9178144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2082920" y="9263076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2589416" y="8575081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146608" y="8198303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1912622" y="9210603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95925" y="9472253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208258" y="9025937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81115" y="405306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fsmData</a:t>
            </a:r>
            <a:endParaRPr lang="en-US" sz="1800" dirty="0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1848012" y="6070963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92346" y="546973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exRow</a:t>
            </a:r>
            <a:endParaRPr lang="en-US" sz="1800" dirty="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865646" y="566727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20008" y="5860093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fsmRow</a:t>
            </a:r>
            <a:endParaRPr lang="en-US" sz="18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1792205" y="788316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18905" y="723395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exCol</a:t>
            </a:r>
            <a:endParaRPr lang="en-US" sz="1800" dirty="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1792205" y="7431492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6567" y="762430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fsmCol</a:t>
            </a:r>
            <a:endParaRPr lang="en-US" sz="1800" dirty="0"/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1785137" y="9628791"/>
            <a:ext cx="482692" cy="2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46567" y="901284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1779038" y="9210679"/>
            <a:ext cx="482692" cy="2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8434" y="940508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fsmWen</a:t>
            </a:r>
            <a:endParaRPr lang="en-US" sz="18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4734563" y="1020332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302973" y="103196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474719" y="1020332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436768" y="1042522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7153678" y="1033418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25424" y="10217876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287473" y="1043977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6317473" y="10251355"/>
            <a:ext cx="0" cy="57737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126101" y="2993989"/>
            <a:ext cx="7384" cy="200316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876222" y="2739559"/>
            <a:ext cx="14695" cy="1990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635295" y="365030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muxData</a:t>
            </a:r>
            <a:endParaRPr lang="en-US" sz="1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673291" y="540230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muxRow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32125" y="725423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muxCol</a:t>
            </a:r>
            <a:endParaRPr lang="en-US" sz="1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2554795" y="904583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muxWen</a:t>
            </a:r>
            <a:endParaRPr lang="en-US" sz="1800" dirty="0"/>
          </a:p>
        </p:txBody>
      </p:sp>
      <p:sp>
        <p:nvSpPr>
          <p:cNvPr id="223" name="Rounded Rectangle 222"/>
          <p:cNvSpPr/>
          <p:nvPr/>
        </p:nvSpPr>
        <p:spPr>
          <a:xfrm rot="16200000">
            <a:off x="4616442" y="3832097"/>
            <a:ext cx="983921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4" name="TextBox 223"/>
          <p:cNvSpPr txBox="1"/>
          <p:nvPr/>
        </p:nvSpPr>
        <p:spPr>
          <a:xfrm>
            <a:off x="4071996" y="5360758"/>
            <a:ext cx="2109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muxCol</a:t>
            </a:r>
            <a:r>
              <a:rPr lang="en-US" sz="1800" dirty="0"/>
              <a:t>(5)</a:t>
            </a:r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4286004" y="429846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b="1" dirty="0"/>
              <a:t>Selector</a:t>
            </a:r>
            <a:endParaRPr lang="en-US" sz="4400" b="1" dirty="0"/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4954870" y="482272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126616" y="470640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088665" y="492830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24" name="Elbow Connector 23"/>
          <p:cNvCxnSpPr>
            <a:stCxn id="177" idx="0"/>
            <a:endCxn id="223" idx="0"/>
          </p:cNvCxnSpPr>
          <p:nvPr/>
        </p:nvCxnSpPr>
        <p:spPr>
          <a:xfrm flipV="1">
            <a:off x="2865367" y="4213097"/>
            <a:ext cx="1862036" cy="5250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558" idx="1"/>
          </p:cNvCxnSpPr>
          <p:nvPr/>
        </p:nvCxnSpPr>
        <p:spPr>
          <a:xfrm flipV="1">
            <a:off x="5489403" y="3346245"/>
            <a:ext cx="2067312" cy="6593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489403" y="4263930"/>
            <a:ext cx="2050039" cy="10789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37" idx="0"/>
          </p:cNvCxnSpPr>
          <p:nvPr/>
        </p:nvCxnSpPr>
        <p:spPr>
          <a:xfrm flipV="1">
            <a:off x="2870306" y="2977666"/>
            <a:ext cx="4600855" cy="1065985"/>
          </a:xfrm>
          <a:prstGeom prst="bentConnector3">
            <a:avLst>
              <a:gd name="adj1" fmla="val 273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rapezoid 259"/>
          <p:cNvSpPr/>
          <p:nvPr/>
        </p:nvSpPr>
        <p:spPr>
          <a:xfrm rot="5400000">
            <a:off x="11042695" y="4641113"/>
            <a:ext cx="1970050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11532118" y="4714033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1441487" y="6477556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column(8)</a:t>
            </a:r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11360608" y="430087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663655" y="4119975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1647403" y="4526713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267" name="Straight Connector 266"/>
          <p:cNvCxnSpPr>
            <a:stCxn id="260" idx="0"/>
            <a:endCxn id="503" idx="1"/>
          </p:cNvCxnSpPr>
          <p:nvPr/>
        </p:nvCxnSpPr>
        <p:spPr>
          <a:xfrm>
            <a:off x="12313353" y="4926746"/>
            <a:ext cx="2353262" cy="1610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1242631" y="474118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1242631" y="4289512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2051702" y="5821675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1705819" y="5499169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39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5117697" y="381713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102952" y="410422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3288311" y="4934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13231638" y="477826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10745136" y="3063267"/>
            <a:ext cx="21993" cy="19806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10587121" y="2755859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/>
              <a:t>row(7..3) &amp; column(7..3)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3687963" y="7022540"/>
            <a:ext cx="3402017" cy="26776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Has 16 bits per pixel</a:t>
            </a:r>
          </a:p>
          <a:p>
            <a:r>
              <a:rPr lang="en-US" sz="2400" b="1" dirty="0"/>
              <a:t>Only using 2 Bits </a:t>
            </a:r>
          </a:p>
          <a:p>
            <a:r>
              <a:rPr lang="en-US" sz="2400" dirty="0"/>
              <a:t>00 </a:t>
            </a:r>
            <a:r>
              <a:rPr lang="en-US" sz="2400" dirty="0" err="1"/>
              <a:t>scopeface</a:t>
            </a:r>
            <a:r>
              <a:rPr lang="en-US" sz="2400" dirty="0"/>
              <a:t> background</a:t>
            </a:r>
          </a:p>
          <a:p>
            <a:r>
              <a:rPr lang="en-US" sz="2400" dirty="0"/>
              <a:t>01 Red</a:t>
            </a:r>
          </a:p>
          <a:p>
            <a:r>
              <a:rPr lang="en-US" sz="2400" dirty="0"/>
              <a:t>10 Green</a:t>
            </a:r>
          </a:p>
          <a:p>
            <a:r>
              <a:rPr lang="en-US" sz="2400" dirty="0"/>
              <a:t>11 Blue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8184635" y="1619008"/>
            <a:ext cx="9112764" cy="6225358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8271051" y="1697351"/>
            <a:ext cx="25146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b="1" dirty="0" err="1"/>
              <a:t>graphics_dp.vhdl</a:t>
            </a:r>
            <a:endParaRPr lang="en-US" sz="11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87031" y="2629744"/>
            <a:ext cx="234274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exRow</a:t>
            </a:r>
            <a:r>
              <a:rPr lang="en-US" sz="1100" dirty="0"/>
              <a:t> &amp; </a:t>
            </a:r>
            <a:r>
              <a:rPr lang="en-US" sz="1100" dirty="0" err="1"/>
              <a:t>exCol</a:t>
            </a:r>
            <a:endParaRPr lang="en-US" sz="1100" dirty="0"/>
          </a:p>
        </p:txBody>
      </p:sp>
      <p:cxnSp>
        <p:nvCxnSpPr>
          <p:cNvPr id="123" name="Straight Connector 122"/>
          <p:cNvCxnSpPr>
            <a:cxnSpLocks/>
            <a:stCxn id="127" idx="3"/>
          </p:cNvCxnSpPr>
          <p:nvPr/>
        </p:nvCxnSpPr>
        <p:spPr>
          <a:xfrm>
            <a:off x="16829010" y="4136419"/>
            <a:ext cx="1082157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cxnSpLocks/>
          </p:cNvCxnSpPr>
          <p:nvPr/>
        </p:nvCxnSpPr>
        <p:spPr>
          <a:xfrm flipV="1">
            <a:off x="16840200" y="4558859"/>
            <a:ext cx="1070967" cy="33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tmds</a:t>
            </a:r>
            <a:endParaRPr 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tmdsb</a:t>
            </a:r>
            <a:endParaRPr lang="en-US" sz="11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5589136" y="2041447"/>
            <a:ext cx="1262349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15723781" y="2107419"/>
            <a:ext cx="99305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10154157" y="1980642"/>
            <a:ext cx="2199729" cy="2182051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/>
          </a:p>
        </p:txBody>
      </p:sp>
      <p:cxnSp>
        <p:nvCxnSpPr>
          <p:cNvPr id="162" name="Straight Connector 161"/>
          <p:cNvCxnSpPr>
            <a:cxnSpLocks/>
            <a:stCxn id="163" idx="3"/>
            <a:endCxn id="166" idx="1"/>
          </p:cNvCxnSpPr>
          <p:nvPr/>
        </p:nvCxnSpPr>
        <p:spPr>
          <a:xfrm flipV="1">
            <a:off x="7858936" y="5679577"/>
            <a:ext cx="1099672" cy="83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325536" y="5557082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clk</a:t>
            </a:r>
            <a:endParaRPr lang="en-US" sz="1100" dirty="0"/>
          </a:p>
        </p:txBody>
      </p:sp>
      <p:cxnSp>
        <p:nvCxnSpPr>
          <p:cNvPr id="164" name="Straight Connector 163"/>
          <p:cNvCxnSpPr>
            <a:cxnSpLocks/>
            <a:stCxn id="165" idx="3"/>
            <a:endCxn id="167" idx="1"/>
          </p:cNvCxnSpPr>
          <p:nvPr/>
        </p:nvCxnSpPr>
        <p:spPr>
          <a:xfrm>
            <a:off x="7988017" y="6190348"/>
            <a:ext cx="782048" cy="1032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945341" y="6059543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reset_n</a:t>
            </a:r>
            <a:endParaRPr lang="en-US" sz="1100" dirty="0"/>
          </a:p>
        </p:txBody>
      </p:sp>
      <p:sp>
        <p:nvSpPr>
          <p:cNvPr id="166" name="TextBox 165"/>
          <p:cNvSpPr txBox="1"/>
          <p:nvPr/>
        </p:nvSpPr>
        <p:spPr>
          <a:xfrm>
            <a:off x="8958608" y="5548772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clk</a:t>
            </a:r>
            <a:endParaRPr lang="en-US" sz="1100" dirty="0"/>
          </a:p>
        </p:txBody>
      </p:sp>
      <p:sp>
        <p:nvSpPr>
          <p:cNvPr id="167" name="TextBox 166"/>
          <p:cNvSpPr txBox="1"/>
          <p:nvPr/>
        </p:nvSpPr>
        <p:spPr>
          <a:xfrm>
            <a:off x="8770065" y="6069870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reset_n</a:t>
            </a:r>
            <a:endParaRPr lang="en-US" sz="11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184635" y="544254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clk</a:t>
            </a:r>
            <a:endParaRPr lang="en-US" sz="11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822318" y="5922737"/>
            <a:ext cx="104267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/>
              <a:t>reset_n</a:t>
            </a:r>
            <a:endParaRPr lang="en-US" sz="1100" dirty="0"/>
          </a:p>
        </p:txBody>
      </p:sp>
      <p:sp>
        <p:nvSpPr>
          <p:cNvPr id="272" name="TextBox 271"/>
          <p:cNvSpPr txBox="1"/>
          <p:nvPr/>
        </p:nvSpPr>
        <p:spPr>
          <a:xfrm>
            <a:off x="10238549" y="2041447"/>
            <a:ext cx="20668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 err="1"/>
              <a:t>BRAM_Image</a:t>
            </a:r>
            <a:endParaRPr lang="en-US" sz="1100" b="1" dirty="0"/>
          </a:p>
        </p:txBody>
      </p:sp>
      <p:sp>
        <p:nvSpPr>
          <p:cNvPr id="327" name="TextBox 326"/>
          <p:cNvSpPr txBox="1"/>
          <p:nvPr/>
        </p:nvSpPr>
        <p:spPr>
          <a:xfrm>
            <a:off x="11118337" y="3292085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DOUT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4735067" y="2705001"/>
            <a:ext cx="951692" cy="296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3601706" y="2577163"/>
            <a:ext cx="11333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5686759" y="2574196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row</a:t>
            </a:r>
          </a:p>
        </p:txBody>
      </p:sp>
      <p:cxnSp>
        <p:nvCxnSpPr>
          <p:cNvPr id="334" name="Straight Connector 333"/>
          <p:cNvCxnSpPr>
            <a:cxnSpLocks/>
            <a:stCxn id="38" idx="3"/>
            <a:endCxn id="336" idx="1"/>
          </p:cNvCxnSpPr>
          <p:nvPr/>
        </p:nvCxnSpPr>
        <p:spPr>
          <a:xfrm flipV="1">
            <a:off x="14770849" y="3133374"/>
            <a:ext cx="904110" cy="836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5674959" y="3002569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5210913" y="270139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5069079" y="260990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5240825" y="3154969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5069079" y="299090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1156596" y="2970319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 RDADDR</a:t>
            </a:r>
          </a:p>
        </p:txBody>
      </p:sp>
      <p:cxnSp>
        <p:nvCxnSpPr>
          <p:cNvPr id="344" name="Straight Connector 343"/>
          <p:cNvCxnSpPr>
            <a:cxnSpLocks/>
            <a:endCxn id="372" idx="1"/>
          </p:cNvCxnSpPr>
          <p:nvPr/>
        </p:nvCxnSpPr>
        <p:spPr>
          <a:xfrm>
            <a:off x="12398481" y="2714655"/>
            <a:ext cx="883680" cy="126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1111616" y="2587120"/>
            <a:ext cx="123025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 </a:t>
            </a:r>
            <a:r>
              <a:rPr lang="en-US" sz="1100" dirty="0" err="1"/>
              <a:t>rENB</a:t>
            </a:r>
            <a:endParaRPr lang="en-US" sz="1100" dirty="0"/>
          </a:p>
        </p:txBody>
      </p:sp>
      <p:sp>
        <p:nvSpPr>
          <p:cNvPr id="440" name="TextBox 439"/>
          <p:cNvSpPr txBox="1"/>
          <p:nvPr/>
        </p:nvSpPr>
        <p:spPr>
          <a:xfrm>
            <a:off x="10204983" y="3065409"/>
            <a:ext cx="133871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Din</a:t>
            </a:r>
          </a:p>
        </p:txBody>
      </p:sp>
      <p:sp>
        <p:nvSpPr>
          <p:cNvPr id="495" name="TextBox 494"/>
          <p:cNvSpPr txBox="1"/>
          <p:nvPr/>
        </p:nvSpPr>
        <p:spPr>
          <a:xfrm>
            <a:off x="10146972" y="2573219"/>
            <a:ext cx="129405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WRADDR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15739088" y="4758188"/>
            <a:ext cx="14316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cell_image</a:t>
            </a:r>
            <a:endParaRPr lang="en-US" sz="11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1703577" y="3619196"/>
            <a:ext cx="46006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/>
              <a:t>6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090507" y="3853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cxnSpLocks/>
          </p:cNvCxnSpPr>
          <p:nvPr/>
        </p:nvCxnSpPr>
        <p:spPr>
          <a:xfrm>
            <a:off x="9227233" y="369483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10171430" y="3514081"/>
            <a:ext cx="94018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/>
              <a:t>wrENB</a:t>
            </a:r>
            <a:endParaRPr lang="en-US" sz="11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430897" y="2741110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3282161" y="2596525"/>
            <a:ext cx="60425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Courier" pitchFamily="49" charset="0"/>
              </a:rPr>
              <a:t>‘1’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12508996" y="278235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cxnSp>
        <p:nvCxnSpPr>
          <p:cNvPr id="396" name="Straight Connector 395"/>
          <p:cNvCxnSpPr/>
          <p:nvPr/>
        </p:nvCxnSpPr>
        <p:spPr>
          <a:xfrm flipV="1">
            <a:off x="12683640" y="296460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10669882" y="2885347"/>
            <a:ext cx="189117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row &amp; column</a:t>
            </a:r>
          </a:p>
        </p:txBody>
      </p:sp>
      <p:cxnSp>
        <p:nvCxnSpPr>
          <p:cNvPr id="2" name="Elbow Connector 23">
            <a:extLst>
              <a:ext uri="{FF2B5EF4-FFF2-40B4-BE49-F238E27FC236}">
                <a16:creationId xmlns:a16="http://schemas.microsoft.com/office/drawing/2014/main" id="{15B3B6FE-CE00-CAE8-ADDB-319D93FC516B}"/>
              </a:ext>
            </a:extLst>
          </p:cNvPr>
          <p:cNvCxnSpPr>
            <a:cxnSpLocks/>
            <a:stCxn id="327" idx="3"/>
            <a:endCxn id="503" idx="1"/>
          </p:cNvCxnSpPr>
          <p:nvPr/>
        </p:nvCxnSpPr>
        <p:spPr>
          <a:xfrm>
            <a:off x="12348594" y="3422890"/>
            <a:ext cx="3390494" cy="14661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A74394-2519-7917-4E6C-855FCCA3758C}"/>
              </a:ext>
            </a:extLst>
          </p:cNvPr>
          <p:cNvGrpSpPr/>
          <p:nvPr/>
        </p:nvGrpSpPr>
        <p:grpSpPr>
          <a:xfrm>
            <a:off x="10510019" y="7121352"/>
            <a:ext cx="5521366" cy="1550707"/>
            <a:chOff x="10370408" y="9425193"/>
            <a:chExt cx="5521366" cy="1550707"/>
          </a:xfrm>
        </p:grpSpPr>
        <p:sp>
          <p:nvSpPr>
            <p:cNvPr id="454" name="TextBox 453"/>
            <p:cNvSpPr txBox="1"/>
            <p:nvPr/>
          </p:nvSpPr>
          <p:spPr>
            <a:xfrm>
              <a:off x="14354260" y="9440220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exData</a:t>
              </a:r>
              <a:endParaRPr lang="en-US" sz="11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2906287" y="9426147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exRow</a:t>
              </a:r>
              <a:endParaRPr lang="en-US" sz="11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1550869" y="9425193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exCol</a:t>
              </a:r>
              <a:endParaRPr lang="en-US" sz="11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0370408" y="9472665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/>
                <a:t>exWen</a:t>
              </a:r>
              <a:endParaRPr lang="en-US" sz="1100" dirty="0"/>
            </a:p>
          </p:txBody>
        </p:sp>
        <p:cxnSp>
          <p:nvCxnSpPr>
            <p:cNvPr id="197" name="Straight Connector 196"/>
            <p:cNvCxnSpPr>
              <a:cxnSpLocks/>
            </p:cNvCxnSpPr>
            <p:nvPr/>
          </p:nvCxnSpPr>
          <p:spPr>
            <a:xfrm flipV="1">
              <a:off x="11151433" y="9801520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EFDA3D-5323-2C30-BCAF-B9DB6746D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3446" y="9793145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0DC99E9-825F-30A5-95D5-743D2916B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78893" y="9800749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02EEB0-D469-5D9A-1799-A5155850D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55921" y="9815031"/>
              <a:ext cx="0" cy="90476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FCA633-B040-80D7-7C47-DFFF11A3DF7D}"/>
                </a:ext>
              </a:extLst>
            </p:cNvPr>
            <p:cNvSpPr txBox="1"/>
            <p:nvPr/>
          </p:nvSpPr>
          <p:spPr>
            <a:xfrm>
              <a:off x="12275713" y="10327755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347973-0BD4-1134-659E-2C752F921EF8}"/>
                </a:ext>
              </a:extLst>
            </p:cNvPr>
            <p:cNvCxnSpPr/>
            <p:nvPr/>
          </p:nvCxnSpPr>
          <p:spPr>
            <a:xfrm flipV="1">
              <a:off x="12118501" y="10270247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B94842-7E85-9BE9-E465-60BD7DF2489E}"/>
                </a:ext>
              </a:extLst>
            </p:cNvPr>
            <p:cNvSpPr txBox="1"/>
            <p:nvPr/>
          </p:nvSpPr>
          <p:spPr>
            <a:xfrm>
              <a:off x="13675044" y="10328709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F7EAC2-65D5-FFCA-CDCA-416EDFD4CC25}"/>
                </a:ext>
              </a:extLst>
            </p:cNvPr>
            <p:cNvCxnSpPr/>
            <p:nvPr/>
          </p:nvCxnSpPr>
          <p:spPr>
            <a:xfrm flipV="1">
              <a:off x="13517832" y="10271201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AEB5FD-3990-DEF1-CBC8-1D9D680CCC89}"/>
                </a:ext>
              </a:extLst>
            </p:cNvPr>
            <p:cNvSpPr txBox="1"/>
            <p:nvPr/>
          </p:nvSpPr>
          <p:spPr>
            <a:xfrm>
              <a:off x="15049642" y="10336177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AEA90C2-98F4-85B6-A272-8FF3A5336B34}"/>
                </a:ext>
              </a:extLst>
            </p:cNvPr>
            <p:cNvCxnSpPr/>
            <p:nvPr/>
          </p:nvCxnSpPr>
          <p:spPr>
            <a:xfrm flipV="1">
              <a:off x="14892430" y="10278669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6577E6-FA13-CDD8-23E0-61E44BFF67C2}"/>
                </a:ext>
              </a:extLst>
            </p:cNvPr>
            <p:cNvSpPr txBox="1"/>
            <p:nvPr/>
          </p:nvSpPr>
          <p:spPr>
            <a:xfrm>
              <a:off x="10389381" y="10691491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slv_reg3[0]</a:t>
              </a:r>
              <a:endParaRPr 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BC47B-1D5A-BF07-1CC0-4921795F91D8}"/>
                </a:ext>
              </a:extLst>
            </p:cNvPr>
            <p:cNvSpPr txBox="1"/>
            <p:nvPr/>
          </p:nvSpPr>
          <p:spPr>
            <a:xfrm>
              <a:off x="11619327" y="10714290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slv_reg2[4:0]</a:t>
              </a:r>
              <a:endParaRPr 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B5C7B9-8FA0-D431-5063-9902895240F6}"/>
                </a:ext>
              </a:extLst>
            </p:cNvPr>
            <p:cNvSpPr txBox="1"/>
            <p:nvPr/>
          </p:nvSpPr>
          <p:spPr>
            <a:xfrm>
              <a:off x="13009956" y="10681095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slv_reg1[3:0]</a:t>
              </a:r>
              <a:endParaRPr 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055BF0-77E3-4224-3BEB-DF9FFD6245CB}"/>
                </a:ext>
              </a:extLst>
            </p:cNvPr>
            <p:cNvSpPr txBox="1"/>
            <p:nvPr/>
          </p:nvSpPr>
          <p:spPr>
            <a:xfrm>
              <a:off x="14316748" y="10684138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slv_reg0[5:0]</a:t>
              </a:r>
              <a:endParaRPr lang="en-US" sz="1100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ACEE18-88F5-C412-BDD2-EC6FCA2961DC}"/>
              </a:ext>
            </a:extLst>
          </p:cNvPr>
          <p:cNvCxnSpPr>
            <a:cxnSpLocks/>
          </p:cNvCxnSpPr>
          <p:nvPr/>
        </p:nvCxnSpPr>
        <p:spPr>
          <a:xfrm>
            <a:off x="9227232" y="326705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980DF7-3CCA-BFBF-6DD6-082D6664EA16}"/>
              </a:ext>
            </a:extLst>
          </p:cNvPr>
          <p:cNvSpPr txBox="1"/>
          <p:nvPr/>
        </p:nvSpPr>
        <p:spPr>
          <a:xfrm>
            <a:off x="8063658" y="3082392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/>
              <a:t>exData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175649-58BD-D63F-FFD3-814176DA404B}"/>
              </a:ext>
            </a:extLst>
          </p:cNvPr>
          <p:cNvSpPr txBox="1"/>
          <p:nvPr/>
        </p:nvSpPr>
        <p:spPr>
          <a:xfrm>
            <a:off x="8055689" y="3504348"/>
            <a:ext cx="1537514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dirty="0" err="1"/>
              <a:t>exWen</a:t>
            </a:r>
            <a:endParaRPr 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05BD4-F8AC-AC5F-80C1-14433D0E69CC}"/>
              </a:ext>
            </a:extLst>
          </p:cNvPr>
          <p:cNvSpPr txBox="1"/>
          <p:nvPr/>
        </p:nvSpPr>
        <p:spPr>
          <a:xfrm>
            <a:off x="9528351" y="3176919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49415D-AF6B-A65B-C25F-781847567344}"/>
              </a:ext>
            </a:extLst>
          </p:cNvPr>
          <p:cNvCxnSpPr/>
          <p:nvPr/>
        </p:nvCxnSpPr>
        <p:spPr>
          <a:xfrm flipV="1">
            <a:off x="9371139" y="311941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C08173-F4BD-AF9D-607B-BA1BE5C698FA}"/>
              </a:ext>
            </a:extLst>
          </p:cNvPr>
          <p:cNvSpPr txBox="1"/>
          <p:nvPr/>
        </p:nvSpPr>
        <p:spPr>
          <a:xfrm>
            <a:off x="14002643" y="3010929"/>
            <a:ext cx="76820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/>
              <a:t>column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90332-8BFB-AA46-E14E-F066F586F247}"/>
              </a:ext>
            </a:extLst>
          </p:cNvPr>
          <p:cNvCxnSpPr>
            <a:cxnSpLocks/>
          </p:cNvCxnSpPr>
          <p:nvPr/>
        </p:nvCxnSpPr>
        <p:spPr>
          <a:xfrm>
            <a:off x="9225308" y="2782358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B6E57-6154-8CE8-F62A-0043D2F27F15}"/>
              </a:ext>
            </a:extLst>
          </p:cNvPr>
          <p:cNvCxnSpPr/>
          <p:nvPr/>
        </p:nvCxnSpPr>
        <p:spPr>
          <a:xfrm flipV="1">
            <a:off x="9351804" y="26329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E1838B-0628-A1D2-68AD-9BE27A0088E5}"/>
              </a:ext>
            </a:extLst>
          </p:cNvPr>
          <p:cNvCxnSpPr>
            <a:cxnSpLocks/>
            <a:stCxn id="343" idx="3"/>
          </p:cNvCxnSpPr>
          <p:nvPr/>
        </p:nvCxnSpPr>
        <p:spPr>
          <a:xfrm flipV="1">
            <a:off x="12386853" y="3091794"/>
            <a:ext cx="897744" cy="933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06B869-738D-81E3-9F20-AC572F5BB249}"/>
              </a:ext>
            </a:extLst>
          </p:cNvPr>
          <p:cNvSpPr txBox="1"/>
          <p:nvPr/>
        </p:nvSpPr>
        <p:spPr>
          <a:xfrm>
            <a:off x="11872876" y="1007333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EBE685-AC07-C072-27C5-0F24C4A53358}"/>
              </a:ext>
            </a:extLst>
          </p:cNvPr>
          <p:cNvCxnSpPr>
            <a:cxnSpLocks/>
          </p:cNvCxnSpPr>
          <p:nvPr/>
        </p:nvCxnSpPr>
        <p:spPr>
          <a:xfrm flipV="1">
            <a:off x="11826189" y="10062456"/>
            <a:ext cx="173745" cy="17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7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20383" y="1069460"/>
            <a:ext cx="16581817" cy="11270653"/>
          </a:xfrm>
          <a:prstGeom prst="roundRect">
            <a:avLst>
              <a:gd name="adj" fmla="val 381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8393" y="1076294"/>
            <a:ext cx="3799265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my_graphics_ip_v1_0_S00_AXI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63189DF-681B-BC82-8914-B41BE5BDD92C}"/>
              </a:ext>
            </a:extLst>
          </p:cNvPr>
          <p:cNvGrpSpPr/>
          <p:nvPr/>
        </p:nvGrpSpPr>
        <p:grpSpPr>
          <a:xfrm>
            <a:off x="8153400" y="1143000"/>
            <a:ext cx="9688590" cy="3592126"/>
            <a:chOff x="8153400" y="1143000"/>
            <a:chExt cx="9688590" cy="3592126"/>
          </a:xfrm>
        </p:grpSpPr>
        <p:sp>
          <p:nvSpPr>
            <p:cNvPr id="468" name="Rounded Rectangle 17">
              <a:extLst>
                <a:ext uri="{FF2B5EF4-FFF2-40B4-BE49-F238E27FC236}">
                  <a16:creationId xmlns:a16="http://schemas.microsoft.com/office/drawing/2014/main" id="{0ECD97C2-068F-869E-A299-95C3F372AF66}"/>
                </a:ext>
              </a:extLst>
            </p:cNvPr>
            <p:cNvSpPr/>
            <p:nvPr/>
          </p:nvSpPr>
          <p:spPr>
            <a:xfrm>
              <a:off x="8167346" y="1143000"/>
              <a:ext cx="9370187" cy="2997130"/>
            </a:xfrm>
            <a:prstGeom prst="roundRect">
              <a:avLst>
                <a:gd name="adj" fmla="val 381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698F0DD3-0131-2020-F8C8-404A8A829152}"/>
                </a:ext>
              </a:extLst>
            </p:cNvPr>
            <p:cNvSpPr txBox="1"/>
            <p:nvPr/>
          </p:nvSpPr>
          <p:spPr>
            <a:xfrm>
              <a:off x="8172182" y="1146043"/>
              <a:ext cx="2514600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graphics_datapath.vhd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007EEF1E-47F5-7860-C59A-A9EA208DC1EB}"/>
                </a:ext>
              </a:extLst>
            </p:cNvPr>
            <p:cNvCxnSpPr>
              <a:cxnSpLocks/>
              <a:stCxn id="472" idx="3"/>
            </p:cNvCxnSpPr>
            <p:nvPr/>
          </p:nvCxnSpPr>
          <p:spPr>
            <a:xfrm>
              <a:off x="17245142" y="2441206"/>
              <a:ext cx="585658" cy="0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E498A1A9-0540-C318-0DE3-EE47FC6D2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332" y="2861952"/>
              <a:ext cx="585658" cy="2033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454CE066-A5F8-1B82-76DD-7208ACB6AD46}"/>
                </a:ext>
              </a:extLst>
            </p:cNvPr>
            <p:cNvSpPr txBox="1"/>
            <p:nvPr/>
          </p:nvSpPr>
          <p:spPr>
            <a:xfrm>
              <a:off x="16257000" y="2310401"/>
              <a:ext cx="98814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tmds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B4E8D8A-75C9-8663-E931-1369965FFB65}"/>
                </a:ext>
              </a:extLst>
            </p:cNvPr>
            <p:cNvSpPr txBox="1"/>
            <p:nvPr/>
          </p:nvSpPr>
          <p:spPr>
            <a:xfrm>
              <a:off x="16268190" y="2679319"/>
              <a:ext cx="98814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tmdsb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Rounded Rectangle 128">
              <a:extLst>
                <a:ext uri="{FF2B5EF4-FFF2-40B4-BE49-F238E27FC236}">
                  <a16:creationId xmlns:a16="http://schemas.microsoft.com/office/drawing/2014/main" id="{CEFDF8E7-51AA-6482-1B44-44D151FEB7E0}"/>
                </a:ext>
              </a:extLst>
            </p:cNvPr>
            <p:cNvSpPr/>
            <p:nvPr/>
          </p:nvSpPr>
          <p:spPr>
            <a:xfrm>
              <a:off x="16005268" y="1453364"/>
              <a:ext cx="1262349" cy="1936131"/>
            </a:xfrm>
            <a:prstGeom prst="roundRect">
              <a:avLst>
                <a:gd name="adj" fmla="val 127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DD06E9D3-8ED8-5A42-A7E4-09F2104FDCF6}"/>
                </a:ext>
              </a:extLst>
            </p:cNvPr>
            <p:cNvSpPr txBox="1"/>
            <p:nvPr/>
          </p:nvSpPr>
          <p:spPr>
            <a:xfrm>
              <a:off x="16139913" y="1470837"/>
              <a:ext cx="99305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</a:t>
              </a:r>
            </a:p>
          </p:txBody>
        </p:sp>
        <p:sp>
          <p:nvSpPr>
            <p:cNvPr id="476" name="Rounded Rectangle 137">
              <a:extLst>
                <a:ext uri="{FF2B5EF4-FFF2-40B4-BE49-F238E27FC236}">
                  <a16:creationId xmlns:a16="http://schemas.microsoft.com/office/drawing/2014/main" id="{475EEBCA-1870-1A76-1890-FCF383157A38}"/>
                </a:ext>
              </a:extLst>
            </p:cNvPr>
            <p:cNvSpPr/>
            <p:nvPr/>
          </p:nvSpPr>
          <p:spPr>
            <a:xfrm>
              <a:off x="11077980" y="1728814"/>
              <a:ext cx="1583107" cy="1936131"/>
            </a:xfrm>
            <a:prstGeom prst="roundRect">
              <a:avLst>
                <a:gd name="adj" fmla="val 1279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8062FE23-0926-48E4-AD2F-A95E9941FE8B}"/>
                </a:ext>
              </a:extLst>
            </p:cNvPr>
            <p:cNvCxnSpPr>
              <a:cxnSpLocks/>
              <a:stCxn id="478" idx="0"/>
              <a:endCxn id="480" idx="2"/>
            </p:cNvCxnSpPr>
            <p:nvPr/>
          </p:nvCxnSpPr>
          <p:spPr>
            <a:xfrm flipV="1">
              <a:off x="9613071" y="4004287"/>
              <a:ext cx="1487" cy="46922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6D3C4069-48C4-6237-46E4-C070A62EE1A3}"/>
                </a:ext>
              </a:extLst>
            </p:cNvPr>
            <p:cNvSpPr txBox="1"/>
            <p:nvPr/>
          </p:nvSpPr>
          <p:spPr>
            <a:xfrm>
              <a:off x="9067800" y="4473516"/>
              <a:ext cx="109054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S_AXI_ACLK</a:t>
              </a:r>
            </a:p>
          </p:txBody>
        </p: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2A39EE3-7538-2604-53D6-0FF74CBFBD79}"/>
                </a:ext>
              </a:extLst>
            </p:cNvPr>
            <p:cNvCxnSpPr>
              <a:cxnSpLocks/>
              <a:stCxn id="165" idx="0"/>
              <a:endCxn id="481" idx="2"/>
            </p:cNvCxnSpPr>
            <p:nvPr/>
          </p:nvCxnSpPr>
          <p:spPr>
            <a:xfrm flipV="1">
              <a:off x="11041639" y="3994552"/>
              <a:ext cx="1576" cy="475864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ADF329F2-91D4-F42A-E9D2-528FB1FD20EB}"/>
                </a:ext>
              </a:extLst>
            </p:cNvPr>
            <p:cNvSpPr txBox="1"/>
            <p:nvPr/>
          </p:nvSpPr>
          <p:spPr>
            <a:xfrm>
              <a:off x="9347858" y="3742677"/>
              <a:ext cx="5334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11BC8157-47AC-9CC6-540A-1B99E94F7C8D}"/>
                </a:ext>
              </a:extLst>
            </p:cNvPr>
            <p:cNvSpPr txBox="1"/>
            <p:nvPr/>
          </p:nvSpPr>
          <p:spPr>
            <a:xfrm>
              <a:off x="10576410" y="3732942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reset_n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6971D72F-A1EB-CE15-DC33-2C497E1753AD}"/>
                </a:ext>
              </a:extLst>
            </p:cNvPr>
            <p:cNvSpPr txBox="1"/>
            <p:nvPr/>
          </p:nvSpPr>
          <p:spPr>
            <a:xfrm>
              <a:off x="10805009" y="1782292"/>
              <a:ext cx="206682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BRAM0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814D20ED-475E-ED43-69D7-31EE3073DA03}"/>
                </a:ext>
              </a:extLst>
            </p:cNvPr>
            <p:cNvSpPr txBox="1"/>
            <p:nvPr/>
          </p:nvSpPr>
          <p:spPr>
            <a:xfrm>
              <a:off x="12052711" y="3071123"/>
              <a:ext cx="60441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DOUT</a:t>
              </a:r>
            </a:p>
          </p:txBody>
        </p: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CD505FC-A981-2FEC-13AB-B16FB0BD42C9}"/>
                </a:ext>
              </a:extLst>
            </p:cNvPr>
            <p:cNvCxnSpPr>
              <a:cxnSpLocks/>
              <a:stCxn id="487" idx="3"/>
              <a:endCxn id="488" idx="1"/>
            </p:cNvCxnSpPr>
            <p:nvPr/>
          </p:nvCxnSpPr>
          <p:spPr>
            <a:xfrm>
              <a:off x="15170486" y="2065359"/>
              <a:ext cx="932405" cy="306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338964DB-F2F2-E1E4-9475-15B9E58D968A}"/>
                </a:ext>
              </a:extLst>
            </p:cNvPr>
            <p:cNvSpPr txBox="1"/>
            <p:nvPr/>
          </p:nvSpPr>
          <p:spPr>
            <a:xfrm>
              <a:off x="14758983" y="1934554"/>
              <a:ext cx="411503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30D07D8B-C352-A72D-4A9A-DAA0550A048C}"/>
                </a:ext>
              </a:extLst>
            </p:cNvPr>
            <p:cNvSpPr txBox="1"/>
            <p:nvPr/>
          </p:nvSpPr>
          <p:spPr>
            <a:xfrm>
              <a:off x="16102891" y="1937614"/>
              <a:ext cx="133871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row</a:t>
              </a:r>
            </a:p>
          </p:txBody>
        </p: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E67E1C6-E88E-0734-8B46-D6046529D794}"/>
                </a:ext>
              </a:extLst>
            </p:cNvPr>
            <p:cNvCxnSpPr>
              <a:cxnSpLocks/>
              <a:stCxn id="105" idx="3"/>
              <a:endCxn id="490" idx="1"/>
            </p:cNvCxnSpPr>
            <p:nvPr/>
          </p:nvCxnSpPr>
          <p:spPr>
            <a:xfrm flipV="1">
              <a:off x="15168792" y="2496792"/>
              <a:ext cx="922299" cy="992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08CB0EE1-3CBB-0B66-6A93-A5C0FDCAAE1F}"/>
                </a:ext>
              </a:extLst>
            </p:cNvPr>
            <p:cNvSpPr txBox="1"/>
            <p:nvPr/>
          </p:nvSpPr>
          <p:spPr>
            <a:xfrm>
              <a:off x="16091091" y="2365987"/>
              <a:ext cx="70588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03E152EB-B9EE-C958-4C43-B97106A85380}"/>
                </a:ext>
              </a:extLst>
            </p:cNvPr>
            <p:cNvSpPr txBox="1"/>
            <p:nvPr/>
          </p:nvSpPr>
          <p:spPr>
            <a:xfrm>
              <a:off x="15627045" y="2064816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0F46E5E-D308-48B6-5496-0F72B185CF1F}"/>
                </a:ext>
              </a:extLst>
            </p:cNvPr>
            <p:cNvCxnSpPr/>
            <p:nvPr/>
          </p:nvCxnSpPr>
          <p:spPr>
            <a:xfrm flipV="1">
              <a:off x="15485211" y="1973319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1588ED63-EDF9-9B19-2991-15BA411EBB08}"/>
                </a:ext>
              </a:extLst>
            </p:cNvPr>
            <p:cNvSpPr txBox="1"/>
            <p:nvPr/>
          </p:nvSpPr>
          <p:spPr>
            <a:xfrm>
              <a:off x="15656957" y="2518387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05D5B0E-AC2C-E781-4F30-12EBA0755237}"/>
                </a:ext>
              </a:extLst>
            </p:cNvPr>
            <p:cNvCxnSpPr/>
            <p:nvPr/>
          </p:nvCxnSpPr>
          <p:spPr>
            <a:xfrm flipV="1">
              <a:off x="15485211" y="2354318"/>
              <a:ext cx="323623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F2F4543E-0EDE-23D3-DAD2-D91116E2ED2C}"/>
                </a:ext>
              </a:extLst>
            </p:cNvPr>
            <p:cNvSpPr txBox="1"/>
            <p:nvPr/>
          </p:nvSpPr>
          <p:spPr>
            <a:xfrm>
              <a:off x="11823444" y="2749357"/>
              <a:ext cx="833679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RDADDR</a:t>
              </a:r>
            </a:p>
          </p:txBody>
        </p: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DCF9DB5-6F70-4CE7-E71F-06A76342D8F3}"/>
                </a:ext>
              </a:extLst>
            </p:cNvPr>
            <p:cNvCxnSpPr>
              <a:cxnSpLocks/>
              <a:stCxn id="497" idx="3"/>
              <a:endCxn id="510" idx="1"/>
            </p:cNvCxnSpPr>
            <p:nvPr/>
          </p:nvCxnSpPr>
          <p:spPr>
            <a:xfrm>
              <a:off x="12657124" y="2496963"/>
              <a:ext cx="40142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4B1E2C18-71BE-62F9-471D-DE538400646B}"/>
                </a:ext>
              </a:extLst>
            </p:cNvPr>
            <p:cNvSpPr txBox="1"/>
            <p:nvPr/>
          </p:nvSpPr>
          <p:spPr>
            <a:xfrm>
              <a:off x="12045536" y="2366158"/>
              <a:ext cx="61158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rENB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E70F109-51E4-4DBF-8C84-59B7D557BFCA}"/>
                </a:ext>
              </a:extLst>
            </p:cNvPr>
            <p:cNvSpPr txBox="1"/>
            <p:nvPr/>
          </p:nvSpPr>
          <p:spPr>
            <a:xfrm>
              <a:off x="11128806" y="2813581"/>
              <a:ext cx="133871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40B378FA-1BB1-9678-D3F1-BC709428B968}"/>
                </a:ext>
              </a:extLst>
            </p:cNvPr>
            <p:cNvSpPr txBox="1"/>
            <p:nvPr/>
          </p:nvSpPr>
          <p:spPr>
            <a:xfrm>
              <a:off x="11080973" y="2374188"/>
              <a:ext cx="129405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WRADDR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C65DF607-FFE3-213C-5074-A37CBFA74040}"/>
                </a:ext>
              </a:extLst>
            </p:cNvPr>
            <p:cNvSpPr txBox="1"/>
            <p:nvPr/>
          </p:nvSpPr>
          <p:spPr>
            <a:xfrm>
              <a:off x="16023542" y="3071977"/>
              <a:ext cx="143160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ch1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5FCD3D6-0DA2-0376-A03D-8AEEEA097242}"/>
                </a:ext>
              </a:extLst>
            </p:cNvPr>
            <p:cNvSpPr txBox="1"/>
            <p:nvPr/>
          </p:nvSpPr>
          <p:spPr>
            <a:xfrm>
              <a:off x="13147763" y="3195400"/>
              <a:ext cx="46006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BB44DE0-C2EB-912C-9888-E6047658C7B1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056" y="3443010"/>
              <a:ext cx="91973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890C121C-27E0-A467-11C6-6FEB82D8AE4C}"/>
                </a:ext>
              </a:extLst>
            </p:cNvPr>
            <p:cNvSpPr txBox="1"/>
            <p:nvPr/>
          </p:nvSpPr>
          <p:spPr>
            <a:xfrm>
              <a:off x="11095253" y="3262253"/>
              <a:ext cx="940186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wrENB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EEF0C093-BAFF-14FF-BBB8-ABA8D31FF7D8}"/>
                </a:ext>
              </a:extLst>
            </p:cNvPr>
            <p:cNvSpPr txBox="1"/>
            <p:nvPr/>
          </p:nvSpPr>
          <p:spPr>
            <a:xfrm>
              <a:off x="9670068" y="2487118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73698C0-B0B4-E4B2-AB5B-DF9258C6AB0C}"/>
                </a:ext>
              </a:extLst>
            </p:cNvPr>
            <p:cNvSpPr txBox="1"/>
            <p:nvPr/>
          </p:nvSpPr>
          <p:spPr>
            <a:xfrm>
              <a:off x="13058548" y="2366158"/>
              <a:ext cx="36980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5E3AC10-CA13-9867-D3E1-7A7CE7D13142}"/>
                </a:ext>
              </a:extLst>
            </p:cNvPr>
            <p:cNvSpPr txBox="1"/>
            <p:nvPr/>
          </p:nvSpPr>
          <p:spPr>
            <a:xfrm>
              <a:off x="12671047" y="2861952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cxnSp>
          <p:nvCxnSpPr>
            <p:cNvPr id="78" name="Elbow Connector 23">
              <a:extLst>
                <a:ext uri="{FF2B5EF4-FFF2-40B4-BE49-F238E27FC236}">
                  <a16:creationId xmlns:a16="http://schemas.microsoft.com/office/drawing/2014/main" id="{C05DC9B6-42F5-EFC2-CAC2-94CCDD3C460C}"/>
                </a:ext>
              </a:extLst>
            </p:cNvPr>
            <p:cNvCxnSpPr>
              <a:cxnSpLocks/>
              <a:stCxn id="485" idx="3"/>
              <a:endCxn id="500" idx="1"/>
            </p:cNvCxnSpPr>
            <p:nvPr/>
          </p:nvCxnSpPr>
          <p:spPr>
            <a:xfrm>
              <a:off x="12657122" y="3201928"/>
              <a:ext cx="3366420" cy="8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8E0C53D-9FBC-D6E8-7B89-3C0AF27208D1}"/>
                </a:ext>
              </a:extLst>
            </p:cNvPr>
            <p:cNvSpPr txBox="1"/>
            <p:nvPr/>
          </p:nvSpPr>
          <p:spPr>
            <a:xfrm>
              <a:off x="15306188" y="3739971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exData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07B46A-6F14-811D-E224-2E1F3EBF115E}"/>
                </a:ext>
              </a:extLst>
            </p:cNvPr>
            <p:cNvSpPr txBox="1"/>
            <p:nvPr/>
          </p:nvSpPr>
          <p:spPr>
            <a:xfrm>
              <a:off x="13947697" y="3742677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exRow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FFEE11-E3D4-3093-608E-450A9827FFA9}"/>
                </a:ext>
              </a:extLst>
            </p:cNvPr>
            <p:cNvSpPr txBox="1"/>
            <p:nvPr/>
          </p:nvSpPr>
          <p:spPr>
            <a:xfrm>
              <a:off x="12563666" y="3735253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exCol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047961E-6ADC-C566-E572-20422F9D5D20}"/>
                </a:ext>
              </a:extLst>
            </p:cNvPr>
            <p:cNvSpPr txBox="1"/>
            <p:nvPr/>
          </p:nvSpPr>
          <p:spPr>
            <a:xfrm>
              <a:off x="11358658" y="3735282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exWen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2C3034-50A5-1B5D-88F6-DBE92E02769B}"/>
                </a:ext>
              </a:extLst>
            </p:cNvPr>
            <p:cNvCxnSpPr>
              <a:cxnSpLocks/>
              <a:stCxn id="94" idx="0"/>
              <a:endCxn id="83" idx="2"/>
            </p:cNvCxnSpPr>
            <p:nvPr/>
          </p:nvCxnSpPr>
          <p:spPr>
            <a:xfrm flipH="1" flipV="1">
              <a:off x="12127415" y="3996892"/>
              <a:ext cx="3755" cy="47233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6FCD13-35D0-B35E-AAD2-AF7817ECB9D1}"/>
                </a:ext>
              </a:extLst>
            </p:cNvPr>
            <p:cNvCxnSpPr>
              <a:cxnSpLocks/>
              <a:stCxn id="95" idx="0"/>
              <a:endCxn id="82" idx="2"/>
            </p:cNvCxnSpPr>
            <p:nvPr/>
          </p:nvCxnSpPr>
          <p:spPr>
            <a:xfrm flipH="1" flipV="1">
              <a:off x="13332423" y="3996863"/>
              <a:ext cx="6805" cy="47235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D9D16E-2BCB-DE5A-970B-77FE25991089}"/>
                </a:ext>
              </a:extLst>
            </p:cNvPr>
            <p:cNvCxnSpPr>
              <a:cxnSpLocks/>
              <a:stCxn id="96" idx="0"/>
              <a:endCxn id="81" idx="2"/>
            </p:cNvCxnSpPr>
            <p:nvPr/>
          </p:nvCxnSpPr>
          <p:spPr>
            <a:xfrm flipH="1" flipV="1">
              <a:off x="14716454" y="4004287"/>
              <a:ext cx="3643" cy="46255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E540FE9-7B8D-EAAF-A5C2-947760A411E0}"/>
                </a:ext>
              </a:extLst>
            </p:cNvPr>
            <p:cNvCxnSpPr>
              <a:cxnSpLocks/>
              <a:stCxn id="97" idx="0"/>
              <a:endCxn id="80" idx="2"/>
            </p:cNvCxnSpPr>
            <p:nvPr/>
          </p:nvCxnSpPr>
          <p:spPr>
            <a:xfrm flipV="1">
              <a:off x="16074945" y="4001581"/>
              <a:ext cx="0" cy="46220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1BC7198-4889-5A06-92CD-56A990D0076F}"/>
                </a:ext>
              </a:extLst>
            </p:cNvPr>
            <p:cNvSpPr txBox="1"/>
            <p:nvPr/>
          </p:nvSpPr>
          <p:spPr>
            <a:xfrm>
              <a:off x="13295816" y="4212782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B9C084-B9B9-A88D-2269-7B610F33C428}"/>
                </a:ext>
              </a:extLst>
            </p:cNvPr>
            <p:cNvSpPr txBox="1"/>
            <p:nvPr/>
          </p:nvSpPr>
          <p:spPr>
            <a:xfrm>
              <a:off x="14672192" y="4223294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AF96BDC-C327-99D6-3DCE-52D0166D79CF}"/>
                </a:ext>
              </a:extLst>
            </p:cNvPr>
            <p:cNvSpPr txBox="1"/>
            <p:nvPr/>
          </p:nvSpPr>
          <p:spPr>
            <a:xfrm>
              <a:off x="16048568" y="4205228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B12FC5-E6A1-FF56-6B81-5101C64D3908}"/>
                </a:ext>
              </a:extLst>
            </p:cNvPr>
            <p:cNvSpPr txBox="1"/>
            <p:nvPr/>
          </p:nvSpPr>
          <p:spPr>
            <a:xfrm>
              <a:off x="11362413" y="4469222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slv_reg3[0]</a:t>
              </a:r>
              <a:endPara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7B31BD5-F34D-521F-AA8C-C2D5E4FBBAB1}"/>
                </a:ext>
              </a:extLst>
            </p:cNvPr>
            <p:cNvSpPr txBox="1"/>
            <p:nvPr/>
          </p:nvSpPr>
          <p:spPr>
            <a:xfrm>
              <a:off x="12570471" y="4469222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slv_reg2[4:0]</a:t>
              </a:r>
              <a:endPara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5431544-0677-6EB8-E878-3184D9765C8F}"/>
                </a:ext>
              </a:extLst>
            </p:cNvPr>
            <p:cNvSpPr txBox="1"/>
            <p:nvPr/>
          </p:nvSpPr>
          <p:spPr>
            <a:xfrm>
              <a:off x="13951340" y="4466838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slv_reg1[3:0]</a:t>
              </a:r>
              <a:endPara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7BBCF44-19BF-F943-D512-5A9960DB7BDC}"/>
                </a:ext>
              </a:extLst>
            </p:cNvPr>
            <p:cNvSpPr txBox="1"/>
            <p:nvPr/>
          </p:nvSpPr>
          <p:spPr>
            <a:xfrm>
              <a:off x="15306188" y="4463781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b="0" i="0" u="none" strike="noStrike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slv_reg0[15:0]</a:t>
              </a:r>
              <a:endPara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2023570-5CC9-6334-3E25-0280E58A7E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1055" y="3015230"/>
              <a:ext cx="91973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0517234-B869-BF8E-49FE-314AC5C96FDA}"/>
                </a:ext>
              </a:extLst>
            </p:cNvPr>
            <p:cNvSpPr txBox="1"/>
            <p:nvPr/>
          </p:nvSpPr>
          <p:spPr>
            <a:xfrm>
              <a:off x="8987481" y="2830564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exData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51B893-6AD5-8794-AC9D-BF627A7EBF35}"/>
                </a:ext>
              </a:extLst>
            </p:cNvPr>
            <p:cNvSpPr txBox="1"/>
            <p:nvPr/>
          </p:nvSpPr>
          <p:spPr>
            <a:xfrm>
              <a:off x="8979512" y="3252520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exWen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5AB3FD-766A-BEEB-B024-54C399508379}"/>
                </a:ext>
              </a:extLst>
            </p:cNvPr>
            <p:cNvSpPr txBox="1"/>
            <p:nvPr/>
          </p:nvSpPr>
          <p:spPr>
            <a:xfrm>
              <a:off x="10414876" y="3001438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4791A7-C669-9E40-3509-654DE29D136E}"/>
                </a:ext>
              </a:extLst>
            </p:cNvPr>
            <p:cNvSpPr txBox="1"/>
            <p:nvPr/>
          </p:nvSpPr>
          <p:spPr>
            <a:xfrm>
              <a:off x="14543552" y="2375913"/>
              <a:ext cx="62524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BF7BEC2-56CE-3569-8224-4CA114375BAD}"/>
                </a:ext>
              </a:extLst>
            </p:cNvPr>
            <p:cNvCxnSpPr>
              <a:cxnSpLocks/>
              <a:stCxn id="182" idx="3"/>
              <a:endCxn id="499" idx="1"/>
            </p:cNvCxnSpPr>
            <p:nvPr/>
          </p:nvCxnSpPr>
          <p:spPr>
            <a:xfrm>
              <a:off x="9690914" y="2504782"/>
              <a:ext cx="1390059" cy="211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D0A34FF-9D48-492E-3832-87BFE6959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860" y="2395718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9B8835-94DD-2A8C-11AD-67E001EBA1A3}"/>
                </a:ext>
              </a:extLst>
            </p:cNvPr>
            <p:cNvCxnSpPr>
              <a:cxnSpLocks/>
              <a:stCxn id="495" idx="3"/>
              <a:endCxn id="181" idx="1"/>
            </p:cNvCxnSpPr>
            <p:nvPr/>
          </p:nvCxnSpPr>
          <p:spPr>
            <a:xfrm>
              <a:off x="12657123" y="2880162"/>
              <a:ext cx="1729357" cy="468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2470658-88AC-85CB-E702-8FA5922B2013}"/>
                </a:ext>
              </a:extLst>
            </p:cNvPr>
            <p:cNvSpPr txBox="1"/>
            <p:nvPr/>
          </p:nvSpPr>
          <p:spPr>
            <a:xfrm>
              <a:off x="10344756" y="4470416"/>
              <a:ext cx="1393766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S_AXI_ARESETN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B2996F4-88DF-4425-6AB0-24E5010AF7ED}"/>
                </a:ext>
              </a:extLst>
            </p:cNvPr>
            <p:cNvSpPr txBox="1"/>
            <p:nvPr/>
          </p:nvSpPr>
          <p:spPr>
            <a:xfrm>
              <a:off x="14386480" y="2754043"/>
              <a:ext cx="149908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‘0’ &amp; row &amp; column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1F0DF4A-2FDB-B100-75D2-4B763F716945}"/>
                </a:ext>
              </a:extLst>
            </p:cNvPr>
            <p:cNvSpPr txBox="1"/>
            <p:nvPr/>
          </p:nvSpPr>
          <p:spPr>
            <a:xfrm>
              <a:off x="8153400" y="2373977"/>
              <a:ext cx="15375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‘0’ &amp;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exRow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exCol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93712A-C1F2-45EA-8D06-ADEC117B2735}"/>
                </a:ext>
              </a:extLst>
            </p:cNvPr>
            <p:cNvSpPr txBox="1"/>
            <p:nvPr/>
          </p:nvSpPr>
          <p:spPr>
            <a:xfrm>
              <a:off x="9807943" y="2265855"/>
              <a:ext cx="143160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graphic_write_addr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E425DD-2A15-27A9-7DA6-BEC22457B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6490" y="2911789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3CDD2C-DE79-B225-3F82-C992D59D0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2658" y="2799031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A0C404-40B6-589F-2896-5271B453CC21}"/>
                </a:ext>
              </a:extLst>
            </p:cNvPr>
            <p:cNvSpPr txBox="1"/>
            <p:nvPr/>
          </p:nvSpPr>
          <p:spPr>
            <a:xfrm>
              <a:off x="13647710" y="2978997"/>
              <a:ext cx="143160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cell_image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25914F-775B-9967-9DD7-0CB12A9A9B9B}"/>
                </a:ext>
              </a:extLst>
            </p:cNvPr>
            <p:cNvSpPr txBox="1"/>
            <p:nvPr/>
          </p:nvSpPr>
          <p:spPr>
            <a:xfrm>
              <a:off x="12951112" y="2627070"/>
              <a:ext cx="1431608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graphic_read_addr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F4A27F8D-AB9D-7B35-DF15-2B940753F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10396" y="3130523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50ADD0A1-B6A0-2C02-D80A-599255192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72564" y="4197260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EAED64E-AC59-EFD7-1EED-76F00E231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1881" y="4194346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FFC54E2F-FD8C-9C96-E79D-6F742E1B0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21637" y="4215870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ounded Rectangle 17">
            <a:extLst>
              <a:ext uri="{FF2B5EF4-FFF2-40B4-BE49-F238E27FC236}">
                <a16:creationId xmlns:a16="http://schemas.microsoft.com/office/drawing/2014/main" id="{B8373048-ECE2-B37B-7913-D4B82194A4C9}"/>
              </a:ext>
            </a:extLst>
          </p:cNvPr>
          <p:cNvSpPr/>
          <p:nvPr/>
        </p:nvSpPr>
        <p:spPr>
          <a:xfrm>
            <a:off x="15757103" y="5030917"/>
            <a:ext cx="1780413" cy="1281015"/>
          </a:xfrm>
          <a:prstGeom prst="roundRect">
            <a:avLst>
              <a:gd name="adj" fmla="val 38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163D476-CDAC-D945-8218-6015A61BC3D4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15489319" y="5403300"/>
            <a:ext cx="2677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68F74F8-80D3-04E2-6B54-3C2D56DF23EC}"/>
              </a:ext>
            </a:extLst>
          </p:cNvPr>
          <p:cNvSpPr txBox="1"/>
          <p:nvPr/>
        </p:nvSpPr>
        <p:spPr>
          <a:xfrm>
            <a:off x="14417420" y="5272495"/>
            <a:ext cx="1071899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S_AXI_ACLK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5E75C17-6F58-835F-B8A5-35DC95848BD2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15486862" y="5683077"/>
            <a:ext cx="27024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3EAC59F-0E23-1E18-7E07-7A4F1C8F4444}"/>
              </a:ext>
            </a:extLst>
          </p:cNvPr>
          <p:cNvSpPr txBox="1"/>
          <p:nvPr/>
        </p:nvSpPr>
        <p:spPr>
          <a:xfrm>
            <a:off x="14154025" y="5552272"/>
            <a:ext cx="133283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S_AXI_ARESETN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1AD8EEA-048F-EF85-C199-BBB50AB297B9}"/>
              </a:ext>
            </a:extLst>
          </p:cNvPr>
          <p:cNvSpPr txBox="1"/>
          <p:nvPr/>
        </p:nvSpPr>
        <p:spPr>
          <a:xfrm>
            <a:off x="15721937" y="527087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3FC813C-19CD-C93B-8D8F-27AEA9E13895}"/>
              </a:ext>
            </a:extLst>
          </p:cNvPr>
          <p:cNvSpPr txBox="1"/>
          <p:nvPr/>
        </p:nvSpPr>
        <p:spPr>
          <a:xfrm>
            <a:off x="15726270" y="5539709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1B13550-DC35-5C5B-F0A6-B065B9141C4F}"/>
              </a:ext>
            </a:extLst>
          </p:cNvPr>
          <p:cNvCxnSpPr>
            <a:cxnSpLocks/>
            <a:stCxn id="190" idx="1"/>
            <a:endCxn id="187" idx="3"/>
          </p:cNvCxnSpPr>
          <p:nvPr/>
        </p:nvCxnSpPr>
        <p:spPr>
          <a:xfrm flipH="1" flipV="1">
            <a:off x="15481947" y="5940634"/>
            <a:ext cx="267784" cy="5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86BF7AB7-0C51-AFBA-6326-A5957CEE2BE3}"/>
              </a:ext>
            </a:extLst>
          </p:cNvPr>
          <p:cNvSpPr txBox="1"/>
          <p:nvPr/>
        </p:nvSpPr>
        <p:spPr>
          <a:xfrm>
            <a:off x="14405309" y="5809829"/>
            <a:ext cx="107663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slv_reg4(31:24)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B6D1EAA-2A40-53B0-1273-773BADE5693A}"/>
              </a:ext>
            </a:extLst>
          </p:cNvPr>
          <p:cNvSpPr txBox="1"/>
          <p:nvPr/>
        </p:nvSpPr>
        <p:spPr>
          <a:xfrm>
            <a:off x="15749731" y="5810389"/>
            <a:ext cx="7595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9277641-D86A-68AF-9C4B-67B5FE193847}"/>
              </a:ext>
            </a:extLst>
          </p:cNvPr>
          <p:cNvSpPr txBox="1"/>
          <p:nvPr/>
        </p:nvSpPr>
        <p:spPr>
          <a:xfrm>
            <a:off x="15709029" y="4957791"/>
            <a:ext cx="251460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randomNum.vhd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47571" y="6965105"/>
            <a:ext cx="10434529" cy="508858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5604" y="6935628"/>
            <a:ext cx="184497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lab4_dp.vhd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BB8EE09-A0D0-4817-A807-D2B0FDF4E6C5}"/>
              </a:ext>
            </a:extLst>
          </p:cNvPr>
          <p:cNvSpPr txBox="1"/>
          <p:nvPr/>
        </p:nvSpPr>
        <p:spPr>
          <a:xfrm>
            <a:off x="-861609" y="8240684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5D9F997-7F70-4D9E-BB93-EBD9B58F2EF9}"/>
              </a:ext>
            </a:extLst>
          </p:cNvPr>
          <p:cNvSpPr txBox="1"/>
          <p:nvPr/>
        </p:nvSpPr>
        <p:spPr>
          <a:xfrm>
            <a:off x="-861609" y="8520461"/>
            <a:ext cx="1740351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5AF5077-0671-48E7-B991-418D6D622FEE}"/>
              </a:ext>
            </a:extLst>
          </p:cNvPr>
          <p:cNvSpPr txBox="1"/>
          <p:nvPr/>
        </p:nvSpPr>
        <p:spPr>
          <a:xfrm>
            <a:off x="-849734" y="8778018"/>
            <a:ext cx="1735436" cy="2462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5FCE117-CCD2-49C6-A422-916497215B3B}"/>
              </a:ext>
            </a:extLst>
          </p:cNvPr>
          <p:cNvSpPr txBox="1"/>
          <p:nvPr/>
        </p:nvSpPr>
        <p:spPr>
          <a:xfrm>
            <a:off x="-861609" y="9059275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72443CD-1342-4EE6-B37A-1B83FC6FB297}"/>
              </a:ext>
            </a:extLst>
          </p:cNvPr>
          <p:cNvSpPr txBox="1"/>
          <p:nvPr/>
        </p:nvSpPr>
        <p:spPr>
          <a:xfrm>
            <a:off x="-849734" y="9335375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3B20066-10FE-4BDA-89AE-2A8999C31A15}"/>
              </a:ext>
            </a:extLst>
          </p:cNvPr>
          <p:cNvSpPr txBox="1"/>
          <p:nvPr/>
        </p:nvSpPr>
        <p:spPr>
          <a:xfrm>
            <a:off x="-849734" y="9640175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2FA6519-2B4B-48A0-A9C0-9D2F0CCFF60E}"/>
              </a:ext>
            </a:extLst>
          </p:cNvPr>
          <p:cNvSpPr txBox="1"/>
          <p:nvPr/>
        </p:nvSpPr>
        <p:spPr>
          <a:xfrm>
            <a:off x="-849734" y="9916275"/>
            <a:ext cx="174280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D4136EF-A9BF-4CAD-AA6F-106867D6676C}"/>
              </a:ext>
            </a:extLst>
          </p:cNvPr>
          <p:cNvSpPr txBox="1"/>
          <p:nvPr/>
        </p:nvSpPr>
        <p:spPr>
          <a:xfrm>
            <a:off x="2122668" y="7245716"/>
            <a:ext cx="206682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Audio_Codec_Wrapper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A2206C8-6DAB-418C-9A8F-94E3A2B33205}"/>
              </a:ext>
            </a:extLst>
          </p:cNvPr>
          <p:cNvCxnSpPr>
            <a:cxnSpLocks/>
            <a:stCxn id="814" idx="3"/>
            <a:endCxn id="224" idx="1"/>
          </p:cNvCxnSpPr>
          <p:nvPr/>
        </p:nvCxnSpPr>
        <p:spPr>
          <a:xfrm flipV="1">
            <a:off x="1599041" y="7547065"/>
            <a:ext cx="439149" cy="63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0A551E3-AEE0-41A6-B018-41B82A784CF3}"/>
              </a:ext>
            </a:extLst>
          </p:cNvPr>
          <p:cNvSpPr txBox="1"/>
          <p:nvPr/>
        </p:nvSpPr>
        <p:spPr>
          <a:xfrm>
            <a:off x="352749" y="7416260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FB82BFC-9FEA-40C0-9AA6-80B47472B4AC}"/>
              </a:ext>
            </a:extLst>
          </p:cNvPr>
          <p:cNvCxnSpPr>
            <a:cxnSpLocks/>
            <a:endCxn id="225" idx="1"/>
          </p:cNvCxnSpPr>
          <p:nvPr/>
        </p:nvCxnSpPr>
        <p:spPr>
          <a:xfrm flipV="1">
            <a:off x="1600200" y="7826842"/>
            <a:ext cx="437990" cy="1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036BA29-12E7-454E-8DBB-5AA748FBF58E}"/>
              </a:ext>
            </a:extLst>
          </p:cNvPr>
          <p:cNvSpPr txBox="1"/>
          <p:nvPr/>
        </p:nvSpPr>
        <p:spPr>
          <a:xfrm>
            <a:off x="698962" y="7696037"/>
            <a:ext cx="184730" cy="26161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8C7940C-D458-41B0-8344-DE7A4786D48E}"/>
              </a:ext>
            </a:extLst>
          </p:cNvPr>
          <p:cNvSpPr txBox="1"/>
          <p:nvPr/>
        </p:nvSpPr>
        <p:spPr>
          <a:xfrm>
            <a:off x="2038190" y="7416260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D2CA968-33AC-49DA-9AD0-12895FC1AF13}"/>
              </a:ext>
            </a:extLst>
          </p:cNvPr>
          <p:cNvSpPr txBox="1"/>
          <p:nvPr/>
        </p:nvSpPr>
        <p:spPr>
          <a:xfrm>
            <a:off x="2038190" y="7696037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DABAC36-9992-4348-91E0-FF69E45B69E4}"/>
              </a:ext>
            </a:extLst>
          </p:cNvPr>
          <p:cNvSpPr txBox="1"/>
          <p:nvPr/>
        </p:nvSpPr>
        <p:spPr>
          <a:xfrm>
            <a:off x="119235" y="7953594"/>
            <a:ext cx="7595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358D104-6733-4BD4-92D3-58B1AC8A85DA}"/>
              </a:ext>
            </a:extLst>
          </p:cNvPr>
          <p:cNvSpPr txBox="1"/>
          <p:nvPr/>
        </p:nvSpPr>
        <p:spPr>
          <a:xfrm>
            <a:off x="1642657" y="7953594"/>
            <a:ext cx="75954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D1F71CE-B302-4FD2-9934-D4AFB98B9C81}"/>
              </a:ext>
            </a:extLst>
          </p:cNvPr>
          <p:cNvCxnSpPr>
            <a:cxnSpLocks/>
            <a:stCxn id="1149" idx="3"/>
            <a:endCxn id="236" idx="1"/>
          </p:cNvCxnSpPr>
          <p:nvPr/>
        </p:nvCxnSpPr>
        <p:spPr>
          <a:xfrm flipV="1">
            <a:off x="748250" y="8371489"/>
            <a:ext cx="1300552" cy="5584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7262475-1BB7-4DC4-81C3-A99B2495E088}"/>
              </a:ext>
            </a:extLst>
          </p:cNvPr>
          <p:cNvCxnSpPr>
            <a:cxnSpLocks/>
            <a:stCxn id="1150" idx="3"/>
            <a:endCxn id="237" idx="1"/>
          </p:cNvCxnSpPr>
          <p:nvPr/>
        </p:nvCxnSpPr>
        <p:spPr>
          <a:xfrm flipV="1">
            <a:off x="748250" y="8651266"/>
            <a:ext cx="1296300" cy="7064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A62C80D-D97D-45D2-AD00-BF675C4B4BA5}"/>
              </a:ext>
            </a:extLst>
          </p:cNvPr>
          <p:cNvSpPr txBox="1"/>
          <p:nvPr/>
        </p:nvSpPr>
        <p:spPr>
          <a:xfrm>
            <a:off x="2048802" y="8240684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ac_mclk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490FDAE-172A-49DA-AE3A-9506CFBE23FC}"/>
              </a:ext>
            </a:extLst>
          </p:cNvPr>
          <p:cNvSpPr txBox="1"/>
          <p:nvPr/>
        </p:nvSpPr>
        <p:spPr>
          <a:xfrm>
            <a:off x="2044550" y="8520461"/>
            <a:ext cx="207025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ac_adc_sdata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1924D14-4F69-469F-BC14-D6F69B417D96}"/>
              </a:ext>
            </a:extLst>
          </p:cNvPr>
          <p:cNvCxnSpPr>
            <a:cxnSpLocks/>
            <a:stCxn id="1151" idx="3"/>
            <a:endCxn id="240" idx="1"/>
          </p:cNvCxnSpPr>
          <p:nvPr/>
        </p:nvCxnSpPr>
        <p:spPr>
          <a:xfrm>
            <a:off x="739698" y="8905593"/>
            <a:ext cx="1316463" cy="3230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6D36ECBF-1E03-4DCA-A991-001CB3001A98}"/>
              </a:ext>
            </a:extLst>
          </p:cNvPr>
          <p:cNvSpPr txBox="1"/>
          <p:nvPr/>
        </p:nvSpPr>
        <p:spPr>
          <a:xfrm>
            <a:off x="2056161" y="8778018"/>
            <a:ext cx="2134839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ac_dac_sdata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(Out)</a:t>
            </a:r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E0A6B3C-5A0E-4162-BF71-FDD34BB7E26A}"/>
              </a:ext>
            </a:extLst>
          </p:cNvPr>
          <p:cNvCxnSpPr>
            <a:cxnSpLocks/>
            <a:stCxn id="1152" idx="3"/>
            <a:endCxn id="243" idx="1"/>
          </p:cNvCxnSpPr>
          <p:nvPr/>
        </p:nvCxnSpPr>
        <p:spPr>
          <a:xfrm flipV="1">
            <a:off x="746383" y="9190080"/>
            <a:ext cx="1290544" cy="2043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8C63ADE7-EBEF-42E4-A4BF-D45F77AD4FB9}"/>
              </a:ext>
            </a:extLst>
          </p:cNvPr>
          <p:cNvSpPr txBox="1"/>
          <p:nvPr/>
        </p:nvSpPr>
        <p:spPr>
          <a:xfrm>
            <a:off x="2036927" y="9059275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ac_bclk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3D93DB4-FEB2-4A4C-A2E4-C23C92635196}"/>
              </a:ext>
            </a:extLst>
          </p:cNvPr>
          <p:cNvCxnSpPr>
            <a:cxnSpLocks/>
            <a:stCxn id="1153" idx="3"/>
            <a:endCxn id="246" idx="1"/>
          </p:cNvCxnSpPr>
          <p:nvPr/>
        </p:nvCxnSpPr>
        <p:spPr>
          <a:xfrm flipV="1">
            <a:off x="763886" y="9466180"/>
            <a:ext cx="1284916" cy="8040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C1E5240A-25EA-4BC3-AC64-C933415F436A}"/>
              </a:ext>
            </a:extLst>
          </p:cNvPr>
          <p:cNvSpPr txBox="1"/>
          <p:nvPr/>
        </p:nvSpPr>
        <p:spPr>
          <a:xfrm>
            <a:off x="2048802" y="9335375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ac_lrclk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4C214076-13AC-44E9-9280-9009D325B4C1}"/>
              </a:ext>
            </a:extLst>
          </p:cNvPr>
          <p:cNvCxnSpPr>
            <a:cxnSpLocks/>
            <a:stCxn id="1154" idx="3"/>
            <a:endCxn id="249" idx="1"/>
          </p:cNvCxnSpPr>
          <p:nvPr/>
        </p:nvCxnSpPr>
        <p:spPr>
          <a:xfrm flipV="1">
            <a:off x="763886" y="9770980"/>
            <a:ext cx="1284916" cy="6886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3D14F913-FE8E-4FAB-91AB-9EE2EB73A905}"/>
              </a:ext>
            </a:extLst>
          </p:cNvPr>
          <p:cNvSpPr txBox="1"/>
          <p:nvPr/>
        </p:nvSpPr>
        <p:spPr>
          <a:xfrm>
            <a:off x="2048802" y="9640175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49FE4D3-C5E6-481E-8F06-7E1CEBA1FA57}"/>
              </a:ext>
            </a:extLst>
          </p:cNvPr>
          <p:cNvCxnSpPr>
            <a:cxnSpLocks/>
            <a:stCxn id="1155" idx="3"/>
            <a:endCxn id="252" idx="1"/>
          </p:cNvCxnSpPr>
          <p:nvPr/>
        </p:nvCxnSpPr>
        <p:spPr>
          <a:xfrm flipV="1">
            <a:off x="763886" y="10047080"/>
            <a:ext cx="1284916" cy="6440"/>
          </a:xfrm>
          <a:prstGeom prst="line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9C212E0E-5AF1-4CCA-93BD-80BB8BE37B69}"/>
              </a:ext>
            </a:extLst>
          </p:cNvPr>
          <p:cNvSpPr txBox="1"/>
          <p:nvPr/>
        </p:nvSpPr>
        <p:spPr>
          <a:xfrm>
            <a:off x="2048802" y="9916275"/>
            <a:ext cx="183739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Rounded Rectangle 270">
            <a:extLst>
              <a:ext uri="{FF2B5EF4-FFF2-40B4-BE49-F238E27FC236}">
                <a16:creationId xmlns:a16="http://schemas.microsoft.com/office/drawing/2014/main" id="{11567CAC-85D2-40E4-983C-03A528FED054}"/>
              </a:ext>
            </a:extLst>
          </p:cNvPr>
          <p:cNvSpPr/>
          <p:nvPr/>
        </p:nvSpPr>
        <p:spPr>
          <a:xfrm>
            <a:off x="1792913" y="7267098"/>
            <a:ext cx="2624808" cy="3314980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0F2CE20-EAF5-90D3-E064-15DC7FEE1C7F}"/>
              </a:ext>
            </a:extLst>
          </p:cNvPr>
          <p:cNvSpPr txBox="1"/>
          <p:nvPr/>
        </p:nvSpPr>
        <p:spPr>
          <a:xfrm>
            <a:off x="2756029" y="10125417"/>
            <a:ext cx="40005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CFBB0FC-F9BC-9DFE-ABD6-1C8995B5686F}"/>
              </a:ext>
            </a:extLst>
          </p:cNvPr>
          <p:cNvSpPr txBox="1"/>
          <p:nvPr/>
        </p:nvSpPr>
        <p:spPr>
          <a:xfrm>
            <a:off x="2756028" y="10335250"/>
            <a:ext cx="793341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1371600"/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C029B62-B307-7992-F5A9-E1A966E65A0C}"/>
              </a:ext>
            </a:extLst>
          </p:cNvPr>
          <p:cNvGrpSpPr/>
          <p:nvPr/>
        </p:nvGrpSpPr>
        <p:grpSpPr>
          <a:xfrm>
            <a:off x="3195159" y="7392067"/>
            <a:ext cx="3330856" cy="1970448"/>
            <a:chOff x="3395437" y="4177138"/>
            <a:chExt cx="3330856" cy="1970448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2AA2456-9AA1-4F91-B844-1DB55727934F}"/>
                </a:ext>
              </a:extLst>
            </p:cNvPr>
            <p:cNvSpPr txBox="1"/>
            <p:nvPr/>
          </p:nvSpPr>
          <p:spPr>
            <a:xfrm>
              <a:off x="3477966" y="4820720"/>
              <a:ext cx="113336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L_bus_in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76B980B-8078-4ACC-A0CF-45E9B2CAD295}"/>
                </a:ext>
              </a:extLst>
            </p:cNvPr>
            <p:cNvSpPr txBox="1"/>
            <p:nvPr/>
          </p:nvSpPr>
          <p:spPr>
            <a:xfrm>
              <a:off x="3489841" y="5127476"/>
              <a:ext cx="1130903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R_bus_in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6086E13-0AA0-4020-88BF-4FCAC532007C}"/>
                </a:ext>
              </a:extLst>
            </p:cNvPr>
            <p:cNvSpPr txBox="1"/>
            <p:nvPr/>
          </p:nvSpPr>
          <p:spPr>
            <a:xfrm>
              <a:off x="3395437" y="5433759"/>
              <a:ext cx="1232715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L_bus_out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852D61E-C734-4E17-85A0-303D07CE7590}"/>
                </a:ext>
              </a:extLst>
            </p:cNvPr>
            <p:cNvCxnSpPr>
              <a:cxnSpLocks/>
            </p:cNvCxnSpPr>
            <p:nvPr/>
          </p:nvCxnSpPr>
          <p:spPr>
            <a:xfrm>
              <a:off x="4637569" y="5930894"/>
              <a:ext cx="35401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54AED92-FB2D-47CB-85D3-C8B4C0C7F33A}"/>
                </a:ext>
              </a:extLst>
            </p:cNvPr>
            <p:cNvSpPr txBox="1"/>
            <p:nvPr/>
          </p:nvSpPr>
          <p:spPr>
            <a:xfrm>
              <a:off x="3407312" y="5740515"/>
              <a:ext cx="123025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R_bus_out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56D25F8-BFD6-40DA-AA17-FF84CC57A833}"/>
                </a:ext>
              </a:extLst>
            </p:cNvPr>
            <p:cNvCxnSpPr/>
            <p:nvPr/>
          </p:nvCxnSpPr>
          <p:spPr>
            <a:xfrm>
              <a:off x="4620744" y="4650363"/>
              <a:ext cx="48269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AB6F666-7A35-4DB5-BA75-9BAA2072A53D}"/>
                </a:ext>
              </a:extLst>
            </p:cNvPr>
            <p:cNvSpPr txBox="1"/>
            <p:nvPr/>
          </p:nvSpPr>
          <p:spPr>
            <a:xfrm>
              <a:off x="3790656" y="4504685"/>
              <a:ext cx="79526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ready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5695BCC-D775-4751-9F48-5EDE25044639}"/>
                </a:ext>
              </a:extLst>
            </p:cNvPr>
            <p:cNvSpPr txBox="1"/>
            <p:nvPr/>
          </p:nvSpPr>
          <p:spPr>
            <a:xfrm>
              <a:off x="4609521" y="5885976"/>
              <a:ext cx="474563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3D6DAF3-A59F-4527-85A0-D92AD3059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9212" y="5846255"/>
              <a:ext cx="168371" cy="1925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27F538C-FFE0-449B-B3DF-FCA531B8A45C}"/>
                </a:ext>
              </a:extLst>
            </p:cNvPr>
            <p:cNvSpPr txBox="1"/>
            <p:nvPr/>
          </p:nvSpPr>
          <p:spPr>
            <a:xfrm>
              <a:off x="4596302" y="5609075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04A55AB-07CA-4833-8770-70D8A9050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244" y="5534999"/>
              <a:ext cx="166069" cy="1952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7BDCAE0-1C35-4062-AEA9-2564D269C5C3}"/>
                </a:ext>
              </a:extLst>
            </p:cNvPr>
            <p:cNvCxnSpPr/>
            <p:nvPr/>
          </p:nvCxnSpPr>
          <p:spPr>
            <a:xfrm>
              <a:off x="4602863" y="4330916"/>
              <a:ext cx="48269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F8285133-D384-4D68-8981-FD7A1F6A23A3}"/>
                </a:ext>
              </a:extLst>
            </p:cNvPr>
            <p:cNvSpPr txBox="1"/>
            <p:nvPr/>
          </p:nvSpPr>
          <p:spPr>
            <a:xfrm>
              <a:off x="3537095" y="4177138"/>
              <a:ext cx="104481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sim_live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A0020B2-B659-DC4C-0494-ADBC98C10F2A}"/>
                </a:ext>
              </a:extLst>
            </p:cNvPr>
            <p:cNvCxnSpPr>
              <a:cxnSpLocks/>
              <a:endCxn id="503" idx="1"/>
            </p:cNvCxnSpPr>
            <p:nvPr/>
          </p:nvCxnSpPr>
          <p:spPr>
            <a:xfrm flipV="1">
              <a:off x="4629565" y="5051443"/>
              <a:ext cx="362019" cy="991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0C485A7-16F2-DFEA-F346-F377DA546A51}"/>
                </a:ext>
              </a:extLst>
            </p:cNvPr>
            <p:cNvCxnSpPr>
              <a:cxnSpLocks/>
              <a:endCxn id="504" idx="1"/>
            </p:cNvCxnSpPr>
            <p:nvPr/>
          </p:nvCxnSpPr>
          <p:spPr>
            <a:xfrm flipV="1">
              <a:off x="4636628" y="5283735"/>
              <a:ext cx="363862" cy="7694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F2513C46-9A02-D56E-BB9E-5B5E57392BCF}"/>
                </a:ext>
              </a:extLst>
            </p:cNvPr>
            <p:cNvSpPr txBox="1"/>
            <p:nvPr/>
          </p:nvSpPr>
          <p:spPr>
            <a:xfrm>
              <a:off x="4991584" y="4932179"/>
              <a:ext cx="1004033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Rbus_sig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03A8D779-BE6C-E7BA-3747-8E66E771EDF8}"/>
                </a:ext>
              </a:extLst>
            </p:cNvPr>
            <p:cNvSpPr txBox="1"/>
            <p:nvPr/>
          </p:nvSpPr>
          <p:spPr>
            <a:xfrm>
              <a:off x="5000490" y="5164471"/>
              <a:ext cx="944786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Rbus_sig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A45A4F-EE4D-F293-59CF-3C803C445FA1}"/>
                </a:ext>
              </a:extLst>
            </p:cNvPr>
            <p:cNvSpPr txBox="1"/>
            <p:nvPr/>
          </p:nvSpPr>
          <p:spPr>
            <a:xfrm>
              <a:off x="6512287" y="5607462"/>
              <a:ext cx="214006" cy="40780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64F3B40-07F7-6386-F3E5-EE6B8FCA11E2}"/>
                </a:ext>
              </a:extLst>
            </p:cNvPr>
            <p:cNvGrpSpPr/>
            <p:nvPr/>
          </p:nvGrpSpPr>
          <p:grpSpPr>
            <a:xfrm>
              <a:off x="4724790" y="4999759"/>
              <a:ext cx="428011" cy="269579"/>
              <a:chOff x="14861425" y="8398117"/>
              <a:chExt cx="1141362" cy="718875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C69CBE-300B-362E-AA14-255661BEFB69}"/>
                  </a:ext>
                </a:extLst>
              </p:cNvPr>
              <p:cNvSpPr txBox="1"/>
              <p:nvPr/>
            </p:nvSpPr>
            <p:spPr>
              <a:xfrm>
                <a:off x="14861425" y="8480922"/>
                <a:ext cx="1141362" cy="63607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defTabSz="1371600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EAF68C7-5C9B-6879-012E-AC0F6F4B9E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98315" y="8398117"/>
                <a:ext cx="326960" cy="345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AB788AB-4349-D0B1-F914-0A5D06D2902A}"/>
                </a:ext>
              </a:extLst>
            </p:cNvPr>
            <p:cNvGrpSpPr/>
            <p:nvPr/>
          </p:nvGrpSpPr>
          <p:grpSpPr>
            <a:xfrm>
              <a:off x="4715751" y="5226646"/>
              <a:ext cx="428011" cy="269579"/>
              <a:chOff x="14861425" y="8398117"/>
              <a:chExt cx="1141362" cy="718875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604D3B3-87D2-DD19-CEA0-4E8CF51ED6AC}"/>
                  </a:ext>
                </a:extLst>
              </p:cNvPr>
              <p:cNvSpPr txBox="1"/>
              <p:nvPr/>
            </p:nvSpPr>
            <p:spPr>
              <a:xfrm>
                <a:off x="14861425" y="8480922"/>
                <a:ext cx="1141362" cy="63607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defTabSz="1371600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7D44028-78BB-E4D3-16B2-EA39B49982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98315" y="8398117"/>
                <a:ext cx="326960" cy="3451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1365B4B-9EDC-1EF7-D920-A4B6B04B48FA}"/>
                </a:ext>
              </a:extLst>
            </p:cNvPr>
            <p:cNvSpPr txBox="1"/>
            <p:nvPr/>
          </p:nvSpPr>
          <p:spPr>
            <a:xfrm>
              <a:off x="5040845" y="4230756"/>
              <a:ext cx="527215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1371600"/>
              <a:r>
                <a:rPr lang="en-US" sz="11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‘0’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52A4FFD-9F7B-488B-814B-8FD2C8019975}"/>
                </a:ext>
              </a:extLst>
            </p:cNvPr>
            <p:cNvCxnSpPr>
              <a:cxnSpLocks/>
            </p:cNvCxnSpPr>
            <p:nvPr/>
          </p:nvCxnSpPr>
          <p:spPr>
            <a:xfrm>
              <a:off x="4611327" y="5618071"/>
              <a:ext cx="389163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B33DAE6-9336-4308-2FE2-7E4964A39729}"/>
                </a:ext>
              </a:extLst>
            </p:cNvPr>
            <p:cNvSpPr txBox="1"/>
            <p:nvPr/>
          </p:nvSpPr>
          <p:spPr>
            <a:xfrm>
              <a:off x="4900694" y="5819458"/>
              <a:ext cx="460441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5C06005-401B-5F43-EFCA-D8AA45ECDF30}"/>
                </a:ext>
              </a:extLst>
            </p:cNvPr>
            <p:cNvSpPr txBox="1"/>
            <p:nvPr/>
          </p:nvSpPr>
          <p:spPr>
            <a:xfrm>
              <a:off x="4896559" y="5502825"/>
              <a:ext cx="466816" cy="21544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</a:p>
          </p:txBody>
        </p:sp>
      </p:grpSp>
      <p:sp>
        <p:nvSpPr>
          <p:cNvPr id="210" name="Rounded Rectangle 272">
            <a:extLst>
              <a:ext uri="{FF2B5EF4-FFF2-40B4-BE49-F238E27FC236}">
                <a16:creationId xmlns:a16="http://schemas.microsoft.com/office/drawing/2014/main" id="{F1DFB554-3F6E-B915-7C27-408825C79466}"/>
              </a:ext>
            </a:extLst>
          </p:cNvPr>
          <p:cNvSpPr/>
          <p:nvPr/>
        </p:nvSpPr>
        <p:spPr>
          <a:xfrm>
            <a:off x="1712118" y="11038149"/>
            <a:ext cx="1564482" cy="71466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1D237B3-D7A3-3C58-A1C7-184DAC0F21D3}"/>
              </a:ext>
            </a:extLst>
          </p:cNvPr>
          <p:cNvSpPr txBox="1"/>
          <p:nvPr/>
        </p:nvSpPr>
        <p:spPr>
          <a:xfrm>
            <a:off x="1680767" y="11404684"/>
            <a:ext cx="493993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FBAFAE0-CC95-A668-01E9-67C608B79CCF}"/>
              </a:ext>
            </a:extLst>
          </p:cNvPr>
          <p:cNvSpPr/>
          <p:nvPr/>
        </p:nvSpPr>
        <p:spPr>
          <a:xfrm rot="5400000">
            <a:off x="1702880" y="11492646"/>
            <a:ext cx="117163" cy="10019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6C2A5EF-A2C5-7D10-9091-54D750A8F531}"/>
              </a:ext>
            </a:extLst>
          </p:cNvPr>
          <p:cNvSpPr txBox="1"/>
          <p:nvPr/>
        </p:nvSpPr>
        <p:spPr>
          <a:xfrm>
            <a:off x="1846483" y="10987988"/>
            <a:ext cx="130206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1371600"/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durationCounter</a:t>
            </a:r>
            <a:endParaRPr 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97ABDC81-F932-1EE3-0F68-EA775DD3CCAF}"/>
              </a:ext>
            </a:extLst>
          </p:cNvPr>
          <p:cNvCxnSpPr>
            <a:cxnSpLocks/>
            <a:stCxn id="253" idx="1"/>
            <a:endCxn id="210" idx="3"/>
          </p:cNvCxnSpPr>
          <p:nvPr/>
        </p:nvCxnSpPr>
        <p:spPr>
          <a:xfrm flipH="1">
            <a:off x="3276600" y="11388484"/>
            <a:ext cx="492523" cy="699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ounded Rectangle 349">
            <a:extLst>
              <a:ext uri="{FF2B5EF4-FFF2-40B4-BE49-F238E27FC236}">
                <a16:creationId xmlns:a16="http://schemas.microsoft.com/office/drawing/2014/main" id="{43847500-F97C-6711-BD81-0BBF0B276928}"/>
              </a:ext>
            </a:extLst>
          </p:cNvPr>
          <p:cNvSpPr/>
          <p:nvPr/>
        </p:nvSpPr>
        <p:spPr>
          <a:xfrm>
            <a:off x="3769123" y="11102734"/>
            <a:ext cx="909588" cy="5715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BAD4B26-F980-3767-9261-334485C73037}"/>
              </a:ext>
            </a:extLst>
          </p:cNvPr>
          <p:cNvSpPr txBox="1"/>
          <p:nvPr/>
        </p:nvSpPr>
        <p:spPr>
          <a:xfrm>
            <a:off x="3768257" y="11255539"/>
            <a:ext cx="760498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DDFD71-121B-8A7F-D3B1-03F8DAF57553}"/>
              </a:ext>
            </a:extLst>
          </p:cNvPr>
          <p:cNvCxnSpPr>
            <a:cxnSpLocks/>
          </p:cNvCxnSpPr>
          <p:nvPr/>
        </p:nvCxnSpPr>
        <p:spPr>
          <a:xfrm flipV="1">
            <a:off x="4674729" y="11375398"/>
            <a:ext cx="250023" cy="159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F1F2B32A-FFBE-6F2E-56DB-7B874A69241F}"/>
              </a:ext>
            </a:extLst>
          </p:cNvPr>
          <p:cNvSpPr txBox="1"/>
          <p:nvPr/>
        </p:nvSpPr>
        <p:spPr>
          <a:xfrm>
            <a:off x="4875318" y="11226896"/>
            <a:ext cx="674246" cy="2769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sw_slot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0D1A0C5-4D64-BA5F-BE99-030F22E1B806}"/>
              </a:ext>
            </a:extLst>
          </p:cNvPr>
          <p:cNvSpPr txBox="1"/>
          <p:nvPr/>
        </p:nvSpPr>
        <p:spPr>
          <a:xfrm>
            <a:off x="4099836" y="11257420"/>
            <a:ext cx="596445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D4F6E0F-9A2F-3239-F0A8-F958C5D6E445}"/>
              </a:ext>
            </a:extLst>
          </p:cNvPr>
          <p:cNvCxnSpPr>
            <a:cxnSpLocks/>
          </p:cNvCxnSpPr>
          <p:nvPr/>
        </p:nvCxnSpPr>
        <p:spPr>
          <a:xfrm>
            <a:off x="3936590" y="10826197"/>
            <a:ext cx="26" cy="27128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C16E8E9-3ACF-A580-36F7-80C82B8B5C3E}"/>
              </a:ext>
            </a:extLst>
          </p:cNvPr>
          <p:cNvSpPr txBox="1"/>
          <p:nvPr/>
        </p:nvSpPr>
        <p:spPr>
          <a:xfrm>
            <a:off x="3609846" y="10620792"/>
            <a:ext cx="68349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2500000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ED5FB4-60A0-8F52-2236-32AABC4A3A07}"/>
              </a:ext>
            </a:extLst>
          </p:cNvPr>
          <p:cNvSpPr txBox="1"/>
          <p:nvPr/>
        </p:nvSpPr>
        <p:spPr>
          <a:xfrm>
            <a:off x="3593572" y="10809483"/>
            <a:ext cx="35988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FE9A5BD-8F29-ADED-1814-44326C44814F}"/>
              </a:ext>
            </a:extLst>
          </p:cNvPr>
          <p:cNvCxnSpPr>
            <a:cxnSpLocks/>
          </p:cNvCxnSpPr>
          <p:nvPr/>
        </p:nvCxnSpPr>
        <p:spPr>
          <a:xfrm flipV="1">
            <a:off x="3875800" y="10925333"/>
            <a:ext cx="121633" cy="99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DE09B483-1346-13E3-34AE-2440FD97EE82}"/>
              </a:ext>
            </a:extLst>
          </p:cNvPr>
          <p:cNvSpPr txBox="1"/>
          <p:nvPr/>
        </p:nvSpPr>
        <p:spPr>
          <a:xfrm>
            <a:off x="4634595" y="7723241"/>
            <a:ext cx="79526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readyy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1A8620F9-1C8C-8CAC-14BE-DB6D00BB9E1C}"/>
              </a:ext>
            </a:extLst>
          </p:cNvPr>
          <p:cNvGrpSpPr/>
          <p:nvPr/>
        </p:nvGrpSpPr>
        <p:grpSpPr>
          <a:xfrm>
            <a:off x="5486399" y="6992840"/>
            <a:ext cx="6457766" cy="4907342"/>
            <a:chOff x="5684665" y="6992840"/>
            <a:chExt cx="6196495" cy="4507638"/>
          </a:xfrm>
        </p:grpSpPr>
        <p:pic>
          <p:nvPicPr>
            <p:cNvPr id="663" name="Picture 662" descr="A diagram of a machine&#10;&#10;Description automatically generated with medium confidence">
              <a:extLst>
                <a:ext uri="{FF2B5EF4-FFF2-40B4-BE49-F238E27FC236}">
                  <a16:creationId xmlns:a16="http://schemas.microsoft.com/office/drawing/2014/main" id="{906F439E-06A6-8B2E-9AC1-A4E96D65F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" t="12994" r="32656"/>
            <a:stretch/>
          </p:blipFill>
          <p:spPr>
            <a:xfrm>
              <a:off x="5684665" y="6992840"/>
              <a:ext cx="4613217" cy="4507638"/>
            </a:xfrm>
            <a:prstGeom prst="rect">
              <a:avLst/>
            </a:prstGeom>
          </p:spPr>
        </p:pic>
        <p:pic>
          <p:nvPicPr>
            <p:cNvPr id="798" name="Picture 797" descr="A diagram of a machine&#10;&#10;Description automatically generated with medium confidence">
              <a:extLst>
                <a:ext uri="{FF2B5EF4-FFF2-40B4-BE49-F238E27FC236}">
                  <a16:creationId xmlns:a16="http://schemas.microsoft.com/office/drawing/2014/main" id="{3599C2E1-1E22-803B-EF4D-17B870F25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15" t="26264" r="9156" b="27282"/>
            <a:stretch/>
          </p:blipFill>
          <p:spPr>
            <a:xfrm>
              <a:off x="10176591" y="7001067"/>
              <a:ext cx="1704569" cy="2534718"/>
            </a:xfrm>
            <a:prstGeom prst="rect">
              <a:avLst/>
            </a:prstGeom>
          </p:spPr>
        </p:pic>
      </p:grp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D2A0613B-1F5F-2948-E9A1-E30DD77D48AC}"/>
              </a:ext>
            </a:extLst>
          </p:cNvPr>
          <p:cNvGrpSpPr/>
          <p:nvPr/>
        </p:nvGrpSpPr>
        <p:grpSpPr>
          <a:xfrm>
            <a:off x="10957608" y="8935394"/>
            <a:ext cx="4433246" cy="1528847"/>
            <a:chOff x="12063030" y="8204893"/>
            <a:chExt cx="4433246" cy="1528847"/>
          </a:xfrm>
        </p:grpSpPr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4323BEE8-B064-D38A-6562-F78D98E39BDB}"/>
                </a:ext>
              </a:extLst>
            </p:cNvPr>
            <p:cNvSpPr txBox="1"/>
            <p:nvPr/>
          </p:nvSpPr>
          <p:spPr>
            <a:xfrm>
              <a:off x="12063030" y="9275178"/>
              <a:ext cx="75954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cw_slot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02" name="Group 801">
              <a:extLst>
                <a:ext uri="{FF2B5EF4-FFF2-40B4-BE49-F238E27FC236}">
                  <a16:creationId xmlns:a16="http://schemas.microsoft.com/office/drawing/2014/main" id="{53706F79-6A91-6543-5F9D-EE1A8BFC0208}"/>
                </a:ext>
              </a:extLst>
            </p:cNvPr>
            <p:cNvGrpSpPr/>
            <p:nvPr/>
          </p:nvGrpSpPr>
          <p:grpSpPr>
            <a:xfrm>
              <a:off x="12066012" y="8204893"/>
              <a:ext cx="4430264" cy="1528847"/>
              <a:chOff x="12066012" y="8204893"/>
              <a:chExt cx="4430264" cy="1528847"/>
            </a:xfrm>
          </p:grpSpPr>
          <p:sp>
            <p:nvSpPr>
              <p:cNvPr id="759" name="Rounded Rectangle 17">
                <a:extLst>
                  <a:ext uri="{FF2B5EF4-FFF2-40B4-BE49-F238E27FC236}">
                    <a16:creationId xmlns:a16="http://schemas.microsoft.com/office/drawing/2014/main" id="{6193C4CF-FB60-D95D-DD57-56AF1AE4BC6C}"/>
                  </a:ext>
                </a:extLst>
              </p:cNvPr>
              <p:cNvSpPr/>
              <p:nvPr/>
            </p:nvSpPr>
            <p:spPr>
              <a:xfrm>
                <a:off x="13330280" y="8278019"/>
                <a:ext cx="2173252" cy="1455721"/>
              </a:xfrm>
              <a:prstGeom prst="roundRect">
                <a:avLst>
                  <a:gd name="adj" fmla="val 381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0" name="Straight Connector 759">
                <a:extLst>
                  <a:ext uri="{FF2B5EF4-FFF2-40B4-BE49-F238E27FC236}">
                    <a16:creationId xmlns:a16="http://schemas.microsoft.com/office/drawing/2014/main" id="{AB078EB9-9A76-A293-EC24-1E6BA1D13930}"/>
                  </a:ext>
                </a:extLst>
              </p:cNvPr>
              <p:cNvCxnSpPr>
                <a:cxnSpLocks/>
                <a:stCxn id="761" idx="3"/>
              </p:cNvCxnSpPr>
              <p:nvPr/>
            </p:nvCxnSpPr>
            <p:spPr>
              <a:xfrm>
                <a:off x="15363337" y="8662973"/>
                <a:ext cx="2677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7C5DE69F-70E6-823C-03E6-EC8FCF38D000}"/>
                  </a:ext>
                </a:extLst>
              </p:cNvPr>
              <p:cNvSpPr txBox="1"/>
              <p:nvPr/>
            </p:nvSpPr>
            <p:spPr>
              <a:xfrm>
                <a:off x="14829937" y="8532168"/>
                <a:ext cx="533400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9A5593FB-5CB2-9297-6C55-B7267A8B7DC2}"/>
                  </a:ext>
                </a:extLst>
              </p:cNvPr>
              <p:cNvCxnSpPr>
                <a:cxnSpLocks/>
                <a:stCxn id="763" idx="3"/>
              </p:cNvCxnSpPr>
              <p:nvPr/>
            </p:nvCxnSpPr>
            <p:spPr>
              <a:xfrm>
                <a:off x="15360880" y="8942750"/>
                <a:ext cx="2702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A0733309-5DBB-61D2-D888-E0C2FD3888E2}"/>
                  </a:ext>
                </a:extLst>
              </p:cNvPr>
              <p:cNvSpPr txBox="1"/>
              <p:nvPr/>
            </p:nvSpPr>
            <p:spPr>
              <a:xfrm>
                <a:off x="14318204" y="8811945"/>
                <a:ext cx="1042676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reset_n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375C3AD8-CB09-3946-4496-DFA4F04E3B14}"/>
                  </a:ext>
                </a:extLst>
              </p:cNvPr>
              <p:cNvSpPr txBox="1"/>
              <p:nvPr/>
            </p:nvSpPr>
            <p:spPr>
              <a:xfrm>
                <a:off x="15558333" y="8530550"/>
                <a:ext cx="533400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F6CF50D0-DC2D-2D6D-648A-D781FF156A47}"/>
                  </a:ext>
                </a:extLst>
              </p:cNvPr>
              <p:cNvSpPr txBox="1"/>
              <p:nvPr/>
            </p:nvSpPr>
            <p:spPr>
              <a:xfrm>
                <a:off x="15562666" y="8799382"/>
                <a:ext cx="933610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reset_n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66" name="Straight Connector 765">
                <a:extLst>
                  <a:ext uri="{FF2B5EF4-FFF2-40B4-BE49-F238E27FC236}">
                    <a16:creationId xmlns:a16="http://schemas.microsoft.com/office/drawing/2014/main" id="{A7AD3988-D83F-C941-3390-163C48697BEB}"/>
                  </a:ext>
                </a:extLst>
              </p:cNvPr>
              <p:cNvCxnSpPr>
                <a:cxnSpLocks/>
                <a:stCxn id="768" idx="1"/>
                <a:endCxn id="767" idx="3"/>
              </p:cNvCxnSpPr>
              <p:nvPr/>
            </p:nvCxnSpPr>
            <p:spPr>
              <a:xfrm flipH="1" flipV="1">
                <a:off x="12825554" y="9178170"/>
                <a:ext cx="497354" cy="1012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56F9E581-B2A6-5F6C-0BA0-409917965917}"/>
                  </a:ext>
                </a:extLst>
              </p:cNvPr>
              <p:cNvSpPr txBox="1"/>
              <p:nvPr/>
            </p:nvSpPr>
            <p:spPr>
              <a:xfrm>
                <a:off x="12066012" y="9047365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sw_slot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4297748A-CE6B-C2B6-C1AB-1E1ED905B249}"/>
                  </a:ext>
                </a:extLst>
              </p:cNvPr>
              <p:cNvSpPr txBox="1"/>
              <p:nvPr/>
            </p:nvSpPr>
            <p:spPr>
              <a:xfrm>
                <a:off x="13322908" y="9057491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sw_slot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B14A383E-F7B3-C23C-DF90-82644B1172B1}"/>
                  </a:ext>
                </a:extLst>
              </p:cNvPr>
              <p:cNvSpPr txBox="1"/>
              <p:nvPr/>
            </p:nvSpPr>
            <p:spPr>
              <a:xfrm>
                <a:off x="13282206" y="8204893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slot_machine_fsm.vhd</a:t>
                </a:r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54EB2BA4-F179-6172-8E69-49D4A3E26DA9}"/>
                  </a:ext>
                </a:extLst>
              </p:cNvPr>
              <p:cNvCxnSpPr>
                <a:cxnSpLocks/>
                <a:stCxn id="772" idx="1"/>
                <a:endCxn id="771" idx="3"/>
              </p:cNvCxnSpPr>
              <p:nvPr/>
            </p:nvCxnSpPr>
            <p:spPr>
              <a:xfrm flipH="1" flipV="1">
                <a:off x="12822572" y="9405983"/>
                <a:ext cx="497718" cy="470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4BAF8FBB-1CAA-B905-DD6F-042AE5A0C9DE}"/>
                  </a:ext>
                </a:extLst>
              </p:cNvPr>
              <p:cNvSpPr txBox="1"/>
              <p:nvPr/>
            </p:nvSpPr>
            <p:spPr>
              <a:xfrm>
                <a:off x="13320290" y="9279883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cw_slot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" name="TextBox 799">
                <a:extLst>
                  <a:ext uri="{FF2B5EF4-FFF2-40B4-BE49-F238E27FC236}">
                    <a16:creationId xmlns:a16="http://schemas.microsoft.com/office/drawing/2014/main" id="{E97B28D0-1721-5888-CB3A-AA27E75ED2D0}"/>
                  </a:ext>
                </a:extLst>
              </p:cNvPr>
              <p:cNvSpPr txBox="1"/>
              <p:nvPr/>
            </p:nvSpPr>
            <p:spPr>
              <a:xfrm>
                <a:off x="12978298" y="9342837"/>
                <a:ext cx="570681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052B46EB-6BCF-D177-2EAB-2D006FC803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31611" y="9331955"/>
                <a:ext cx="173745" cy="1792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1" name="Group 830">
            <a:extLst>
              <a:ext uri="{FF2B5EF4-FFF2-40B4-BE49-F238E27FC236}">
                <a16:creationId xmlns:a16="http://schemas.microsoft.com/office/drawing/2014/main" id="{C47DD6FE-BA07-B484-4D78-7EB1CA3EAB61}"/>
              </a:ext>
            </a:extLst>
          </p:cNvPr>
          <p:cNvGrpSpPr/>
          <p:nvPr/>
        </p:nvGrpSpPr>
        <p:grpSpPr>
          <a:xfrm>
            <a:off x="10787167" y="10470220"/>
            <a:ext cx="4641731" cy="1528847"/>
            <a:chOff x="10787167" y="10470220"/>
            <a:chExt cx="4641731" cy="1528847"/>
          </a:xfrm>
        </p:grpSpPr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4ADF452A-A0C5-96DB-2C15-93272C68954E}"/>
                </a:ext>
              </a:extLst>
            </p:cNvPr>
            <p:cNvGrpSpPr/>
            <p:nvPr/>
          </p:nvGrpSpPr>
          <p:grpSpPr>
            <a:xfrm>
              <a:off x="10787167" y="10470220"/>
              <a:ext cx="4641731" cy="1528847"/>
              <a:chOff x="11977023" y="10596871"/>
              <a:chExt cx="4641731" cy="1528847"/>
            </a:xfrm>
          </p:grpSpPr>
          <p:sp>
            <p:nvSpPr>
              <p:cNvPr id="780" name="Rounded Rectangle 17">
                <a:extLst>
                  <a:ext uri="{FF2B5EF4-FFF2-40B4-BE49-F238E27FC236}">
                    <a16:creationId xmlns:a16="http://schemas.microsoft.com/office/drawing/2014/main" id="{AD42B91D-C14C-3A8E-561B-2B1757E33DCA}"/>
                  </a:ext>
                </a:extLst>
              </p:cNvPr>
              <p:cNvSpPr/>
              <p:nvPr/>
            </p:nvSpPr>
            <p:spPr>
              <a:xfrm>
                <a:off x="13438342" y="10669997"/>
                <a:ext cx="2168934" cy="1455721"/>
              </a:xfrm>
              <a:prstGeom prst="roundRect">
                <a:avLst>
                  <a:gd name="adj" fmla="val 3818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5E53CC52-32AF-DA98-8014-0DCCCB169CC7}"/>
                  </a:ext>
                </a:extLst>
              </p:cNvPr>
              <p:cNvCxnSpPr>
                <a:cxnSpLocks/>
                <a:stCxn id="782" idx="3"/>
              </p:cNvCxnSpPr>
              <p:nvPr/>
            </p:nvCxnSpPr>
            <p:spPr>
              <a:xfrm>
                <a:off x="15485815" y="11060990"/>
                <a:ext cx="2677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2" name="TextBox 781">
                <a:extLst>
                  <a:ext uri="{FF2B5EF4-FFF2-40B4-BE49-F238E27FC236}">
                    <a16:creationId xmlns:a16="http://schemas.microsoft.com/office/drawing/2014/main" id="{0D28F040-C1F6-BA73-60FD-EF7A238D95D4}"/>
                  </a:ext>
                </a:extLst>
              </p:cNvPr>
              <p:cNvSpPr txBox="1"/>
              <p:nvPr/>
            </p:nvSpPr>
            <p:spPr>
              <a:xfrm>
                <a:off x="14952415" y="10930185"/>
                <a:ext cx="533400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678B15C2-5F67-7E97-0CB8-2632D5400D47}"/>
                  </a:ext>
                </a:extLst>
              </p:cNvPr>
              <p:cNvCxnSpPr>
                <a:cxnSpLocks/>
                <a:stCxn id="784" idx="3"/>
              </p:cNvCxnSpPr>
              <p:nvPr/>
            </p:nvCxnSpPr>
            <p:spPr>
              <a:xfrm>
                <a:off x="15483358" y="11340767"/>
                <a:ext cx="27024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4" name="TextBox 783">
                <a:extLst>
                  <a:ext uri="{FF2B5EF4-FFF2-40B4-BE49-F238E27FC236}">
                    <a16:creationId xmlns:a16="http://schemas.microsoft.com/office/drawing/2014/main" id="{D7CA6A7C-C22C-7039-0D14-F927DEAF3A41}"/>
                  </a:ext>
                </a:extLst>
              </p:cNvPr>
              <p:cNvSpPr txBox="1"/>
              <p:nvPr/>
            </p:nvSpPr>
            <p:spPr>
              <a:xfrm>
                <a:off x="14440682" y="11209962"/>
                <a:ext cx="1042676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reset_n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0276FB8E-4523-743D-4ABD-BA9B3A424EE2}"/>
                  </a:ext>
                </a:extLst>
              </p:cNvPr>
              <p:cNvSpPr txBox="1"/>
              <p:nvPr/>
            </p:nvSpPr>
            <p:spPr>
              <a:xfrm>
                <a:off x="15680811" y="10928567"/>
                <a:ext cx="533400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A0B9CD8D-B742-1619-58FB-2CA2D5AE28ED}"/>
                  </a:ext>
                </a:extLst>
              </p:cNvPr>
              <p:cNvSpPr txBox="1"/>
              <p:nvPr/>
            </p:nvSpPr>
            <p:spPr>
              <a:xfrm>
                <a:off x="15685144" y="11197399"/>
                <a:ext cx="933610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reset_n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D5FCF7E0-F9B9-B0CD-D017-E9FB7F146DE6}"/>
                  </a:ext>
                </a:extLst>
              </p:cNvPr>
              <p:cNvCxnSpPr>
                <a:cxnSpLocks/>
                <a:stCxn id="789" idx="1"/>
                <a:endCxn id="788" idx="3"/>
              </p:cNvCxnSpPr>
              <p:nvPr/>
            </p:nvCxnSpPr>
            <p:spPr>
              <a:xfrm flipH="1" flipV="1">
                <a:off x="12945376" y="11579714"/>
                <a:ext cx="485594" cy="56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8" name="TextBox 787">
                <a:extLst>
                  <a:ext uri="{FF2B5EF4-FFF2-40B4-BE49-F238E27FC236}">
                    <a16:creationId xmlns:a16="http://schemas.microsoft.com/office/drawing/2014/main" id="{0BF6527C-0186-D0D7-DD0D-EA6777997BCD}"/>
                  </a:ext>
                </a:extLst>
              </p:cNvPr>
              <p:cNvSpPr txBox="1"/>
              <p:nvPr/>
            </p:nvSpPr>
            <p:spPr>
              <a:xfrm>
                <a:off x="12185834" y="11448909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readdy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" name="TextBox 788">
                <a:extLst>
                  <a:ext uri="{FF2B5EF4-FFF2-40B4-BE49-F238E27FC236}">
                    <a16:creationId xmlns:a16="http://schemas.microsoft.com/office/drawing/2014/main" id="{63DC4544-9FA7-1B20-E901-4AC7FB109079}"/>
                  </a:ext>
                </a:extLst>
              </p:cNvPr>
              <p:cNvSpPr txBox="1"/>
              <p:nvPr/>
            </p:nvSpPr>
            <p:spPr>
              <a:xfrm>
                <a:off x="13430970" y="11449469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ready</a:t>
                </a:r>
              </a:p>
            </p:txBody>
          </p:sp>
          <p:sp>
            <p:nvSpPr>
              <p:cNvPr id="790" name="TextBox 789">
                <a:extLst>
                  <a:ext uri="{FF2B5EF4-FFF2-40B4-BE49-F238E27FC236}">
                    <a16:creationId xmlns:a16="http://schemas.microsoft.com/office/drawing/2014/main" id="{9DA94209-B081-FCB2-A014-9994C3985B11}"/>
                  </a:ext>
                </a:extLst>
              </p:cNvPr>
              <p:cNvSpPr txBox="1"/>
              <p:nvPr/>
            </p:nvSpPr>
            <p:spPr>
              <a:xfrm>
                <a:off x="13390268" y="10596871"/>
                <a:ext cx="2514600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lab4_fsm.vhd</a:t>
                </a:r>
              </a:p>
            </p:txBody>
          </p: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AE6595D-8534-5F62-58B4-9A8C709BA151}"/>
                  </a:ext>
                </a:extLst>
              </p:cNvPr>
              <p:cNvCxnSpPr>
                <a:cxnSpLocks/>
                <a:stCxn id="793" idx="1"/>
                <a:endCxn id="792" idx="3"/>
              </p:cNvCxnSpPr>
              <p:nvPr/>
            </p:nvCxnSpPr>
            <p:spPr>
              <a:xfrm flipH="1" flipV="1">
                <a:off x="12736565" y="11802106"/>
                <a:ext cx="691787" cy="5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2" name="TextBox 791">
                <a:extLst>
                  <a:ext uri="{FF2B5EF4-FFF2-40B4-BE49-F238E27FC236}">
                    <a16:creationId xmlns:a16="http://schemas.microsoft.com/office/drawing/2014/main" id="{9999F1DE-07F9-93B9-B079-E6562C079A8C}"/>
                  </a:ext>
                </a:extLst>
              </p:cNvPr>
              <p:cNvSpPr txBox="1"/>
              <p:nvPr/>
            </p:nvSpPr>
            <p:spPr>
              <a:xfrm>
                <a:off x="11977023" y="11671301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cw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" name="TextBox 792">
                <a:extLst>
                  <a:ext uri="{FF2B5EF4-FFF2-40B4-BE49-F238E27FC236}">
                    <a16:creationId xmlns:a16="http://schemas.microsoft.com/office/drawing/2014/main" id="{F3B9B412-B85B-4E8A-FFB8-E456C315298A}"/>
                  </a:ext>
                </a:extLst>
              </p:cNvPr>
              <p:cNvSpPr txBox="1"/>
              <p:nvPr/>
            </p:nvSpPr>
            <p:spPr>
              <a:xfrm>
                <a:off x="13428352" y="11671861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cw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A6F89F90-ACF2-EF12-77B9-54B7933C89A8}"/>
                  </a:ext>
                </a:extLst>
              </p:cNvPr>
              <p:cNvCxnSpPr>
                <a:cxnSpLocks/>
                <a:stCxn id="796" idx="1"/>
                <a:endCxn id="795" idx="3"/>
              </p:cNvCxnSpPr>
              <p:nvPr/>
            </p:nvCxnSpPr>
            <p:spPr>
              <a:xfrm flipH="1" flipV="1">
                <a:off x="15485815" y="11685401"/>
                <a:ext cx="228096" cy="5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TextBox 794">
                <a:extLst>
                  <a:ext uri="{FF2B5EF4-FFF2-40B4-BE49-F238E27FC236}">
                    <a16:creationId xmlns:a16="http://schemas.microsoft.com/office/drawing/2014/main" id="{7755F4A3-FF78-095B-CDC5-0B696566FC29}"/>
                  </a:ext>
                </a:extLst>
              </p:cNvPr>
              <p:cNvSpPr txBox="1"/>
              <p:nvPr/>
            </p:nvSpPr>
            <p:spPr>
              <a:xfrm>
                <a:off x="14726273" y="11554596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algn="r"/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winFlag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" name="TextBox 795">
                <a:extLst>
                  <a:ext uri="{FF2B5EF4-FFF2-40B4-BE49-F238E27FC236}">
                    <a16:creationId xmlns:a16="http://schemas.microsoft.com/office/drawing/2014/main" id="{6FFF84DF-7892-7354-417F-4DFCFFAD014E}"/>
                  </a:ext>
                </a:extLst>
              </p:cNvPr>
              <p:cNvSpPr txBox="1"/>
              <p:nvPr/>
            </p:nvSpPr>
            <p:spPr>
              <a:xfrm>
                <a:off x="15713911" y="11555156"/>
                <a:ext cx="759542" cy="2616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r>
                  <a:rPr lang="en-US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winFlag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1EE72E21-0DB6-7E2A-DE24-08693144423E}"/>
                </a:ext>
              </a:extLst>
            </p:cNvPr>
            <p:cNvSpPr txBox="1"/>
            <p:nvPr/>
          </p:nvSpPr>
          <p:spPr>
            <a:xfrm>
              <a:off x="11780056" y="11648698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48D34679-CAE1-AD74-E75B-668BA7D7B9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76098" y="11628047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Rounded Rectangle 17">
            <a:extLst>
              <a:ext uri="{FF2B5EF4-FFF2-40B4-BE49-F238E27FC236}">
                <a16:creationId xmlns:a16="http://schemas.microsoft.com/office/drawing/2014/main" id="{EEFEAEDB-830A-05BD-3FCA-1919857D3A7C}"/>
              </a:ext>
            </a:extLst>
          </p:cNvPr>
          <p:cNvSpPr/>
          <p:nvPr/>
        </p:nvSpPr>
        <p:spPr>
          <a:xfrm>
            <a:off x="1140322" y="6560644"/>
            <a:ext cx="14175878" cy="5599409"/>
          </a:xfrm>
          <a:prstGeom prst="roundRect">
            <a:avLst>
              <a:gd name="adj" fmla="val 38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C5AD9BAC-7C40-C62F-C78B-BBFAFFD8843C}"/>
              </a:ext>
            </a:extLst>
          </p:cNvPr>
          <p:cNvSpPr txBox="1"/>
          <p:nvPr/>
        </p:nvSpPr>
        <p:spPr>
          <a:xfrm>
            <a:off x="1243929" y="7422602"/>
            <a:ext cx="35511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1517C5E7-0CAF-55BE-7766-432049793BA4}"/>
              </a:ext>
            </a:extLst>
          </p:cNvPr>
          <p:cNvSpPr txBox="1"/>
          <p:nvPr/>
        </p:nvSpPr>
        <p:spPr>
          <a:xfrm>
            <a:off x="1087892" y="7696200"/>
            <a:ext cx="60629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73AD88F4-E084-2B27-C559-21144AC0D6A0}"/>
              </a:ext>
            </a:extLst>
          </p:cNvPr>
          <p:cNvSpPr txBox="1"/>
          <p:nvPr/>
        </p:nvSpPr>
        <p:spPr>
          <a:xfrm>
            <a:off x="15540019" y="5923128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B146C2EC-45C0-093D-17D6-E48BA712BD42}"/>
              </a:ext>
            </a:extLst>
          </p:cNvPr>
          <p:cNvCxnSpPr>
            <a:cxnSpLocks/>
          </p:cNvCxnSpPr>
          <p:nvPr/>
        </p:nvCxnSpPr>
        <p:spPr>
          <a:xfrm flipV="1">
            <a:off x="15528966" y="5881548"/>
            <a:ext cx="173745" cy="179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TextBox 883">
            <a:extLst>
              <a:ext uri="{FF2B5EF4-FFF2-40B4-BE49-F238E27FC236}">
                <a16:creationId xmlns:a16="http://schemas.microsoft.com/office/drawing/2014/main" id="{ADDCFC75-8DCA-8C95-5FB3-3E2D79C97DEF}"/>
              </a:ext>
            </a:extLst>
          </p:cNvPr>
          <p:cNvSpPr txBox="1"/>
          <p:nvPr/>
        </p:nvSpPr>
        <p:spPr>
          <a:xfrm>
            <a:off x="1126829" y="6594204"/>
            <a:ext cx="184497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lab4.vhd</a:t>
            </a:r>
          </a:p>
        </p:txBody>
      </p:sp>
      <p:sp>
        <p:nvSpPr>
          <p:cNvPr id="893" name="Rounded Rectangle 17">
            <a:extLst>
              <a:ext uri="{FF2B5EF4-FFF2-40B4-BE49-F238E27FC236}">
                <a16:creationId xmlns:a16="http://schemas.microsoft.com/office/drawing/2014/main" id="{31F443F3-D351-CE9C-AE38-527255FEA24C}"/>
              </a:ext>
            </a:extLst>
          </p:cNvPr>
          <p:cNvSpPr/>
          <p:nvPr/>
        </p:nvSpPr>
        <p:spPr>
          <a:xfrm>
            <a:off x="2644282" y="1597523"/>
            <a:ext cx="5408438" cy="4842967"/>
          </a:xfrm>
          <a:prstGeom prst="roundRect">
            <a:avLst>
              <a:gd name="adj" fmla="val 381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4" name="Rounded Rectangle 17">
            <a:extLst>
              <a:ext uri="{FF2B5EF4-FFF2-40B4-BE49-F238E27FC236}">
                <a16:creationId xmlns:a16="http://schemas.microsoft.com/office/drawing/2014/main" id="{528291A8-6A47-4072-F5E6-78903B0D04D2}"/>
              </a:ext>
            </a:extLst>
          </p:cNvPr>
          <p:cNvSpPr/>
          <p:nvPr/>
        </p:nvSpPr>
        <p:spPr>
          <a:xfrm>
            <a:off x="3817222" y="2981158"/>
            <a:ext cx="4089173" cy="335711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5" name="Rounded Rectangle 17">
            <a:extLst>
              <a:ext uri="{FF2B5EF4-FFF2-40B4-BE49-F238E27FC236}">
                <a16:creationId xmlns:a16="http://schemas.microsoft.com/office/drawing/2014/main" id="{C702BFD7-3B0A-3335-40C0-A1242280305E}"/>
              </a:ext>
            </a:extLst>
          </p:cNvPr>
          <p:cNvSpPr/>
          <p:nvPr/>
        </p:nvSpPr>
        <p:spPr>
          <a:xfrm>
            <a:off x="5340048" y="1636094"/>
            <a:ext cx="2564472" cy="111586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A1552C3B-6848-58DD-D174-15E97C581F20}"/>
              </a:ext>
            </a:extLst>
          </p:cNvPr>
          <p:cNvSpPr txBox="1"/>
          <p:nvPr/>
        </p:nvSpPr>
        <p:spPr>
          <a:xfrm>
            <a:off x="5304703" y="1571374"/>
            <a:ext cx="184497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ir_fsm.vhd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4F1E0ADD-8F88-1E35-7323-60A2CB649C01}"/>
              </a:ext>
            </a:extLst>
          </p:cNvPr>
          <p:cNvGrpSpPr/>
          <p:nvPr/>
        </p:nvGrpSpPr>
        <p:grpSpPr>
          <a:xfrm>
            <a:off x="-178825" y="1555947"/>
            <a:ext cx="4750825" cy="1643042"/>
            <a:chOff x="-238892" y="1555947"/>
            <a:chExt cx="4750825" cy="1643042"/>
          </a:xfrm>
        </p:grpSpPr>
        <p:sp>
          <p:nvSpPr>
            <p:cNvPr id="898" name="TextBox 897">
              <a:extLst>
                <a:ext uri="{FF2B5EF4-FFF2-40B4-BE49-F238E27FC236}">
                  <a16:creationId xmlns:a16="http://schemas.microsoft.com/office/drawing/2014/main" id="{7E627924-2E36-0217-69C3-9102F21B5368}"/>
                </a:ext>
              </a:extLst>
            </p:cNvPr>
            <p:cNvSpPr txBox="1"/>
            <p:nvPr/>
          </p:nvSpPr>
          <p:spPr>
            <a:xfrm>
              <a:off x="2666962" y="1555947"/>
              <a:ext cx="1844971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ir_sensor.vhd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77D0B1CB-682B-3B6A-5486-3B7F504C8BB7}"/>
                </a:ext>
              </a:extLst>
            </p:cNvPr>
            <p:cNvCxnSpPr>
              <a:cxnSpLocks/>
              <a:stCxn id="900" idx="3"/>
              <a:endCxn id="903" idx="1"/>
            </p:cNvCxnSpPr>
            <p:nvPr/>
          </p:nvCxnSpPr>
          <p:spPr>
            <a:xfrm flipV="1">
              <a:off x="2213735" y="2027422"/>
              <a:ext cx="684310" cy="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5F388417-EA8B-D111-462C-6CAB1DAAE83B}"/>
                </a:ext>
              </a:extLst>
            </p:cNvPr>
            <p:cNvSpPr txBox="1"/>
            <p:nvPr/>
          </p:nvSpPr>
          <p:spPr>
            <a:xfrm>
              <a:off x="1141836" y="1898605"/>
              <a:ext cx="1071899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S_AXI_ACLK</a:t>
              </a:r>
            </a:p>
          </p:txBody>
        </p: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12BE6A78-BEE7-55EF-DBD2-1B03A18E7A26}"/>
                </a:ext>
              </a:extLst>
            </p:cNvPr>
            <p:cNvCxnSpPr>
              <a:cxnSpLocks/>
              <a:stCxn id="902" idx="3"/>
              <a:endCxn id="904" idx="1"/>
            </p:cNvCxnSpPr>
            <p:nvPr/>
          </p:nvCxnSpPr>
          <p:spPr>
            <a:xfrm flipV="1">
              <a:off x="2214739" y="2269718"/>
              <a:ext cx="677784" cy="260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8161DB7C-4960-4867-C37F-D62DA64D0545}"/>
                </a:ext>
              </a:extLst>
            </p:cNvPr>
            <p:cNvSpPr txBox="1"/>
            <p:nvPr/>
          </p:nvSpPr>
          <p:spPr>
            <a:xfrm>
              <a:off x="881902" y="2141518"/>
              <a:ext cx="133283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S_AXI_ARESETN</a:t>
              </a:r>
            </a:p>
          </p:txBody>
        </p:sp>
        <p:sp>
          <p:nvSpPr>
            <p:cNvPr id="903" name="TextBox 902">
              <a:extLst>
                <a:ext uri="{FF2B5EF4-FFF2-40B4-BE49-F238E27FC236}">
                  <a16:creationId xmlns:a16="http://schemas.microsoft.com/office/drawing/2014/main" id="{7D78A9B3-CA8B-4815-471B-02D69A635026}"/>
                </a:ext>
              </a:extLst>
            </p:cNvPr>
            <p:cNvSpPr txBox="1"/>
            <p:nvPr/>
          </p:nvSpPr>
          <p:spPr>
            <a:xfrm>
              <a:off x="2898045" y="1896617"/>
              <a:ext cx="5334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50CF67BC-42AB-6B00-5A72-5E7A49563290}"/>
                </a:ext>
              </a:extLst>
            </p:cNvPr>
            <p:cNvSpPr txBox="1"/>
            <p:nvPr/>
          </p:nvSpPr>
          <p:spPr>
            <a:xfrm>
              <a:off x="2892523" y="2138913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reset_n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69EEDA52-4C05-C654-3575-4FCD5C945478}"/>
                </a:ext>
              </a:extLst>
            </p:cNvPr>
            <p:cNvCxnSpPr>
              <a:cxnSpLocks/>
              <a:stCxn id="906" idx="3"/>
              <a:endCxn id="909" idx="1"/>
            </p:cNvCxnSpPr>
            <p:nvPr/>
          </p:nvCxnSpPr>
          <p:spPr>
            <a:xfrm flipV="1">
              <a:off x="833007" y="2534468"/>
              <a:ext cx="2058676" cy="9022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TextBox 905">
              <a:extLst>
                <a:ext uri="{FF2B5EF4-FFF2-40B4-BE49-F238E27FC236}">
                  <a16:creationId xmlns:a16="http://schemas.microsoft.com/office/drawing/2014/main" id="{1B99DA7A-9B2E-5B96-4C35-DBF2C93A1853}"/>
                </a:ext>
              </a:extLst>
            </p:cNvPr>
            <p:cNvSpPr txBox="1"/>
            <p:nvPr/>
          </p:nvSpPr>
          <p:spPr>
            <a:xfrm>
              <a:off x="-238892" y="2404990"/>
              <a:ext cx="1071899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JA_Port</a:t>
              </a:r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</a:p>
          </p:txBody>
        </p: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19526395-2FE1-2A39-F95A-29B91F7E24C8}"/>
                </a:ext>
              </a:extLst>
            </p:cNvPr>
            <p:cNvCxnSpPr>
              <a:cxnSpLocks/>
              <a:stCxn id="908" idx="3"/>
              <a:endCxn id="910" idx="1"/>
            </p:cNvCxnSpPr>
            <p:nvPr/>
          </p:nvCxnSpPr>
          <p:spPr>
            <a:xfrm>
              <a:off x="2215342" y="3065126"/>
              <a:ext cx="677095" cy="305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TextBox 907">
              <a:extLst>
                <a:ext uri="{FF2B5EF4-FFF2-40B4-BE49-F238E27FC236}">
                  <a16:creationId xmlns:a16="http://schemas.microsoft.com/office/drawing/2014/main" id="{848961A7-64DB-A0DA-5957-A21C8A899A3F}"/>
                </a:ext>
              </a:extLst>
            </p:cNvPr>
            <p:cNvSpPr txBox="1"/>
            <p:nvPr/>
          </p:nvSpPr>
          <p:spPr>
            <a:xfrm>
              <a:off x="1385228" y="2934321"/>
              <a:ext cx="83011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slv_reg7(0)</a:t>
              </a:r>
            </a:p>
          </p:txBody>
        </p:sp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C28F1AB7-6FF8-7814-2582-F352BDFC0968}"/>
                </a:ext>
              </a:extLst>
            </p:cNvPr>
            <p:cNvSpPr txBox="1"/>
            <p:nvPr/>
          </p:nvSpPr>
          <p:spPr>
            <a:xfrm>
              <a:off x="2891683" y="2403663"/>
              <a:ext cx="5334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FE59B20D-CC1B-2A4D-D467-48158CD9EAE9}"/>
                </a:ext>
              </a:extLst>
            </p:cNvPr>
            <p:cNvSpPr txBox="1"/>
            <p:nvPr/>
          </p:nvSpPr>
          <p:spPr>
            <a:xfrm>
              <a:off x="2892437" y="2937379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flag</a:t>
              </a:r>
            </a:p>
          </p:txBody>
        </p: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01B21CD3-801F-3B6F-5583-3E8261632996}"/>
                </a:ext>
              </a:extLst>
            </p:cNvPr>
            <p:cNvCxnSpPr>
              <a:cxnSpLocks/>
              <a:stCxn id="912" idx="3"/>
              <a:endCxn id="913" idx="1"/>
            </p:cNvCxnSpPr>
            <p:nvPr/>
          </p:nvCxnSpPr>
          <p:spPr>
            <a:xfrm>
              <a:off x="2219635" y="2760326"/>
              <a:ext cx="672048" cy="479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TextBox 911">
              <a:extLst>
                <a:ext uri="{FF2B5EF4-FFF2-40B4-BE49-F238E27FC236}">
                  <a16:creationId xmlns:a16="http://schemas.microsoft.com/office/drawing/2014/main" id="{C7A88CF7-9329-8017-9681-6931DC955374}"/>
                </a:ext>
              </a:extLst>
            </p:cNvPr>
            <p:cNvSpPr txBox="1"/>
            <p:nvPr/>
          </p:nvSpPr>
          <p:spPr>
            <a:xfrm>
              <a:off x="1113282" y="2629521"/>
              <a:ext cx="1106353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slv_reg6(31:24)</a:t>
              </a:r>
            </a:p>
          </p:txBody>
        </p:sp>
        <p:sp>
          <p:nvSpPr>
            <p:cNvPr id="913" name="TextBox 912">
              <a:extLst>
                <a:ext uri="{FF2B5EF4-FFF2-40B4-BE49-F238E27FC236}">
                  <a16:creationId xmlns:a16="http://schemas.microsoft.com/office/drawing/2014/main" id="{8DCB50D8-96A6-5A94-F717-48B758875A42}"/>
                </a:ext>
              </a:extLst>
            </p:cNvPr>
            <p:cNvSpPr txBox="1"/>
            <p:nvPr/>
          </p:nvSpPr>
          <p:spPr>
            <a:xfrm>
              <a:off x="2891683" y="2634313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buttonScan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6" name="TextBox 935">
              <a:extLst>
                <a:ext uri="{FF2B5EF4-FFF2-40B4-BE49-F238E27FC236}">
                  <a16:creationId xmlns:a16="http://schemas.microsoft.com/office/drawing/2014/main" id="{97FA3747-4918-1FAA-D602-06B48D89FA19}"/>
                </a:ext>
              </a:extLst>
            </p:cNvPr>
            <p:cNvSpPr txBox="1"/>
            <p:nvPr/>
          </p:nvSpPr>
          <p:spPr>
            <a:xfrm>
              <a:off x="2320331" y="2710986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D05A79D6-CD78-B074-4715-B5BE13406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6188" y="2688975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B4C76E44-C7EB-9EFA-FC84-EEA020A7AD91}"/>
              </a:ext>
            </a:extLst>
          </p:cNvPr>
          <p:cNvCxnSpPr>
            <a:cxnSpLocks/>
            <a:stCxn id="946" idx="3"/>
          </p:cNvCxnSpPr>
          <p:nvPr/>
        </p:nvCxnSpPr>
        <p:spPr>
          <a:xfrm>
            <a:off x="15108322" y="7140643"/>
            <a:ext cx="2677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945">
            <a:extLst>
              <a:ext uri="{FF2B5EF4-FFF2-40B4-BE49-F238E27FC236}">
                <a16:creationId xmlns:a16="http://schemas.microsoft.com/office/drawing/2014/main" id="{6B4B3324-A3D3-C584-19C5-A4DFE2AC8E71}"/>
              </a:ext>
            </a:extLst>
          </p:cNvPr>
          <p:cNvSpPr txBox="1"/>
          <p:nvPr/>
        </p:nvSpPr>
        <p:spPr>
          <a:xfrm>
            <a:off x="14036423" y="7009838"/>
            <a:ext cx="1071899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955BDBBE-FEC5-31FA-E0B1-24EC9F0F6E24}"/>
              </a:ext>
            </a:extLst>
          </p:cNvPr>
          <p:cNvCxnSpPr>
            <a:cxnSpLocks/>
            <a:stCxn id="948" idx="3"/>
          </p:cNvCxnSpPr>
          <p:nvPr/>
        </p:nvCxnSpPr>
        <p:spPr>
          <a:xfrm>
            <a:off x="15105865" y="7420420"/>
            <a:ext cx="27024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TextBox 947">
            <a:extLst>
              <a:ext uri="{FF2B5EF4-FFF2-40B4-BE49-F238E27FC236}">
                <a16:creationId xmlns:a16="http://schemas.microsoft.com/office/drawing/2014/main" id="{FC0C687D-9716-643D-3AE2-5E730239B964}"/>
              </a:ext>
            </a:extLst>
          </p:cNvPr>
          <p:cNvSpPr txBox="1"/>
          <p:nvPr/>
        </p:nvSpPr>
        <p:spPr>
          <a:xfrm>
            <a:off x="13773028" y="7289615"/>
            <a:ext cx="133283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FCB6280C-22DF-70F9-F688-FF80E1C698C5}"/>
              </a:ext>
            </a:extLst>
          </p:cNvPr>
          <p:cNvSpPr txBox="1"/>
          <p:nvPr/>
        </p:nvSpPr>
        <p:spPr>
          <a:xfrm>
            <a:off x="15340940" y="7008220"/>
            <a:ext cx="1038692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S_AXI_ACLK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19409F5F-71C6-5C2D-2B4A-5F6A5BA9D963}"/>
              </a:ext>
            </a:extLst>
          </p:cNvPr>
          <p:cNvSpPr txBox="1"/>
          <p:nvPr/>
        </p:nvSpPr>
        <p:spPr>
          <a:xfrm>
            <a:off x="15345273" y="7277052"/>
            <a:ext cx="1295156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S_AXI_ARESETN</a:t>
            </a:r>
          </a:p>
        </p:txBody>
      </p: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920E4317-CDFC-0EC9-AE4F-0373C46573E3}"/>
              </a:ext>
            </a:extLst>
          </p:cNvPr>
          <p:cNvCxnSpPr>
            <a:cxnSpLocks/>
            <a:stCxn id="953" idx="1"/>
            <a:endCxn id="952" idx="3"/>
          </p:cNvCxnSpPr>
          <p:nvPr/>
        </p:nvCxnSpPr>
        <p:spPr>
          <a:xfrm flipH="1" flipV="1">
            <a:off x="15100950" y="7677977"/>
            <a:ext cx="267783" cy="5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951">
            <a:extLst>
              <a:ext uri="{FF2B5EF4-FFF2-40B4-BE49-F238E27FC236}">
                <a16:creationId xmlns:a16="http://schemas.microsoft.com/office/drawing/2014/main" id="{3CCA05ED-E06B-AAB4-53DE-3A22EEFA85B1}"/>
              </a:ext>
            </a:extLst>
          </p:cNvPr>
          <p:cNvSpPr txBox="1"/>
          <p:nvPr/>
        </p:nvSpPr>
        <p:spPr>
          <a:xfrm>
            <a:off x="14024312" y="7547172"/>
            <a:ext cx="1076638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winFlag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EE4B0202-79E8-68E3-2027-892E4348BEF2}"/>
              </a:ext>
            </a:extLst>
          </p:cNvPr>
          <p:cNvSpPr txBox="1"/>
          <p:nvPr/>
        </p:nvSpPr>
        <p:spPr>
          <a:xfrm>
            <a:off x="15368733" y="7547732"/>
            <a:ext cx="114054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slv_reg5(0)</a:t>
            </a:r>
          </a:p>
        </p:txBody>
      </p: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FBC23CAA-5B4A-1956-C32D-5FB45A177D06}"/>
              </a:ext>
            </a:extLst>
          </p:cNvPr>
          <p:cNvGrpSpPr/>
          <p:nvPr/>
        </p:nvGrpSpPr>
        <p:grpSpPr>
          <a:xfrm>
            <a:off x="2072354" y="2932524"/>
            <a:ext cx="3577143" cy="2022853"/>
            <a:chOff x="2072354" y="2932524"/>
            <a:chExt cx="3577143" cy="2022853"/>
          </a:xfrm>
        </p:grpSpPr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B4978CFB-0846-19A5-E1F9-4F6986D50BBF}"/>
                </a:ext>
              </a:extLst>
            </p:cNvPr>
            <p:cNvSpPr txBox="1"/>
            <p:nvPr/>
          </p:nvSpPr>
          <p:spPr>
            <a:xfrm>
              <a:off x="3804526" y="2932524"/>
              <a:ext cx="1844971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6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ir_dp.vhd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23E0B14D-9FEA-4620-8CAC-B60EB8EC563B}"/>
                </a:ext>
              </a:extLst>
            </p:cNvPr>
            <p:cNvCxnSpPr>
              <a:cxnSpLocks/>
              <a:stCxn id="959" idx="3"/>
              <a:endCxn id="962" idx="1"/>
            </p:cNvCxnSpPr>
            <p:nvPr/>
          </p:nvCxnSpPr>
          <p:spPr>
            <a:xfrm flipV="1">
              <a:off x="3404187" y="3760531"/>
              <a:ext cx="560954" cy="19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4B49B73C-1E42-C99A-5A37-3C2B796FE97F}"/>
                </a:ext>
              </a:extLst>
            </p:cNvPr>
            <p:cNvSpPr txBox="1"/>
            <p:nvPr/>
          </p:nvSpPr>
          <p:spPr>
            <a:xfrm>
              <a:off x="2332288" y="3631714"/>
              <a:ext cx="1071899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</a:p>
          </p:txBody>
        </p: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800D335C-4AAB-C2C7-33F7-B5AABBA86FC9}"/>
                </a:ext>
              </a:extLst>
            </p:cNvPr>
            <p:cNvCxnSpPr>
              <a:cxnSpLocks/>
              <a:stCxn id="961" idx="3"/>
              <a:endCxn id="963" idx="1"/>
            </p:cNvCxnSpPr>
            <p:nvPr/>
          </p:nvCxnSpPr>
          <p:spPr>
            <a:xfrm flipV="1">
              <a:off x="3405191" y="4002827"/>
              <a:ext cx="554428" cy="2605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1" name="TextBox 960">
              <a:extLst>
                <a:ext uri="{FF2B5EF4-FFF2-40B4-BE49-F238E27FC236}">
                  <a16:creationId xmlns:a16="http://schemas.microsoft.com/office/drawing/2014/main" id="{DAE7B094-1346-3359-E996-4A438486822C}"/>
                </a:ext>
              </a:extLst>
            </p:cNvPr>
            <p:cNvSpPr txBox="1"/>
            <p:nvPr/>
          </p:nvSpPr>
          <p:spPr>
            <a:xfrm>
              <a:off x="2072354" y="3874627"/>
              <a:ext cx="1332837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reset_n</a:t>
              </a:r>
            </a:p>
          </p:txBody>
        </p:sp>
        <p:sp>
          <p:nvSpPr>
            <p:cNvPr id="962" name="TextBox 961">
              <a:extLst>
                <a:ext uri="{FF2B5EF4-FFF2-40B4-BE49-F238E27FC236}">
                  <a16:creationId xmlns:a16="http://schemas.microsoft.com/office/drawing/2014/main" id="{F2B59F4C-6891-0C01-60FB-C796903CE59F}"/>
                </a:ext>
              </a:extLst>
            </p:cNvPr>
            <p:cNvSpPr txBox="1"/>
            <p:nvPr/>
          </p:nvSpPr>
          <p:spPr>
            <a:xfrm>
              <a:off x="3965141" y="3629726"/>
              <a:ext cx="5334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3" name="TextBox 962">
              <a:extLst>
                <a:ext uri="{FF2B5EF4-FFF2-40B4-BE49-F238E27FC236}">
                  <a16:creationId xmlns:a16="http://schemas.microsoft.com/office/drawing/2014/main" id="{9CCFCAE8-02B7-42BE-317E-F49F85D44AB4}"/>
                </a:ext>
              </a:extLst>
            </p:cNvPr>
            <p:cNvSpPr txBox="1"/>
            <p:nvPr/>
          </p:nvSpPr>
          <p:spPr>
            <a:xfrm>
              <a:off x="3959619" y="3872022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reset_n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4" name="Straight Connector 963">
              <a:extLst>
                <a:ext uri="{FF2B5EF4-FFF2-40B4-BE49-F238E27FC236}">
                  <a16:creationId xmlns:a16="http://schemas.microsoft.com/office/drawing/2014/main" id="{2CEB2B9E-F331-3E57-7DA2-2A3B90B0BF9E}"/>
                </a:ext>
              </a:extLst>
            </p:cNvPr>
            <p:cNvCxnSpPr>
              <a:cxnSpLocks/>
              <a:stCxn id="965" idx="3"/>
              <a:endCxn id="966" idx="1"/>
            </p:cNvCxnSpPr>
            <p:nvPr/>
          </p:nvCxnSpPr>
          <p:spPr>
            <a:xfrm>
              <a:off x="3405191" y="4264918"/>
              <a:ext cx="553588" cy="2659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4F196BE3-20F1-03A7-5A8E-CCE2660E5963}"/>
                </a:ext>
              </a:extLst>
            </p:cNvPr>
            <p:cNvSpPr txBox="1"/>
            <p:nvPr/>
          </p:nvSpPr>
          <p:spPr>
            <a:xfrm>
              <a:off x="2333292" y="4134113"/>
              <a:ext cx="1071899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cw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9D7EB4C7-3E40-C536-EDC2-C9FCCF74233B}"/>
                </a:ext>
              </a:extLst>
            </p:cNvPr>
            <p:cNvSpPr txBox="1"/>
            <p:nvPr/>
          </p:nvSpPr>
          <p:spPr>
            <a:xfrm>
              <a:off x="3958779" y="4136772"/>
              <a:ext cx="53340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cw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43D93703-CD0D-C976-F130-0618D9BA1860}"/>
                </a:ext>
              </a:extLst>
            </p:cNvPr>
            <p:cNvCxnSpPr>
              <a:cxnSpLocks/>
              <a:stCxn id="968" idx="3"/>
              <a:endCxn id="969" idx="1"/>
            </p:cNvCxnSpPr>
            <p:nvPr/>
          </p:nvCxnSpPr>
          <p:spPr>
            <a:xfrm>
              <a:off x="3410087" y="4493435"/>
              <a:ext cx="548692" cy="479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A27F753D-6866-9681-D93A-AC6856D116E2}"/>
                </a:ext>
              </a:extLst>
            </p:cNvPr>
            <p:cNvSpPr txBox="1"/>
            <p:nvPr/>
          </p:nvSpPr>
          <p:spPr>
            <a:xfrm>
              <a:off x="2303734" y="4362630"/>
              <a:ext cx="1106353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4D934BCB-3B37-3CF8-01F6-199CDD4498DA}"/>
                </a:ext>
              </a:extLst>
            </p:cNvPr>
            <p:cNvSpPr txBox="1"/>
            <p:nvPr/>
          </p:nvSpPr>
          <p:spPr>
            <a:xfrm>
              <a:off x="3958779" y="4367422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0A96C895-C346-6FA2-0683-354DBF52D560}"/>
                </a:ext>
              </a:extLst>
            </p:cNvPr>
            <p:cNvSpPr txBox="1"/>
            <p:nvPr/>
          </p:nvSpPr>
          <p:spPr>
            <a:xfrm>
              <a:off x="3586441" y="4433272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00C7DA9A-E567-75EE-38D4-CE0EF3C8B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9754" y="4422390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702059FE-2A45-5D9C-3EA4-CC9BC34063BC}"/>
                </a:ext>
              </a:extLst>
            </p:cNvPr>
            <p:cNvCxnSpPr>
              <a:cxnSpLocks/>
              <a:stCxn id="973" idx="3"/>
              <a:endCxn id="974" idx="1"/>
            </p:cNvCxnSpPr>
            <p:nvPr/>
          </p:nvCxnSpPr>
          <p:spPr>
            <a:xfrm>
              <a:off x="3403107" y="4753930"/>
              <a:ext cx="548692" cy="479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3" name="TextBox 972">
              <a:extLst>
                <a:ext uri="{FF2B5EF4-FFF2-40B4-BE49-F238E27FC236}">
                  <a16:creationId xmlns:a16="http://schemas.microsoft.com/office/drawing/2014/main" id="{B4566160-5E05-B681-D53D-A509BAE5F745}"/>
                </a:ext>
              </a:extLst>
            </p:cNvPr>
            <p:cNvSpPr txBox="1"/>
            <p:nvPr/>
          </p:nvSpPr>
          <p:spPr>
            <a:xfrm>
              <a:off x="2296754" y="4623125"/>
              <a:ext cx="1106353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buttonScan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E50EEEDF-508F-21F9-D37C-C77082763500}"/>
                </a:ext>
              </a:extLst>
            </p:cNvPr>
            <p:cNvSpPr txBox="1"/>
            <p:nvPr/>
          </p:nvSpPr>
          <p:spPr>
            <a:xfrm>
              <a:off x="3951799" y="4627917"/>
              <a:ext cx="933610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</a:t>
              </a:r>
            </a:p>
          </p:txBody>
        </p:sp>
        <p:sp>
          <p:nvSpPr>
            <p:cNvPr id="975" name="TextBox 974">
              <a:extLst>
                <a:ext uri="{FF2B5EF4-FFF2-40B4-BE49-F238E27FC236}">
                  <a16:creationId xmlns:a16="http://schemas.microsoft.com/office/drawing/2014/main" id="{EEF30777-6D12-508B-0425-31ED91A1A86A}"/>
                </a:ext>
              </a:extLst>
            </p:cNvPr>
            <p:cNvSpPr txBox="1"/>
            <p:nvPr/>
          </p:nvSpPr>
          <p:spPr>
            <a:xfrm>
              <a:off x="3579461" y="4693767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13CBF0A3-E1A7-CEF2-6A4F-ADE5D8A74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774" y="4682885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E83F0471-4394-0C2A-ED6D-00CA10AB0DBB}"/>
                </a:ext>
              </a:extLst>
            </p:cNvPr>
            <p:cNvSpPr txBox="1"/>
            <p:nvPr/>
          </p:nvSpPr>
          <p:spPr>
            <a:xfrm>
              <a:off x="3579275" y="4197185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1D49C797-B6C3-1C00-E075-EE170E61C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2588" y="4186303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DE2C5A87-56A0-43B7-3AD0-F75B10715FD5}"/>
              </a:ext>
            </a:extLst>
          </p:cNvPr>
          <p:cNvCxnSpPr>
            <a:cxnSpLocks/>
            <a:stCxn id="982" idx="3"/>
            <a:endCxn id="985" idx="1"/>
          </p:cNvCxnSpPr>
          <p:nvPr/>
        </p:nvCxnSpPr>
        <p:spPr>
          <a:xfrm flipV="1">
            <a:off x="4952484" y="1916322"/>
            <a:ext cx="560954" cy="198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2" name="TextBox 981">
            <a:extLst>
              <a:ext uri="{FF2B5EF4-FFF2-40B4-BE49-F238E27FC236}">
                <a16:creationId xmlns:a16="http://schemas.microsoft.com/office/drawing/2014/main" id="{A88CB564-D6E9-41E6-E08E-89D384DCA061}"/>
              </a:ext>
            </a:extLst>
          </p:cNvPr>
          <p:cNvSpPr txBox="1"/>
          <p:nvPr/>
        </p:nvSpPr>
        <p:spPr>
          <a:xfrm>
            <a:off x="3880585" y="1787505"/>
            <a:ext cx="1071899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C35267EC-AE28-AA6A-671A-D884FB9F6FC0}"/>
              </a:ext>
            </a:extLst>
          </p:cNvPr>
          <p:cNvCxnSpPr>
            <a:cxnSpLocks/>
            <a:stCxn id="984" idx="3"/>
            <a:endCxn id="986" idx="1"/>
          </p:cNvCxnSpPr>
          <p:nvPr/>
        </p:nvCxnSpPr>
        <p:spPr>
          <a:xfrm flipV="1">
            <a:off x="4953488" y="2158618"/>
            <a:ext cx="554428" cy="260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TextBox 983">
            <a:extLst>
              <a:ext uri="{FF2B5EF4-FFF2-40B4-BE49-F238E27FC236}">
                <a16:creationId xmlns:a16="http://schemas.microsoft.com/office/drawing/2014/main" id="{FF0B47D8-1225-6886-38B3-31EEB1BF360C}"/>
              </a:ext>
            </a:extLst>
          </p:cNvPr>
          <p:cNvSpPr txBox="1"/>
          <p:nvPr/>
        </p:nvSpPr>
        <p:spPr>
          <a:xfrm>
            <a:off x="3620651" y="2030418"/>
            <a:ext cx="1332837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B1572907-AB14-556E-ED39-E261FC64CF29}"/>
              </a:ext>
            </a:extLst>
          </p:cNvPr>
          <p:cNvSpPr txBox="1"/>
          <p:nvPr/>
        </p:nvSpPr>
        <p:spPr>
          <a:xfrm>
            <a:off x="5513438" y="1785517"/>
            <a:ext cx="53340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BEBB3382-FDEF-87F6-55A4-DE02BADD69E2}"/>
              </a:ext>
            </a:extLst>
          </p:cNvPr>
          <p:cNvSpPr txBox="1"/>
          <p:nvPr/>
        </p:nvSpPr>
        <p:spPr>
          <a:xfrm>
            <a:off x="5507916" y="2027813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reset_n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15C7144B-A9EB-BF21-B464-E2A0D8E03C1A}"/>
              </a:ext>
            </a:extLst>
          </p:cNvPr>
          <p:cNvSpPr txBox="1"/>
          <p:nvPr/>
        </p:nvSpPr>
        <p:spPr>
          <a:xfrm>
            <a:off x="3881589" y="2289904"/>
            <a:ext cx="1071899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7E350B40-864D-0324-D87B-25680042CF89}"/>
              </a:ext>
            </a:extLst>
          </p:cNvPr>
          <p:cNvSpPr txBox="1"/>
          <p:nvPr/>
        </p:nvSpPr>
        <p:spPr>
          <a:xfrm>
            <a:off x="5507076" y="2292563"/>
            <a:ext cx="735696" cy="4308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ir_data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56C284BA-3A86-3F3B-8EE5-447386FA8868}"/>
              </a:ext>
            </a:extLst>
          </p:cNvPr>
          <p:cNvCxnSpPr>
            <a:cxnSpLocks/>
            <a:stCxn id="990" idx="3"/>
            <a:endCxn id="991" idx="1"/>
          </p:cNvCxnSpPr>
          <p:nvPr/>
        </p:nvCxnSpPr>
        <p:spPr>
          <a:xfrm>
            <a:off x="4945052" y="2647610"/>
            <a:ext cx="562024" cy="6408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E4EA495E-1F83-C523-3BF1-68282EC5E2DA}"/>
              </a:ext>
            </a:extLst>
          </p:cNvPr>
          <p:cNvSpPr txBox="1"/>
          <p:nvPr/>
        </p:nvSpPr>
        <p:spPr>
          <a:xfrm>
            <a:off x="3838699" y="2516805"/>
            <a:ext cx="1106353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FE01FF21-340A-11DD-3F02-805734AD4A17}"/>
              </a:ext>
            </a:extLst>
          </p:cNvPr>
          <p:cNvSpPr txBox="1"/>
          <p:nvPr/>
        </p:nvSpPr>
        <p:spPr>
          <a:xfrm>
            <a:off x="5507076" y="2523213"/>
            <a:ext cx="933610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</a:p>
        </p:txBody>
      </p: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240FDAA-1C38-CC7C-E603-DF492C03845C}"/>
              </a:ext>
            </a:extLst>
          </p:cNvPr>
          <p:cNvCxnSpPr>
            <a:cxnSpLocks/>
          </p:cNvCxnSpPr>
          <p:nvPr/>
        </p:nvCxnSpPr>
        <p:spPr>
          <a:xfrm>
            <a:off x="4942705" y="2413528"/>
            <a:ext cx="548692" cy="479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F15C5CC3-432C-9F4A-E0AE-ACB5996C9F0D}"/>
              </a:ext>
            </a:extLst>
          </p:cNvPr>
          <p:cNvSpPr txBox="1"/>
          <p:nvPr/>
        </p:nvSpPr>
        <p:spPr>
          <a:xfrm>
            <a:off x="7566292" y="2764255"/>
            <a:ext cx="570681" cy="2616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56C9D2D6-B436-0A10-2D20-F7BEA41703FF}"/>
              </a:ext>
            </a:extLst>
          </p:cNvPr>
          <p:cNvGrpSpPr/>
          <p:nvPr/>
        </p:nvGrpSpPr>
        <p:grpSpPr>
          <a:xfrm>
            <a:off x="7127367" y="2362200"/>
            <a:ext cx="710802" cy="990600"/>
            <a:chOff x="6604398" y="2362200"/>
            <a:chExt cx="710802" cy="990600"/>
          </a:xfrm>
        </p:grpSpPr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F72942B4-206E-A648-90C2-C447E198E7BC}"/>
                </a:ext>
              </a:extLst>
            </p:cNvPr>
            <p:cNvCxnSpPr>
              <a:cxnSpLocks/>
              <a:stCxn id="1001" idx="0"/>
              <a:endCxn id="1002" idx="2"/>
            </p:cNvCxnSpPr>
            <p:nvPr/>
          </p:nvCxnSpPr>
          <p:spPr>
            <a:xfrm flipH="1" flipV="1">
              <a:off x="6783929" y="2623810"/>
              <a:ext cx="4954" cy="4673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F2878D76-DBC4-85D4-F196-EAC7822D601F}"/>
                </a:ext>
              </a:extLst>
            </p:cNvPr>
            <p:cNvSpPr txBox="1"/>
            <p:nvPr/>
          </p:nvSpPr>
          <p:spPr>
            <a:xfrm>
              <a:off x="6610597" y="3091190"/>
              <a:ext cx="35657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cw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5DE0A18E-14F5-E217-0EBD-86D726DBFE42}"/>
                </a:ext>
              </a:extLst>
            </p:cNvPr>
            <p:cNvSpPr txBox="1"/>
            <p:nvPr/>
          </p:nvSpPr>
          <p:spPr>
            <a:xfrm>
              <a:off x="6604398" y="2362200"/>
              <a:ext cx="35906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cw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24363469-6385-B1D5-0BD1-DBF2994BD56A}"/>
                </a:ext>
              </a:extLst>
            </p:cNvPr>
            <p:cNvCxnSpPr>
              <a:cxnSpLocks/>
              <a:stCxn id="1004" idx="0"/>
              <a:endCxn id="1005" idx="2"/>
            </p:cNvCxnSpPr>
            <p:nvPr/>
          </p:nvCxnSpPr>
          <p:spPr>
            <a:xfrm flipV="1">
              <a:off x="7086439" y="2623810"/>
              <a:ext cx="351" cy="45898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E77F3386-67C3-5A31-9A8E-DABC7B9A28B3}"/>
                </a:ext>
              </a:extLst>
            </p:cNvPr>
            <p:cNvSpPr txBox="1"/>
            <p:nvPr/>
          </p:nvSpPr>
          <p:spPr>
            <a:xfrm>
              <a:off x="6908153" y="3082798"/>
              <a:ext cx="356572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</a:p>
          </p:txBody>
        </p:sp>
        <p:sp>
          <p:nvSpPr>
            <p:cNvPr id="1005" name="TextBox 1004">
              <a:extLst>
                <a:ext uri="{FF2B5EF4-FFF2-40B4-BE49-F238E27FC236}">
                  <a16:creationId xmlns:a16="http://schemas.microsoft.com/office/drawing/2014/main" id="{C835570E-3FE4-1243-C5E7-313B2EE3EBBB}"/>
                </a:ext>
              </a:extLst>
            </p:cNvPr>
            <p:cNvSpPr txBox="1"/>
            <p:nvPr/>
          </p:nvSpPr>
          <p:spPr>
            <a:xfrm>
              <a:off x="6915203" y="2362200"/>
              <a:ext cx="343174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</a:p>
          </p:txBody>
        </p: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272F82F9-ADC5-AE44-EA3D-A45C581A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2632" y="2767040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9483B448-FDCE-5376-3FBE-84D8423C7D5C}"/>
                </a:ext>
              </a:extLst>
            </p:cNvPr>
            <p:cNvSpPr txBox="1"/>
            <p:nvPr/>
          </p:nvSpPr>
          <p:spPr>
            <a:xfrm>
              <a:off x="6744519" y="2786390"/>
              <a:ext cx="57068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716C88B5-0FCA-D929-97DC-470EB0658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7832" y="2775508"/>
              <a:ext cx="173745" cy="1792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E97C1022-6E6F-5452-680F-E2EA69CA36EA}"/>
              </a:ext>
            </a:extLst>
          </p:cNvPr>
          <p:cNvCxnSpPr>
            <a:cxnSpLocks/>
            <a:endCxn id="1065" idx="2"/>
          </p:cNvCxnSpPr>
          <p:nvPr/>
        </p:nvCxnSpPr>
        <p:spPr>
          <a:xfrm flipV="1">
            <a:off x="5481776" y="4452842"/>
            <a:ext cx="1715" cy="21874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BE4E84A8-9B1A-F152-6B4F-B771D0792082}"/>
              </a:ext>
            </a:extLst>
          </p:cNvPr>
          <p:cNvGrpSpPr/>
          <p:nvPr/>
        </p:nvGrpSpPr>
        <p:grpSpPr>
          <a:xfrm>
            <a:off x="3721811" y="4198926"/>
            <a:ext cx="4297825" cy="2096137"/>
            <a:chOff x="3733443" y="4115514"/>
            <a:chExt cx="4297825" cy="2096137"/>
          </a:xfrm>
        </p:grpSpPr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2A72FAF5-187B-2018-25E5-FB24F5EEACF4}"/>
                </a:ext>
              </a:extLst>
            </p:cNvPr>
            <p:cNvGrpSpPr/>
            <p:nvPr/>
          </p:nvGrpSpPr>
          <p:grpSpPr>
            <a:xfrm>
              <a:off x="3733443" y="5170481"/>
              <a:ext cx="996796" cy="743489"/>
              <a:chOff x="3880585" y="5084835"/>
              <a:chExt cx="996796" cy="743489"/>
            </a:xfrm>
          </p:grpSpPr>
          <p:sp>
            <p:nvSpPr>
              <p:cNvPr id="1043" name="Rounded Rectangle 272">
                <a:extLst>
                  <a:ext uri="{FF2B5EF4-FFF2-40B4-BE49-F238E27FC236}">
                    <a16:creationId xmlns:a16="http://schemas.microsoft.com/office/drawing/2014/main" id="{380BCE47-3CCB-8F33-5406-D129F432E647}"/>
                  </a:ext>
                </a:extLst>
              </p:cNvPr>
              <p:cNvSpPr/>
              <p:nvPr/>
            </p:nvSpPr>
            <p:spPr>
              <a:xfrm>
                <a:off x="4012802" y="5113660"/>
                <a:ext cx="714184" cy="714664"/>
              </a:xfrm>
              <a:prstGeom prst="roundRect">
                <a:avLst>
                  <a:gd name="adj" fmla="val 1349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spcCol="0" rtlCol="0" anchor="ctr"/>
              <a:lstStyle/>
              <a:p>
                <a:pPr algn="ctr"/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9A053FB8-093A-858C-5E1C-E96B71AAF6FB}"/>
                  </a:ext>
                </a:extLst>
              </p:cNvPr>
              <p:cNvSpPr txBox="1"/>
              <p:nvPr/>
            </p:nvSpPr>
            <p:spPr>
              <a:xfrm>
                <a:off x="3995232" y="5559745"/>
                <a:ext cx="493993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5" name="Isosceles Triangle 1044">
                <a:extLst>
                  <a:ext uri="{FF2B5EF4-FFF2-40B4-BE49-F238E27FC236}">
                    <a16:creationId xmlns:a16="http://schemas.microsoft.com/office/drawing/2014/main" id="{0EEADA59-C593-F477-014A-20B370152D22}"/>
                  </a:ext>
                </a:extLst>
              </p:cNvPr>
              <p:cNvSpPr/>
              <p:nvPr/>
            </p:nvSpPr>
            <p:spPr>
              <a:xfrm rot="5400000">
                <a:off x="4017345" y="5647707"/>
                <a:ext cx="117163" cy="100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6" name="TextBox 1045">
                <a:extLst>
                  <a:ext uri="{FF2B5EF4-FFF2-40B4-BE49-F238E27FC236}">
                    <a16:creationId xmlns:a16="http://schemas.microsoft.com/office/drawing/2014/main" id="{39424FF5-6F58-163F-6467-7345A1FE1B8F}"/>
                  </a:ext>
                </a:extLst>
              </p:cNvPr>
              <p:cNvSpPr txBox="1"/>
              <p:nvPr/>
            </p:nvSpPr>
            <p:spPr>
              <a:xfrm>
                <a:off x="3880585" y="5084835"/>
                <a:ext cx="996796" cy="438582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 defTabSz="1371600"/>
                <a:r>
                  <a:rPr lang="en-US" sz="12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halfBit</a:t>
                </a:r>
                <a:r>
                  <a:rPr lang="en-US" sz="12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Counter</a:t>
                </a:r>
                <a:endParaRPr lang="en-US" sz="30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EC20FB08-ED57-1CC9-211A-E6D2510A1727}"/>
                </a:ext>
              </a:extLst>
            </p:cNvPr>
            <p:cNvGrpSpPr/>
            <p:nvPr/>
          </p:nvGrpSpPr>
          <p:grpSpPr>
            <a:xfrm>
              <a:off x="5086056" y="5158209"/>
              <a:ext cx="1143000" cy="1053442"/>
              <a:chOff x="5943201" y="4696303"/>
              <a:chExt cx="1143000" cy="1053442"/>
            </a:xfrm>
          </p:grpSpPr>
          <p:grpSp>
            <p:nvGrpSpPr>
              <p:cNvPr id="1061" name="Group 1060">
                <a:extLst>
                  <a:ext uri="{FF2B5EF4-FFF2-40B4-BE49-F238E27FC236}">
                    <a16:creationId xmlns:a16="http://schemas.microsoft.com/office/drawing/2014/main" id="{7EF548E1-6D34-2DA6-390F-36FEA13E64FC}"/>
                  </a:ext>
                </a:extLst>
              </p:cNvPr>
              <p:cNvGrpSpPr/>
              <p:nvPr/>
            </p:nvGrpSpPr>
            <p:grpSpPr>
              <a:xfrm>
                <a:off x="5943201" y="5178245"/>
                <a:ext cx="1143000" cy="571500"/>
                <a:chOff x="5943201" y="5178245"/>
                <a:chExt cx="1143000" cy="571500"/>
              </a:xfrm>
            </p:grpSpPr>
            <p:sp>
              <p:nvSpPr>
                <p:cNvPr id="1048" name="Rounded Rectangle 349">
                  <a:extLst>
                    <a:ext uri="{FF2B5EF4-FFF2-40B4-BE49-F238E27FC236}">
                      <a16:creationId xmlns:a16="http://schemas.microsoft.com/office/drawing/2014/main" id="{83A26B95-CFB3-DF16-55BA-823B0F21E813}"/>
                    </a:ext>
                  </a:extLst>
                </p:cNvPr>
                <p:cNvSpPr/>
                <p:nvPr/>
              </p:nvSpPr>
              <p:spPr>
                <a:xfrm>
                  <a:off x="6159043" y="5178245"/>
                  <a:ext cx="909588" cy="571500"/>
                </a:xfrm>
                <a:prstGeom prst="roundRect">
                  <a:avLst>
                    <a:gd name="adj" fmla="val 13495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spcCol="0"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9" name="TextBox 1048">
                  <a:extLst>
                    <a:ext uri="{FF2B5EF4-FFF2-40B4-BE49-F238E27FC236}">
                      <a16:creationId xmlns:a16="http://schemas.microsoft.com/office/drawing/2014/main" id="{7F9D80A2-D849-D9BE-9EE8-C0B306AEFC6F}"/>
                    </a:ext>
                  </a:extLst>
                </p:cNvPr>
                <p:cNvSpPr txBox="1"/>
                <p:nvPr/>
              </p:nvSpPr>
              <p:spPr>
                <a:xfrm>
                  <a:off x="5943201" y="5337231"/>
                  <a:ext cx="1143000" cy="253916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Compare</a:t>
                  </a:r>
                  <a:endPara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2" name="TextBox 1051">
                  <a:extLst>
                    <a:ext uri="{FF2B5EF4-FFF2-40B4-BE49-F238E27FC236}">
                      <a16:creationId xmlns:a16="http://schemas.microsoft.com/office/drawing/2014/main" id="{9BDFB5E1-C2FF-A354-3727-24051903D8C6}"/>
                    </a:ext>
                  </a:extLst>
                </p:cNvPr>
                <p:cNvSpPr txBox="1"/>
                <p:nvPr/>
              </p:nvSpPr>
              <p:spPr>
                <a:xfrm>
                  <a:off x="6489756" y="5332931"/>
                  <a:ext cx="596445" cy="253916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</a:p>
              </p:txBody>
            </p:sp>
          </p:grp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8937ABB8-2478-0978-65ED-D690750F768F}"/>
                  </a:ext>
                </a:extLst>
              </p:cNvPr>
              <p:cNvSpPr txBox="1"/>
              <p:nvPr/>
            </p:nvSpPr>
            <p:spPr>
              <a:xfrm>
                <a:off x="5999766" y="4696303"/>
                <a:ext cx="683496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200000</a:t>
                </a:r>
              </a:p>
            </p:txBody>
          </p:sp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227B1414-8AB9-3D17-2F62-82BD17092A53}"/>
                  </a:ext>
                </a:extLst>
              </p:cNvPr>
              <p:cNvSpPr txBox="1"/>
              <p:nvPr/>
            </p:nvSpPr>
            <p:spPr>
              <a:xfrm>
                <a:off x="5983492" y="4884994"/>
                <a:ext cx="359880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25047E01-6EA4-1F14-15E3-091D8FBD64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5720" y="5000844"/>
                <a:ext cx="121633" cy="99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758BE260-B639-9245-28D7-9BE719616A29}"/>
                </a:ext>
              </a:extLst>
            </p:cNvPr>
            <p:cNvGrpSpPr/>
            <p:nvPr/>
          </p:nvGrpSpPr>
          <p:grpSpPr>
            <a:xfrm>
              <a:off x="5096810" y="4115514"/>
              <a:ext cx="1143000" cy="1053442"/>
              <a:chOff x="5943201" y="4696303"/>
              <a:chExt cx="1143000" cy="1053442"/>
            </a:xfrm>
          </p:grpSpPr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B1320C97-1887-59F0-53A8-CB300909D8CB}"/>
                  </a:ext>
                </a:extLst>
              </p:cNvPr>
              <p:cNvGrpSpPr/>
              <p:nvPr/>
            </p:nvGrpSpPr>
            <p:grpSpPr>
              <a:xfrm>
                <a:off x="5943201" y="5178245"/>
                <a:ext cx="1143000" cy="571500"/>
                <a:chOff x="5943201" y="5178245"/>
                <a:chExt cx="1143000" cy="571500"/>
              </a:xfrm>
            </p:grpSpPr>
            <p:sp>
              <p:nvSpPr>
                <p:cNvPr id="1068" name="Rounded Rectangle 349">
                  <a:extLst>
                    <a:ext uri="{FF2B5EF4-FFF2-40B4-BE49-F238E27FC236}">
                      <a16:creationId xmlns:a16="http://schemas.microsoft.com/office/drawing/2014/main" id="{AEB13922-69D0-B2B5-6BE0-5F6C2F4B288E}"/>
                    </a:ext>
                  </a:extLst>
                </p:cNvPr>
                <p:cNvSpPr/>
                <p:nvPr/>
              </p:nvSpPr>
              <p:spPr>
                <a:xfrm>
                  <a:off x="6159043" y="5178245"/>
                  <a:ext cx="909588" cy="571500"/>
                </a:xfrm>
                <a:prstGeom prst="roundRect">
                  <a:avLst>
                    <a:gd name="adj" fmla="val 13495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spcCol="0" rtlCol="0" anchor="ctr"/>
                <a:lstStyle/>
                <a:p>
                  <a:pPr algn="ctr"/>
                  <a:endPara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3A93A4A5-A24F-6B06-B189-7B8BBA6CC9F5}"/>
                    </a:ext>
                  </a:extLst>
                </p:cNvPr>
                <p:cNvSpPr txBox="1"/>
                <p:nvPr/>
              </p:nvSpPr>
              <p:spPr>
                <a:xfrm>
                  <a:off x="5943201" y="5337231"/>
                  <a:ext cx="1143000" cy="253916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Compare</a:t>
                  </a:r>
                  <a:endPara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23D62ADA-C347-0985-3E57-E27AADE7CF17}"/>
                    </a:ext>
                  </a:extLst>
                </p:cNvPr>
                <p:cNvSpPr txBox="1"/>
                <p:nvPr/>
              </p:nvSpPr>
              <p:spPr>
                <a:xfrm>
                  <a:off x="6489756" y="5332931"/>
                  <a:ext cx="596445" cy="253916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r"/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</a:t>
                  </a:r>
                </a:p>
              </p:txBody>
            </p:sp>
          </p:grp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F381516E-4915-2B9E-117E-8D132825B516}"/>
                  </a:ext>
                </a:extLst>
              </p:cNvPr>
              <p:cNvSpPr txBox="1"/>
              <p:nvPr/>
            </p:nvSpPr>
            <p:spPr>
              <a:xfrm>
                <a:off x="5999766" y="4696303"/>
                <a:ext cx="683496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100000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BEC1AEF4-2E8A-932E-F012-E08BB3C93CF8}"/>
                  </a:ext>
                </a:extLst>
              </p:cNvPr>
              <p:cNvSpPr txBox="1"/>
              <p:nvPr/>
            </p:nvSpPr>
            <p:spPr>
              <a:xfrm>
                <a:off x="5983492" y="4884994"/>
                <a:ext cx="359880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</p:txBody>
          </p: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2BE26A6-7FB5-64DF-03CB-376008D800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5720" y="5000844"/>
                <a:ext cx="121633" cy="99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E35AAD3C-1DB4-1C30-E26E-1F088346665A}"/>
                </a:ext>
              </a:extLst>
            </p:cNvPr>
            <p:cNvSpPr txBox="1"/>
            <p:nvPr/>
          </p:nvSpPr>
          <p:spPr>
            <a:xfrm>
              <a:off x="4534917" y="5324031"/>
              <a:ext cx="493993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i_sig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3A766126-9E42-3CCA-99E4-07F18C0F4C26}"/>
                </a:ext>
              </a:extLst>
            </p:cNvPr>
            <p:cNvCxnSpPr>
              <a:cxnSpLocks/>
              <a:endCxn id="1053" idx="2"/>
            </p:cNvCxnSpPr>
            <p:nvPr/>
          </p:nvCxnSpPr>
          <p:spPr>
            <a:xfrm flipV="1">
              <a:off x="5484369" y="5412125"/>
              <a:ext cx="0" cy="21294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Connector: Elbow 1082">
              <a:extLst>
                <a:ext uri="{FF2B5EF4-FFF2-40B4-BE49-F238E27FC236}">
                  <a16:creationId xmlns:a16="http://schemas.microsoft.com/office/drawing/2014/main" id="{503225CA-B48C-D8E6-BB1B-295DB44F1EA4}"/>
                </a:ext>
              </a:extLst>
            </p:cNvPr>
            <p:cNvCxnSpPr>
              <a:stCxn id="1043" idx="3"/>
            </p:cNvCxnSpPr>
            <p:nvPr/>
          </p:nvCxnSpPr>
          <p:spPr>
            <a:xfrm flipV="1">
              <a:off x="4579844" y="4884735"/>
              <a:ext cx="732808" cy="67190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Connector: Elbow 1084">
              <a:extLst>
                <a:ext uri="{FF2B5EF4-FFF2-40B4-BE49-F238E27FC236}">
                  <a16:creationId xmlns:a16="http://schemas.microsoft.com/office/drawing/2014/main" id="{C5704881-9D9B-A24B-6CF8-3ED6B1225256}"/>
                </a:ext>
              </a:extLst>
            </p:cNvPr>
            <p:cNvCxnSpPr>
              <a:cxnSpLocks/>
              <a:stCxn id="1043" idx="3"/>
            </p:cNvCxnSpPr>
            <p:nvPr/>
          </p:nvCxnSpPr>
          <p:spPr>
            <a:xfrm>
              <a:off x="4579844" y="5556638"/>
              <a:ext cx="713917" cy="380447"/>
            </a:xfrm>
            <a:prstGeom prst="bentConnector3">
              <a:avLst>
                <a:gd name="adj1" fmla="val 513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3" name="Picture 4">
              <a:extLst>
                <a:ext uri="{FF2B5EF4-FFF2-40B4-BE49-F238E27FC236}">
                  <a16:creationId xmlns:a16="http://schemas.microsoft.com/office/drawing/2014/main" id="{7125EE59-FCFC-6990-3D61-B5B105277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922" y="5193602"/>
              <a:ext cx="396759" cy="319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F3885241-0625-F92F-7623-D42E871A04A4}"/>
                </a:ext>
              </a:extLst>
            </p:cNvPr>
            <p:cNvCxnSpPr>
              <a:cxnSpLocks/>
              <a:stCxn id="1093" idx="3"/>
              <a:endCxn id="1095" idx="1"/>
            </p:cNvCxnSpPr>
            <p:nvPr/>
          </p:nvCxnSpPr>
          <p:spPr>
            <a:xfrm flipV="1">
              <a:off x="7246681" y="5348441"/>
              <a:ext cx="135850" cy="467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B28EC526-11C0-A9C3-3289-B6C79FF097AB}"/>
                </a:ext>
              </a:extLst>
            </p:cNvPr>
            <p:cNvSpPr txBox="1"/>
            <p:nvPr/>
          </p:nvSpPr>
          <p:spPr>
            <a:xfrm>
              <a:off x="7382531" y="5209941"/>
              <a:ext cx="648737" cy="27699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5C4B1FB5-E9D1-4E32-9326-FB1870432094}"/>
                </a:ext>
              </a:extLst>
            </p:cNvPr>
            <p:cNvSpPr txBox="1"/>
            <p:nvPr/>
          </p:nvSpPr>
          <p:spPr>
            <a:xfrm>
              <a:off x="6802828" y="5216567"/>
              <a:ext cx="47253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en-US"/>
              </a:defPPr>
              <a:lvl1pPr marL="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3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76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20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64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4008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5200" algn="l" defTabSz="1828800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endPara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1" name="Connector: Elbow 1100">
              <a:extLst>
                <a:ext uri="{FF2B5EF4-FFF2-40B4-BE49-F238E27FC236}">
                  <a16:creationId xmlns:a16="http://schemas.microsoft.com/office/drawing/2014/main" id="{4D833189-1998-FC3E-51A0-732B34DD2955}"/>
                </a:ext>
              </a:extLst>
            </p:cNvPr>
            <p:cNvCxnSpPr>
              <a:cxnSpLocks/>
              <a:stCxn id="1070" idx="3"/>
            </p:cNvCxnSpPr>
            <p:nvPr/>
          </p:nvCxnSpPr>
          <p:spPr>
            <a:xfrm>
              <a:off x="6239810" y="4879100"/>
              <a:ext cx="620459" cy="39172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Connector: Elbow 1104">
              <a:extLst>
                <a:ext uri="{FF2B5EF4-FFF2-40B4-BE49-F238E27FC236}">
                  <a16:creationId xmlns:a16="http://schemas.microsoft.com/office/drawing/2014/main" id="{1B1BF559-14DA-D37F-8565-62161D2431DD}"/>
                </a:ext>
              </a:extLst>
            </p:cNvPr>
            <p:cNvCxnSpPr>
              <a:cxnSpLocks/>
              <a:stCxn id="1052" idx="3"/>
            </p:cNvCxnSpPr>
            <p:nvPr/>
          </p:nvCxnSpPr>
          <p:spPr>
            <a:xfrm flipV="1">
              <a:off x="6229056" y="5433074"/>
              <a:ext cx="628786" cy="48872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E3A5735B-C26A-C66A-54B3-A050769D8277}"/>
              </a:ext>
            </a:extLst>
          </p:cNvPr>
          <p:cNvCxnSpPr>
            <a:cxnSpLocks/>
            <a:endCxn id="1117" idx="2"/>
          </p:cNvCxnSpPr>
          <p:nvPr/>
        </p:nvCxnSpPr>
        <p:spPr>
          <a:xfrm flipV="1">
            <a:off x="6231031" y="3326474"/>
            <a:ext cx="1715" cy="21874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F625CB2B-A4D0-641B-D1FF-974AC0641290}"/>
              </a:ext>
            </a:extLst>
          </p:cNvPr>
          <p:cNvGrpSpPr/>
          <p:nvPr/>
        </p:nvGrpSpPr>
        <p:grpSpPr>
          <a:xfrm>
            <a:off x="5275557" y="3072558"/>
            <a:ext cx="2524133" cy="1054589"/>
            <a:chOff x="5408307" y="3307519"/>
            <a:chExt cx="2524133" cy="1054589"/>
          </a:xfrm>
        </p:grpSpPr>
        <p:grpSp>
          <p:nvGrpSpPr>
            <p:cNvPr id="1132" name="Group 1131">
              <a:extLst>
                <a:ext uri="{FF2B5EF4-FFF2-40B4-BE49-F238E27FC236}">
                  <a16:creationId xmlns:a16="http://schemas.microsoft.com/office/drawing/2014/main" id="{1E8A0D9D-723A-81FA-E160-A072DD409445}"/>
                </a:ext>
              </a:extLst>
            </p:cNvPr>
            <p:cNvGrpSpPr/>
            <p:nvPr/>
          </p:nvGrpSpPr>
          <p:grpSpPr>
            <a:xfrm>
              <a:off x="5408307" y="3307519"/>
              <a:ext cx="1738696" cy="1054589"/>
              <a:chOff x="5172331" y="3275853"/>
              <a:chExt cx="1738696" cy="1054589"/>
            </a:xfrm>
          </p:grpSpPr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1CCE3C5E-A433-4135-564A-DFC4ADAE3219}"/>
                  </a:ext>
                </a:extLst>
              </p:cNvPr>
              <p:cNvGrpSpPr/>
              <p:nvPr/>
            </p:nvGrpSpPr>
            <p:grpSpPr>
              <a:xfrm>
                <a:off x="5787772" y="3275853"/>
                <a:ext cx="1123255" cy="1053442"/>
                <a:chOff x="5999766" y="4696303"/>
                <a:chExt cx="1123255" cy="1053442"/>
              </a:xfrm>
            </p:grpSpPr>
            <p:grpSp>
              <p:nvGrpSpPr>
                <p:cNvPr id="1116" name="Group 1115">
                  <a:extLst>
                    <a:ext uri="{FF2B5EF4-FFF2-40B4-BE49-F238E27FC236}">
                      <a16:creationId xmlns:a16="http://schemas.microsoft.com/office/drawing/2014/main" id="{DAB33B63-5B45-80DB-2EB8-4E87DC3BB81A}"/>
                    </a:ext>
                  </a:extLst>
                </p:cNvPr>
                <p:cNvGrpSpPr/>
                <p:nvPr/>
              </p:nvGrpSpPr>
              <p:grpSpPr>
                <a:xfrm>
                  <a:off x="6138596" y="5160096"/>
                  <a:ext cx="984425" cy="589649"/>
                  <a:chOff x="6138596" y="5160096"/>
                  <a:chExt cx="984425" cy="589649"/>
                </a:xfrm>
              </p:grpSpPr>
              <p:sp>
                <p:nvSpPr>
                  <p:cNvPr id="1120" name="Rounded Rectangle 349">
                    <a:extLst>
                      <a:ext uri="{FF2B5EF4-FFF2-40B4-BE49-F238E27FC236}">
                        <a16:creationId xmlns:a16="http://schemas.microsoft.com/office/drawing/2014/main" id="{B099CA2E-5DF9-1AC2-C8EB-6AB4B6D792A9}"/>
                      </a:ext>
                    </a:extLst>
                  </p:cNvPr>
                  <p:cNvSpPr/>
                  <p:nvPr/>
                </p:nvSpPr>
                <p:spPr>
                  <a:xfrm>
                    <a:off x="6159043" y="5178245"/>
                    <a:ext cx="909588" cy="571500"/>
                  </a:xfrm>
                  <a:prstGeom prst="roundRect">
                    <a:avLst>
                      <a:gd name="adj" fmla="val 13495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8580" tIns="34290" rIns="68580" bIns="34290" spcCol="0" rtlCol="0" anchor="ctr"/>
                  <a:lstStyle/>
                  <a:p>
                    <a:pPr algn="ctr"/>
                    <a:endParaRPr 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1" name="TextBox 1120">
                    <a:extLst>
                      <a:ext uri="{FF2B5EF4-FFF2-40B4-BE49-F238E27FC236}">
                        <a16:creationId xmlns:a16="http://schemas.microsoft.com/office/drawing/2014/main" id="{6C7315FE-2C67-6153-79AB-3949C4F322FA}"/>
                      </a:ext>
                    </a:extLst>
                  </p:cNvPr>
                  <p:cNvSpPr txBox="1"/>
                  <p:nvPr/>
                </p:nvSpPr>
                <p:spPr>
                  <a:xfrm>
                    <a:off x="6138596" y="5160096"/>
                    <a:ext cx="984425" cy="438582"/>
                  </a:xfrm>
                  <a:prstGeom prst="rect">
                    <a:avLst/>
                  </a:prstGeom>
                  <a:noFill/>
                </p:spPr>
                <p:txBody>
                  <a:bodyPr wrap="square" lIns="68580" tIns="34290" rIns="68580" bIns="34290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Shift Register</a:t>
                    </a:r>
                    <a:endParaRPr lang="en-US" sz="3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4F07F661-B371-0770-8236-559CD1016A51}"/>
                    </a:ext>
                  </a:extLst>
                </p:cNvPr>
                <p:cNvSpPr txBox="1"/>
                <p:nvPr/>
              </p:nvSpPr>
              <p:spPr>
                <a:xfrm>
                  <a:off x="5999766" y="4696303"/>
                  <a:ext cx="683496" cy="253916"/>
                </a:xfrm>
                <a:prstGeom prst="rect">
                  <a:avLst/>
                </a:prstGeom>
                <a:noFill/>
              </p:spPr>
              <p:txBody>
                <a:bodyPr wrap="square" lIns="68580" tIns="34290" rIns="68580" bIns="34290" rtlCol="0">
                  <a:spAutoFit/>
                </a:bodyPr>
                <a:lstStyle/>
                <a:p>
                  <a:pPr algn="ctr"/>
                  <a:r>
                    <a:rPr lang="en-US" sz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cw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(2)</a:t>
                  </a:r>
                </a:p>
              </p:txBody>
            </p:sp>
          </p:grpSp>
          <p:sp>
            <p:nvSpPr>
              <p:cNvPr id="1124" name="TextBox 1123">
                <a:extLst>
                  <a:ext uri="{FF2B5EF4-FFF2-40B4-BE49-F238E27FC236}">
                    <a16:creationId xmlns:a16="http://schemas.microsoft.com/office/drawing/2014/main" id="{985FF17D-C997-DDD9-7203-493019941C5A}"/>
                  </a:ext>
                </a:extLst>
              </p:cNvPr>
              <p:cNvSpPr txBox="1"/>
              <p:nvPr/>
            </p:nvSpPr>
            <p:spPr>
              <a:xfrm>
                <a:off x="5932544" y="4076526"/>
                <a:ext cx="493993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5" name="Isosceles Triangle 1124">
                <a:extLst>
                  <a:ext uri="{FF2B5EF4-FFF2-40B4-BE49-F238E27FC236}">
                    <a16:creationId xmlns:a16="http://schemas.microsoft.com/office/drawing/2014/main" id="{1540EB88-57CB-0602-1B46-63B95EE8C701}"/>
                  </a:ext>
                </a:extLst>
              </p:cNvPr>
              <p:cNvSpPr/>
              <p:nvPr/>
            </p:nvSpPr>
            <p:spPr>
              <a:xfrm rot="5400000">
                <a:off x="5954657" y="4164488"/>
                <a:ext cx="117163" cy="100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7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4AC224C6-B33F-AD2F-1BF8-9A6F8C76E1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2506" y="3958937"/>
                <a:ext cx="24605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5A8BD4A7-8F03-1684-C037-7E228487DF10}"/>
                  </a:ext>
                </a:extLst>
              </p:cNvPr>
              <p:cNvSpPr txBox="1"/>
              <p:nvPr/>
            </p:nvSpPr>
            <p:spPr>
              <a:xfrm>
                <a:off x="5172331" y="3803869"/>
                <a:ext cx="683496" cy="25391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cw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</p:txBody>
          </p:sp>
        </p:grp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E49F6CB0-6E63-955D-EEF7-600098A8EE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439" y="4075211"/>
              <a:ext cx="28446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7D77B847-1F65-5FBC-302F-3CDFE79B45A4}"/>
                </a:ext>
              </a:extLst>
            </p:cNvPr>
            <p:cNvSpPr txBox="1"/>
            <p:nvPr/>
          </p:nvSpPr>
          <p:spPr>
            <a:xfrm>
              <a:off x="7248944" y="3948253"/>
              <a:ext cx="683496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button</a:t>
              </a:r>
            </a:p>
          </p:txBody>
        </p:sp>
      </p:grpSp>
      <p:sp>
        <p:nvSpPr>
          <p:cNvPr id="1149" name="TextBox 1148">
            <a:extLst>
              <a:ext uri="{FF2B5EF4-FFF2-40B4-BE49-F238E27FC236}">
                <a16:creationId xmlns:a16="http://schemas.microsoft.com/office/drawing/2014/main" id="{96D800D1-7CC4-5A91-50A4-E7F2151CB0B9}"/>
              </a:ext>
            </a:extLst>
          </p:cNvPr>
          <p:cNvSpPr txBox="1"/>
          <p:nvPr/>
        </p:nvSpPr>
        <p:spPr>
          <a:xfrm>
            <a:off x="-558856" y="8250115"/>
            <a:ext cx="13071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ac_mclk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30E2D01F-E5B3-10B1-538B-A324E80BA3D6}"/>
              </a:ext>
            </a:extLst>
          </p:cNvPr>
          <p:cNvSpPr txBox="1"/>
          <p:nvPr/>
        </p:nvSpPr>
        <p:spPr>
          <a:xfrm>
            <a:off x="-557013" y="8554455"/>
            <a:ext cx="1305263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ac_adc_sdata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976E662D-C315-E6B1-CF40-061E12B8CEBD}"/>
              </a:ext>
            </a:extLst>
          </p:cNvPr>
          <p:cNvSpPr txBox="1"/>
          <p:nvPr/>
        </p:nvSpPr>
        <p:spPr>
          <a:xfrm>
            <a:off x="-561879" y="8801718"/>
            <a:ext cx="1301577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ac_dac_sdata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B3F41DA7-EDEB-AE29-03ED-18C759266EFB}"/>
              </a:ext>
            </a:extLst>
          </p:cNvPr>
          <p:cNvSpPr txBox="1"/>
          <p:nvPr/>
        </p:nvSpPr>
        <p:spPr>
          <a:xfrm>
            <a:off x="-560723" y="9065165"/>
            <a:ext cx="13071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ac_bclk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D2F174B-AECD-AA1F-9871-BB85EF203A03}"/>
              </a:ext>
            </a:extLst>
          </p:cNvPr>
          <p:cNvSpPr txBox="1"/>
          <p:nvPr/>
        </p:nvSpPr>
        <p:spPr>
          <a:xfrm>
            <a:off x="-543220" y="9347262"/>
            <a:ext cx="13071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ac_lrclk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F11B3C88-522C-8710-8AEB-5652290C7E05}"/>
              </a:ext>
            </a:extLst>
          </p:cNvPr>
          <p:cNvSpPr txBox="1"/>
          <p:nvPr/>
        </p:nvSpPr>
        <p:spPr>
          <a:xfrm>
            <a:off x="-543220" y="9650908"/>
            <a:ext cx="13071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95E3DA26-17AF-2356-2CE8-8E03D66509F3}"/>
              </a:ext>
            </a:extLst>
          </p:cNvPr>
          <p:cNvSpPr txBox="1"/>
          <p:nvPr/>
        </p:nvSpPr>
        <p:spPr>
          <a:xfrm>
            <a:off x="-543220" y="9926562"/>
            <a:ext cx="1307106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43D8BEF8-338B-DC91-EFFB-516C58ACFC14}"/>
              </a:ext>
            </a:extLst>
          </p:cNvPr>
          <p:cNvSpPr txBox="1"/>
          <p:nvPr/>
        </p:nvSpPr>
        <p:spPr>
          <a:xfrm>
            <a:off x="17770887" y="2289904"/>
            <a:ext cx="98814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tmds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27F21716-9F8C-CF11-2F2D-CB80B01DF7D4}"/>
              </a:ext>
            </a:extLst>
          </p:cNvPr>
          <p:cNvSpPr txBox="1"/>
          <p:nvPr/>
        </p:nvSpPr>
        <p:spPr>
          <a:xfrm>
            <a:off x="17773436" y="2731606"/>
            <a:ext cx="98814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tmdsb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61660" y="3920559"/>
            <a:ext cx="12005133" cy="7927404"/>
          </a:xfrm>
          <a:prstGeom prst="roundRect">
            <a:avLst>
              <a:gd name="adj" fmla="val 62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7" name="Rounded Rectangle 6"/>
          <p:cNvSpPr/>
          <p:nvPr/>
        </p:nvSpPr>
        <p:spPr>
          <a:xfrm>
            <a:off x="6371630" y="4224110"/>
            <a:ext cx="7046756" cy="10181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8" name="TextBox 7"/>
          <p:cNvSpPr txBox="1"/>
          <p:nvPr/>
        </p:nvSpPr>
        <p:spPr>
          <a:xfrm>
            <a:off x="6496493" y="4224108"/>
            <a:ext cx="4883688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b="1" dirty="0"/>
              <a:t>axi_uartlite_0 @ 40600000</a:t>
            </a:r>
            <a:endParaRPr lang="en-US" sz="6600" b="1" dirty="0"/>
          </a:p>
        </p:txBody>
      </p:sp>
      <p:cxnSp>
        <p:nvCxnSpPr>
          <p:cNvPr id="9" name="Straight Connector 8"/>
          <p:cNvCxnSpPr>
            <a:cxnSpLocks/>
            <a:endCxn id="15" idx="1"/>
          </p:cNvCxnSpPr>
          <p:nvPr/>
        </p:nvCxnSpPr>
        <p:spPr>
          <a:xfrm>
            <a:off x="7770739" y="7163094"/>
            <a:ext cx="3230373" cy="1924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94009" y="6765817"/>
            <a:ext cx="2158451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400" dirty="0"/>
              <a:t>S_AXI_ACLK</a:t>
            </a:r>
          </a:p>
        </p:txBody>
      </p:sp>
      <p:cxnSp>
        <p:nvCxnSpPr>
          <p:cNvPr id="11" name="Straight Connector 10"/>
          <p:cNvCxnSpPr>
            <a:cxnSpLocks/>
            <a:endCxn id="16" idx="1"/>
          </p:cNvCxnSpPr>
          <p:nvPr/>
        </p:nvCxnSpPr>
        <p:spPr>
          <a:xfrm>
            <a:off x="7728779" y="7609558"/>
            <a:ext cx="3189934" cy="9718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12627" y="7221610"/>
            <a:ext cx="2936145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400" dirty="0"/>
              <a:t>S_AXI_ARESETN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08307" y="8156657"/>
            <a:ext cx="3265638" cy="12237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63526" y="7746150"/>
            <a:ext cx="2890880" cy="1284967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endParaRPr lang="en-US" sz="105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slv_reg0:7</a:t>
            </a:r>
          </a:p>
          <a:p>
            <a:pPr algn="ctr"/>
            <a:r>
              <a:rPr lang="en-US" sz="1600" dirty="0"/>
              <a:t>(specific registers shown in block diagram)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1001112" y="6974593"/>
            <a:ext cx="800100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18713" y="7411527"/>
            <a:ext cx="1489284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994419" y="7879658"/>
            <a:ext cx="3269633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/>
              <a:t>graphics Signals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7433" y="3871277"/>
            <a:ext cx="3600798" cy="1061829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3000" b="1" dirty="0" err="1"/>
              <a:t>Artix</a:t>
            </a:r>
            <a:r>
              <a:rPr lang="en-US" sz="3000" b="1" dirty="0"/>
              <a:t> 7 (blackjack for final project)</a:t>
            </a:r>
            <a:endParaRPr lang="en-US" sz="72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809932" y="5760632"/>
            <a:ext cx="2802492" cy="58212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0" name="TextBox 19"/>
          <p:cNvSpPr txBox="1"/>
          <p:nvPr/>
        </p:nvSpPr>
        <p:spPr>
          <a:xfrm>
            <a:off x="3170108" y="5783382"/>
            <a:ext cx="22860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b="1" dirty="0" err="1"/>
              <a:t>MicroBlaze</a:t>
            </a:r>
            <a:endParaRPr lang="en-US" sz="66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086996" y="6391818"/>
            <a:ext cx="2235923" cy="256655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2" name="Rounded Rectangle 21"/>
          <p:cNvSpPr/>
          <p:nvPr/>
        </p:nvSpPr>
        <p:spPr>
          <a:xfrm>
            <a:off x="6034447" y="5522228"/>
            <a:ext cx="7699238" cy="6059606"/>
          </a:xfrm>
          <a:prstGeom prst="roundRect">
            <a:avLst>
              <a:gd name="adj" fmla="val 6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3" name="TextBox 22"/>
          <p:cNvSpPr txBox="1"/>
          <p:nvPr/>
        </p:nvSpPr>
        <p:spPr>
          <a:xfrm>
            <a:off x="6046897" y="5517246"/>
            <a:ext cx="8217155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b="1" dirty="0"/>
              <a:t>blackjack_ip_v2_0.vhd @ 0x44a00000</a:t>
            </a:r>
            <a:endParaRPr lang="en-US" sz="6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8308051" y="6094444"/>
            <a:ext cx="5110337" cy="5180315"/>
          </a:xfrm>
          <a:prstGeom prst="roundRect">
            <a:avLst>
              <a:gd name="adj" fmla="val 5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5" name="TextBox 24"/>
          <p:cNvSpPr txBox="1"/>
          <p:nvPr/>
        </p:nvSpPr>
        <p:spPr>
          <a:xfrm>
            <a:off x="8314406" y="6101689"/>
            <a:ext cx="5508069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400" b="1" dirty="0"/>
              <a:t>blackjack_ip_v2_0_S00_AXI.vhd</a:t>
            </a:r>
            <a:endParaRPr lang="en-US" sz="6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10994420" y="6612362"/>
            <a:ext cx="2235923" cy="20991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27" name="TextBox 26"/>
          <p:cNvSpPr txBox="1"/>
          <p:nvPr/>
        </p:nvSpPr>
        <p:spPr>
          <a:xfrm>
            <a:off x="10961355" y="6608966"/>
            <a:ext cx="2239860" cy="44627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000" b="1" dirty="0" err="1"/>
              <a:t>graphics_dp.vhd</a:t>
            </a:r>
            <a:endParaRPr lang="en-US" sz="5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9389452" y="7663917"/>
            <a:ext cx="1187582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dirty="0"/>
              <a:t>32x32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992766" y="7940294"/>
            <a:ext cx="485435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5" idx="3"/>
            <a:endCxn id="34" idx="1"/>
          </p:cNvCxnSpPr>
          <p:nvPr/>
        </p:nvCxnSpPr>
        <p:spPr>
          <a:xfrm>
            <a:off x="11114119" y="10833577"/>
            <a:ext cx="2830463" cy="645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944584" y="8267196"/>
            <a:ext cx="1232240" cy="3077661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13488759" y="9114089"/>
            <a:ext cx="2115536" cy="44627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000" b="1" dirty="0" err="1"/>
              <a:t>Final_project.xdc</a:t>
            </a:r>
            <a:endParaRPr lang="en-US" sz="5400" b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2192824" y="10624355"/>
            <a:ext cx="485435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944582" y="10355288"/>
            <a:ext cx="1232238" cy="96949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dirty="0"/>
              <a:t>Nets to Pins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3949891" y="4242608"/>
            <a:ext cx="1232240" cy="3432156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3534882" y="5660910"/>
            <a:ext cx="2032301" cy="50783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400" b="1" dirty="0" err="1"/>
              <a:t>blackjack.xdc</a:t>
            </a:r>
            <a:endParaRPr lang="en-US" sz="6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4912898" y="4143517"/>
            <a:ext cx="1114521" cy="78483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100" dirty="0"/>
              <a:t>AA19</a:t>
            </a:r>
          </a:p>
          <a:p>
            <a:pPr algn="r"/>
            <a:r>
              <a:rPr lang="en-US" sz="2100" dirty="0"/>
              <a:t>V18</a:t>
            </a:r>
          </a:p>
        </p:txBody>
      </p:sp>
      <p:cxnSp>
        <p:nvCxnSpPr>
          <p:cNvPr id="40" name="Straight Connector 39"/>
          <p:cNvCxnSpPr>
            <a:stCxn id="42" idx="3"/>
            <a:endCxn id="41" idx="1"/>
          </p:cNvCxnSpPr>
          <p:nvPr/>
        </p:nvCxnSpPr>
        <p:spPr>
          <a:xfrm>
            <a:off x="13403534" y="4510980"/>
            <a:ext cx="54224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945778" y="4233981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dirty="0"/>
              <a:t>RX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03434" y="4233981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/>
              <a:t>RX</a:t>
            </a:r>
          </a:p>
        </p:txBody>
      </p:sp>
      <p:cxnSp>
        <p:nvCxnSpPr>
          <p:cNvPr id="43" name="Straight Connector 42"/>
          <p:cNvCxnSpPr>
            <a:stCxn id="45" idx="3"/>
            <a:endCxn id="44" idx="1"/>
          </p:cNvCxnSpPr>
          <p:nvPr/>
        </p:nvCxnSpPr>
        <p:spPr>
          <a:xfrm>
            <a:off x="13408841" y="4851227"/>
            <a:ext cx="5422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951085" y="4574228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2700" dirty="0"/>
              <a:t>TX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08741" y="4574228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/>
              <a:t>TX</a:t>
            </a:r>
          </a:p>
        </p:txBody>
      </p:sp>
      <p:cxnSp>
        <p:nvCxnSpPr>
          <p:cNvPr id="46" name="Straight Connector 45"/>
          <p:cNvCxnSpPr>
            <a:stCxn id="41" idx="3"/>
          </p:cNvCxnSpPr>
          <p:nvPr/>
        </p:nvCxnSpPr>
        <p:spPr>
          <a:xfrm>
            <a:off x="14745878" y="4510980"/>
            <a:ext cx="1150899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4751187" y="4835070"/>
            <a:ext cx="1145591" cy="20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820549" y="4733180"/>
            <a:ext cx="0" cy="355386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7" idx="1"/>
          </p:cNvCxnSpPr>
          <p:nvPr/>
        </p:nvCxnSpPr>
        <p:spPr>
          <a:xfrm>
            <a:off x="5788650" y="4733180"/>
            <a:ext cx="582978" cy="2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381721" y="6672174"/>
            <a:ext cx="8001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 err="1"/>
              <a:t>clk</a:t>
            </a:r>
            <a:endParaRPr lang="en-US" sz="2700" dirty="0"/>
          </a:p>
        </p:txBody>
      </p:sp>
      <p:sp>
        <p:nvSpPr>
          <p:cNvPr id="51" name="TextBox 50"/>
          <p:cNvSpPr txBox="1"/>
          <p:nvPr/>
        </p:nvSpPr>
        <p:spPr>
          <a:xfrm>
            <a:off x="13822477" y="6980522"/>
            <a:ext cx="1364654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700" dirty="0" err="1"/>
              <a:t>reset_n</a:t>
            </a:r>
            <a:endParaRPr lang="en-US" sz="27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5187128" y="6942227"/>
            <a:ext cx="714954" cy="695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5187128" y="7257317"/>
            <a:ext cx="714954" cy="20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694912" y="6549810"/>
            <a:ext cx="1114521" cy="784830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r"/>
            <a:r>
              <a:rPr lang="en-US" sz="2100" dirty="0"/>
              <a:t>R4</a:t>
            </a:r>
          </a:p>
          <a:p>
            <a:pPr algn="r"/>
            <a:r>
              <a:rPr lang="en-US" sz="2100" dirty="0"/>
              <a:t>G4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456084" y="7725461"/>
            <a:ext cx="1489284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dirty="0"/>
              <a:t>main()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83057" y="6391819"/>
            <a:ext cx="2286000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b="1" dirty="0" err="1"/>
              <a:t>blakjack.c</a:t>
            </a:r>
            <a:endParaRPr lang="en-US" sz="66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5612425" y="8287040"/>
            <a:ext cx="759206" cy="2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371630" y="6094444"/>
            <a:ext cx="1357149" cy="518031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63" name="TextBox 62"/>
          <p:cNvSpPr txBox="1"/>
          <p:nvPr/>
        </p:nvSpPr>
        <p:spPr>
          <a:xfrm>
            <a:off x="6377536" y="6122160"/>
            <a:ext cx="1351244" cy="5539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700" b="1" dirty="0" err="1"/>
              <a:t>axi_lite</a:t>
            </a:r>
            <a:endParaRPr lang="en-US" sz="6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23239" y="10394995"/>
            <a:ext cx="2890880" cy="877163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400" dirty="0"/>
              <a:t>Signals going In/Out of </a:t>
            </a:r>
            <a:r>
              <a:rPr lang="en-US" sz="2400" dirty="0" err="1"/>
              <a:t>Artix</a:t>
            </a:r>
            <a:r>
              <a:rPr lang="en-US" sz="2400" dirty="0"/>
              <a:t> 7 Chip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11506316" y="9228942"/>
            <a:ext cx="1822930" cy="557159"/>
          </a:xfrm>
          <a:prstGeom prst="roundRect">
            <a:avLst>
              <a:gd name="adj" fmla="val 318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67" name="TextBox 66"/>
          <p:cNvSpPr txBox="1"/>
          <p:nvPr/>
        </p:nvSpPr>
        <p:spPr>
          <a:xfrm>
            <a:off x="11312711" y="9306009"/>
            <a:ext cx="2598051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1800" b="1" dirty="0" err="1"/>
              <a:t>audio_fsm.vhd</a:t>
            </a:r>
            <a:endParaRPr lang="en-US" sz="4800" b="1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H="1">
            <a:off x="10805483" y="9414137"/>
            <a:ext cx="77874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10805483" y="9691136"/>
            <a:ext cx="7787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374442" y="9463596"/>
            <a:ext cx="724715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cw</a:t>
            </a:r>
            <a:endParaRPr lang="en-US" sz="2700" dirty="0"/>
          </a:p>
        </p:txBody>
      </p:sp>
      <p:sp>
        <p:nvSpPr>
          <p:cNvPr id="71" name="TextBox 70"/>
          <p:cNvSpPr txBox="1"/>
          <p:nvPr/>
        </p:nvSpPr>
        <p:spPr>
          <a:xfrm>
            <a:off x="10371553" y="9196406"/>
            <a:ext cx="673316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sw</a:t>
            </a:r>
            <a:endParaRPr lang="en-US" sz="1600" dirty="0"/>
          </a:p>
        </p:txBody>
      </p:sp>
      <p:sp>
        <p:nvSpPr>
          <p:cNvPr id="73" name="Rounded Rectangle 25">
            <a:extLst>
              <a:ext uri="{FF2B5EF4-FFF2-40B4-BE49-F238E27FC236}">
                <a16:creationId xmlns:a16="http://schemas.microsoft.com/office/drawing/2014/main" id="{7513731B-F872-A3A2-1A71-082A24232C8B}"/>
              </a:ext>
            </a:extLst>
          </p:cNvPr>
          <p:cNvSpPr/>
          <p:nvPr/>
        </p:nvSpPr>
        <p:spPr>
          <a:xfrm>
            <a:off x="8377268" y="9050914"/>
            <a:ext cx="2627685" cy="114225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spcCol="0" rtlCol="0" anchor="ctr"/>
          <a:lstStyle/>
          <a:p>
            <a:pPr algn="ctr"/>
            <a:endParaRPr lang="en-US" sz="27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E9E732-498F-2EF2-053C-EEA203D6AD10}"/>
              </a:ext>
            </a:extLst>
          </p:cNvPr>
          <p:cNvSpPr txBox="1"/>
          <p:nvPr/>
        </p:nvSpPr>
        <p:spPr>
          <a:xfrm>
            <a:off x="8091845" y="8967861"/>
            <a:ext cx="2239860" cy="446276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pPr algn="ctr"/>
            <a:r>
              <a:rPr lang="en-US" sz="2000" b="1" dirty="0" err="1"/>
              <a:t>audio_dp.vhd</a:t>
            </a:r>
            <a:endParaRPr lang="en-US" sz="5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2F491D-6874-6776-7315-5B2786BB7F51}"/>
              </a:ext>
            </a:extLst>
          </p:cNvPr>
          <p:cNvSpPr txBox="1"/>
          <p:nvPr/>
        </p:nvSpPr>
        <p:spPr>
          <a:xfrm>
            <a:off x="11530750" y="9440379"/>
            <a:ext cx="724715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cw</a:t>
            </a:r>
            <a:endParaRPr lang="en-US" sz="27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FCB21FF-3D67-9AFB-CE60-F5F0A995B2A7}"/>
              </a:ext>
            </a:extLst>
          </p:cNvPr>
          <p:cNvSpPr txBox="1"/>
          <p:nvPr/>
        </p:nvSpPr>
        <p:spPr>
          <a:xfrm>
            <a:off x="11527861" y="9173189"/>
            <a:ext cx="673316" cy="384721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600" dirty="0" err="1"/>
              <a:t>sw</a:t>
            </a:r>
            <a:endParaRPr lang="en-US" sz="16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E3B1EC5-501C-50E2-3272-BB1761F95779}"/>
              </a:ext>
            </a:extLst>
          </p:cNvPr>
          <p:cNvCxnSpPr>
            <a:cxnSpLocks/>
          </p:cNvCxnSpPr>
          <p:nvPr/>
        </p:nvCxnSpPr>
        <p:spPr>
          <a:xfrm>
            <a:off x="8621367" y="8168023"/>
            <a:ext cx="0" cy="889272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53AD199-3BCA-8628-41D6-906D86095DD6}"/>
              </a:ext>
            </a:extLst>
          </p:cNvPr>
          <p:cNvSpPr txBox="1"/>
          <p:nvPr/>
        </p:nvSpPr>
        <p:spPr>
          <a:xfrm>
            <a:off x="8431626" y="9299429"/>
            <a:ext cx="800100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35F827-5D73-B85D-1E35-E639C9EEAC51}"/>
              </a:ext>
            </a:extLst>
          </p:cNvPr>
          <p:cNvSpPr txBox="1"/>
          <p:nvPr/>
        </p:nvSpPr>
        <p:spPr>
          <a:xfrm>
            <a:off x="8399358" y="9647796"/>
            <a:ext cx="1489284" cy="415498"/>
          </a:xfrm>
          <a:prstGeom prst="rect">
            <a:avLst/>
          </a:prstGeom>
          <a:noFill/>
        </p:spPr>
        <p:txBody>
          <a:bodyPr wrap="square" lIns="137160" tIns="68580" rIns="137160" bIns="6858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942CBC-3B67-3284-4CCD-6C6CFA684105}"/>
              </a:ext>
            </a:extLst>
          </p:cNvPr>
          <p:cNvCxnSpPr>
            <a:cxnSpLocks/>
          </p:cNvCxnSpPr>
          <p:nvPr/>
        </p:nvCxnSpPr>
        <p:spPr>
          <a:xfrm>
            <a:off x="8431626" y="7175783"/>
            <a:ext cx="0" cy="1907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116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87A61D-1D89-947D-7F54-1FBE216BE2F4}"/>
              </a:ext>
            </a:extLst>
          </p:cNvPr>
          <p:cNvGrpSpPr/>
          <p:nvPr/>
        </p:nvGrpSpPr>
        <p:grpSpPr>
          <a:xfrm>
            <a:off x="11762" y="1805964"/>
            <a:ext cx="17265009" cy="11893748"/>
            <a:chOff x="11762" y="1805964"/>
            <a:chExt cx="17265009" cy="1189374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35D46210-12ED-49C2-857C-0F4CBB8FC5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120" b="10044"/>
            <a:stretch/>
          </p:blipFill>
          <p:spPr>
            <a:xfrm>
              <a:off x="8834190" y="8928245"/>
              <a:ext cx="2514600" cy="929641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>
            <a:xfrm>
              <a:off x="9605529" y="8351403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16682"/>
            <a:stretch/>
          </p:blipFill>
          <p:spPr>
            <a:xfrm>
              <a:off x="3279386" y="7768927"/>
              <a:ext cx="2514600" cy="10634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-830" t="17516" r="830" b="10067"/>
            <a:stretch/>
          </p:blipFill>
          <p:spPr>
            <a:xfrm>
              <a:off x="2745217" y="4435164"/>
              <a:ext cx="2514600" cy="92431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675436" y="3730322"/>
              <a:ext cx="14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phase_inc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29129" y="10372028"/>
              <a:ext cx="166904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interpol_val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3096" name="TextBox 3095"/>
            <p:cNvSpPr txBox="1"/>
            <p:nvPr/>
          </p:nvSpPr>
          <p:spPr>
            <a:xfrm>
              <a:off x="5708041" y="3005318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Q8.8</a:t>
              </a:r>
            </a:p>
          </p:txBody>
        </p:sp>
        <p:cxnSp>
          <p:nvCxnSpPr>
            <p:cNvPr id="3100" name="Straight Arrow Connector 3099"/>
            <p:cNvCxnSpPr>
              <a:cxnSpLocks/>
            </p:cNvCxnSpPr>
            <p:nvPr/>
          </p:nvCxnSpPr>
          <p:spPr bwMode="auto">
            <a:xfrm flipH="1">
              <a:off x="4614098" y="3610357"/>
              <a:ext cx="532" cy="84108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4510528" y="3888406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4095759" y="366982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2055739" y="5749547"/>
              <a:ext cx="2986086" cy="921382"/>
              <a:chOff x="494486" y="2512639"/>
              <a:chExt cx="1493043" cy="460691"/>
            </a:xfrm>
          </p:grpSpPr>
          <p:sp>
            <p:nvSpPr>
              <p:cNvPr id="75" name="Rectangle 74"/>
              <p:cNvSpPr/>
              <p:nvPr/>
            </p:nvSpPr>
            <p:spPr bwMode="auto">
              <a:xfrm>
                <a:off x="926969" y="2605946"/>
                <a:ext cx="1060560" cy="36738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91440" rIns="18288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924325" y="2821101"/>
                <a:ext cx="74104" cy="61844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 flipH="1">
                <a:off x="924325" y="2882945"/>
                <a:ext cx="69770" cy="60671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1062721" y="2640052"/>
                <a:ext cx="85417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  <a:sym typeface="Wingdings" pitchFamily="2" charset="2"/>
                  </a:rPr>
                  <a:t>index.Offset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716903" y="2744622"/>
                <a:ext cx="207422" cy="0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494486" y="2512639"/>
                <a:ext cx="362439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  <a:sym typeface="Wingdings" pitchFamily="2" charset="2"/>
                  </a:rPr>
                  <a:t>cw0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H="1">
              <a:off x="4022890" y="5336633"/>
              <a:ext cx="5336" cy="62562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5048360" y="6009684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Q8.8</a:t>
              </a:r>
            </a:p>
          </p:txBody>
        </p:sp>
        <p:cxnSp>
          <p:nvCxnSpPr>
            <p:cNvPr id="83" name="Straight Arrow Connector 82"/>
            <p:cNvCxnSpPr>
              <a:stCxn id="75" idx="2"/>
            </p:cNvCxnSpPr>
            <p:nvPr/>
          </p:nvCxnSpPr>
          <p:spPr bwMode="auto">
            <a:xfrm flipH="1">
              <a:off x="3980732" y="6670929"/>
              <a:ext cx="532" cy="112273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 flipH="1">
              <a:off x="3877278" y="6771311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3539042" y="656459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cxnSp>
          <p:nvCxnSpPr>
            <p:cNvPr id="86" name="Straight Connector 85"/>
            <p:cNvCxnSpPr>
              <a:cxnSpLocks/>
            </p:cNvCxnSpPr>
            <p:nvPr/>
          </p:nvCxnSpPr>
          <p:spPr bwMode="auto">
            <a:xfrm flipH="1" flipV="1">
              <a:off x="1636678" y="7096949"/>
              <a:ext cx="4640241" cy="408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 flipH="1">
              <a:off x="3903320" y="5552905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3602550" y="5308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>
              <a:off x="3460782" y="4097221"/>
              <a:ext cx="12584" cy="362234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flipH="1">
              <a:off x="2047324" y="4096725"/>
              <a:ext cx="1418480" cy="12986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cxnSpLocks/>
            </p:cNvCxnSpPr>
            <p:nvPr/>
          </p:nvCxnSpPr>
          <p:spPr bwMode="auto">
            <a:xfrm>
              <a:off x="2054561" y="4096725"/>
              <a:ext cx="19254" cy="2912536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auto">
            <a:xfrm flipH="1">
              <a:off x="1941556" y="4607537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1636678" y="43424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cxnSp>
          <p:nvCxnSpPr>
            <p:cNvPr id="104" name="Straight Arrow Connector 103"/>
            <p:cNvCxnSpPr>
              <a:cxnSpLocks/>
            </p:cNvCxnSpPr>
            <p:nvPr/>
          </p:nvCxnSpPr>
          <p:spPr bwMode="auto">
            <a:xfrm flipH="1">
              <a:off x="5169319" y="7602686"/>
              <a:ext cx="2459" cy="153203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>
              <a:off x="3860648" y="7308661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510628" y="703166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006635" y="7169303"/>
              <a:ext cx="74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876728" y="8186534"/>
              <a:ext cx="2121120" cy="73476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78807" y="8401991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Mux</a:t>
              </a:r>
            </a:p>
          </p:txBody>
        </p:sp>
        <p:cxnSp>
          <p:nvCxnSpPr>
            <p:cNvPr id="115" name="Straight Arrow Connector 114"/>
            <p:cNvCxnSpPr/>
            <p:nvPr/>
          </p:nvCxnSpPr>
          <p:spPr bwMode="auto">
            <a:xfrm>
              <a:off x="456596" y="8463886"/>
              <a:ext cx="414844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TextBox 115"/>
            <p:cNvSpPr txBox="1"/>
            <p:nvPr/>
          </p:nvSpPr>
          <p:spPr>
            <a:xfrm>
              <a:off x="11762" y="7999921"/>
              <a:ext cx="724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cw1</a:t>
              </a: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 flipH="1">
              <a:off x="1630006" y="7101238"/>
              <a:ext cx="6672" cy="108529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Straight Connector 121"/>
            <p:cNvCxnSpPr/>
            <p:nvPr/>
          </p:nvCxnSpPr>
          <p:spPr bwMode="auto">
            <a:xfrm flipH="1">
              <a:off x="1487761" y="7518557"/>
              <a:ext cx="278550" cy="2362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3" name="TextBox 122"/>
            <p:cNvSpPr txBox="1"/>
            <p:nvPr/>
          </p:nvSpPr>
          <p:spPr>
            <a:xfrm>
              <a:off x="1176706" y="7255157"/>
              <a:ext cx="53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 bwMode="auto">
            <a:xfrm>
              <a:off x="2419106" y="7869059"/>
              <a:ext cx="0" cy="33115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2144693" y="8093859"/>
              <a:ext cx="74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40327" y="8091427"/>
              <a:ext cx="743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68328" y="7513363"/>
              <a:ext cx="118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index</a:t>
              </a:r>
            </a:p>
          </p:txBody>
        </p:sp>
        <p:cxnSp>
          <p:nvCxnSpPr>
            <p:cNvPr id="47" name="Straight Connector 46"/>
            <p:cNvCxnSpPr>
              <a:stCxn id="10" idx="2"/>
            </p:cNvCxnSpPr>
            <p:nvPr/>
          </p:nvCxnSpPr>
          <p:spPr bwMode="auto">
            <a:xfrm flipH="1" flipV="1">
              <a:off x="3279386" y="8832354"/>
              <a:ext cx="1257300" cy="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flipV="1">
              <a:off x="3279386" y="7850126"/>
              <a:ext cx="0" cy="982228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flipH="1">
              <a:off x="2412395" y="7850126"/>
              <a:ext cx="866994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6185304" y="7354433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5835284" y="707743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259194" y="7141021"/>
              <a:ext cx="118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Offset</a:t>
              </a:r>
            </a:p>
          </p:txBody>
        </p:sp>
        <p:cxnSp>
          <p:nvCxnSpPr>
            <p:cNvPr id="147" name="Straight Arrow Connector 146"/>
            <p:cNvCxnSpPr/>
            <p:nvPr/>
          </p:nvCxnSpPr>
          <p:spPr bwMode="auto">
            <a:xfrm>
              <a:off x="6284349" y="7116122"/>
              <a:ext cx="10122" cy="69303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Straight Arrow Connector 148"/>
            <p:cNvCxnSpPr>
              <a:cxnSpLocks/>
            </p:cNvCxnSpPr>
            <p:nvPr/>
          </p:nvCxnSpPr>
          <p:spPr bwMode="auto">
            <a:xfrm flipH="1">
              <a:off x="4542583" y="9397230"/>
              <a:ext cx="10633" cy="70043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/>
            <p:cNvCxnSpPr/>
            <p:nvPr/>
          </p:nvCxnSpPr>
          <p:spPr bwMode="auto">
            <a:xfrm flipH="1">
              <a:off x="4526203" y="11132028"/>
              <a:ext cx="9254" cy="64003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 bwMode="auto">
            <a:xfrm flipH="1">
              <a:off x="4395201" y="9661927"/>
              <a:ext cx="278550" cy="2362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4084146" y="9398527"/>
              <a:ext cx="53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10</a:t>
              </a:r>
            </a:p>
          </p:txBody>
        </p:sp>
        <p:cxnSp>
          <p:nvCxnSpPr>
            <p:cNvPr id="154" name="Straight Connector 153"/>
            <p:cNvCxnSpPr/>
            <p:nvPr/>
          </p:nvCxnSpPr>
          <p:spPr bwMode="auto">
            <a:xfrm flipH="1">
              <a:off x="4421879" y="11367595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071457" y="1110071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216348" y="10015037"/>
              <a:ext cx="1147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Addr</a:t>
              </a:r>
              <a:endPara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3584005" y="10099650"/>
              <a:ext cx="2121120" cy="1004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108346" y="10303887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BRAM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 bwMode="auto">
            <a:xfrm>
              <a:off x="3078089" y="10377136"/>
              <a:ext cx="414844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6" name="TextBox 165"/>
            <p:cNvSpPr txBox="1"/>
            <p:nvPr/>
          </p:nvSpPr>
          <p:spPr>
            <a:xfrm>
              <a:off x="2643547" y="10111409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‘1’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179183" y="10669464"/>
              <a:ext cx="1147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Data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498156" y="10179376"/>
              <a:ext cx="11470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Read</a:t>
              </a:r>
            </a:p>
          </p:txBody>
        </p:sp>
        <p:cxnSp>
          <p:nvCxnSpPr>
            <p:cNvPr id="67" name="Straight Connector 66"/>
            <p:cNvCxnSpPr>
              <a:cxnSpLocks/>
              <a:stCxn id="111" idx="2"/>
            </p:cNvCxnSpPr>
            <p:nvPr/>
          </p:nvCxnSpPr>
          <p:spPr bwMode="auto">
            <a:xfrm>
              <a:off x="1937288" y="8921302"/>
              <a:ext cx="0" cy="553019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cxnSpLocks/>
            </p:cNvCxnSpPr>
            <p:nvPr/>
          </p:nvCxnSpPr>
          <p:spPr bwMode="auto">
            <a:xfrm>
              <a:off x="1947255" y="9479068"/>
              <a:ext cx="600799" cy="3045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3" name="Group 102"/>
            <p:cNvGrpSpPr/>
            <p:nvPr/>
          </p:nvGrpSpPr>
          <p:grpSpPr>
            <a:xfrm>
              <a:off x="92003" y="11748094"/>
              <a:ext cx="2986086" cy="1951618"/>
              <a:chOff x="76389" y="5372837"/>
              <a:chExt cx="1493043" cy="975809"/>
            </a:xfrm>
          </p:grpSpPr>
          <p:cxnSp>
            <p:nvCxnSpPr>
              <p:cNvPr id="119" name="Straight Arrow Connector 118"/>
              <p:cNvCxnSpPr>
                <a:cxnSpLocks/>
              </p:cNvCxnSpPr>
              <p:nvPr/>
            </p:nvCxnSpPr>
            <p:spPr bwMode="auto">
              <a:xfrm>
                <a:off x="1018600" y="5865989"/>
                <a:ext cx="0" cy="270334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5" name="Straight Connector 124"/>
              <p:cNvCxnSpPr/>
              <p:nvPr/>
            </p:nvCxnSpPr>
            <p:spPr bwMode="auto">
              <a:xfrm flipH="1">
                <a:off x="968754" y="5942018"/>
                <a:ext cx="103454" cy="99875"/>
              </a:xfrm>
              <a:prstGeom prst="line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6" name="TextBox 125"/>
              <p:cNvSpPr txBox="1"/>
              <p:nvPr/>
            </p:nvSpPr>
            <p:spPr>
              <a:xfrm>
                <a:off x="783719" y="5884925"/>
                <a:ext cx="169277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  <a:sym typeface="Wingdings" pitchFamily="2" charset="2"/>
                  </a:rPr>
                  <a:t>8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88910" y="6117813"/>
                <a:ext cx="827648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  <a:sym typeface="Wingdings" pitchFamily="2" charset="2"/>
                  </a:rPr>
                  <a:t>base_value</a:t>
                </a:r>
                <a:endPara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endParaRPr>
              </a:p>
            </p:txBody>
          </p:sp>
          <p:grpSp>
            <p:nvGrpSpPr>
              <p:cNvPr id="179" name="Group 178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180" name="Rectangle 179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82880" tIns="91440" rIns="182880" bIns="9144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endParaRPr>
                </a:p>
              </p:txBody>
            </p: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2" name="Straight Connector 181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1012615" y="2577144"/>
                  <a:ext cx="777008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  <a:sym typeface="Wingdings" pitchFamily="2" charset="2"/>
                    </a:rPr>
                    <a:t>Base Value</a:t>
                  </a:r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85" name="TextBox 184"/>
                <p:cNvSpPr txBox="1"/>
                <p:nvPr/>
              </p:nvSpPr>
              <p:spPr>
                <a:xfrm>
                  <a:off x="494486" y="2512639"/>
                  <a:ext cx="362439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  <a:sym typeface="Wingdings" pitchFamily="2" charset="2"/>
                    </a:rPr>
                    <a:t>cw2</a:t>
                  </a:r>
                </a:p>
              </p:txBody>
            </p:sp>
          </p:grpSp>
          <p:cxnSp>
            <p:nvCxnSpPr>
              <p:cNvPr id="186" name="Straight Arrow Connector 18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130" name="Straight Connector 129"/>
            <p:cNvCxnSpPr/>
            <p:nvPr/>
          </p:nvCxnSpPr>
          <p:spPr bwMode="auto">
            <a:xfrm flipV="1">
              <a:off x="1993785" y="11742410"/>
              <a:ext cx="3448378" cy="568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0" name="Group 209"/>
            <p:cNvGrpSpPr/>
            <p:nvPr/>
          </p:nvGrpSpPr>
          <p:grpSpPr>
            <a:xfrm>
              <a:off x="3540381" y="11742410"/>
              <a:ext cx="2986086" cy="996198"/>
              <a:chOff x="76389" y="5372837"/>
              <a:chExt cx="1493043" cy="498099"/>
            </a:xfrm>
          </p:grpSpPr>
          <p:grpSp>
            <p:nvGrpSpPr>
              <p:cNvPr id="215" name="Group 214"/>
              <p:cNvGrpSpPr/>
              <p:nvPr/>
            </p:nvGrpSpPr>
            <p:grpSpPr>
              <a:xfrm>
                <a:off x="76389" y="5410245"/>
                <a:ext cx="1493043" cy="460691"/>
                <a:chOff x="494486" y="2512639"/>
                <a:chExt cx="1493043" cy="460691"/>
              </a:xfrm>
            </p:grpSpPr>
            <p:sp>
              <p:nvSpPr>
                <p:cNvPr id="217" name="Rectangle 216"/>
                <p:cNvSpPr/>
                <p:nvPr/>
              </p:nvSpPr>
              <p:spPr bwMode="auto">
                <a:xfrm>
                  <a:off x="926969" y="2605946"/>
                  <a:ext cx="1060560" cy="367384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182880" tIns="91440" rIns="182880" bIns="9144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 bwMode="auto">
                <a:xfrm>
                  <a:off x="924325" y="2821101"/>
                  <a:ext cx="74104" cy="61844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9" name="Straight Connector 218"/>
                <p:cNvCxnSpPr/>
                <p:nvPr/>
              </p:nvCxnSpPr>
              <p:spPr bwMode="auto">
                <a:xfrm flipH="1">
                  <a:off x="924325" y="2882945"/>
                  <a:ext cx="69770" cy="60671"/>
                </a:xfrm>
                <a:prstGeom prst="line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20" name="TextBox 219"/>
                <p:cNvSpPr txBox="1"/>
                <p:nvPr/>
              </p:nvSpPr>
              <p:spPr>
                <a:xfrm>
                  <a:off x="1012615" y="2577144"/>
                  <a:ext cx="777008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  <a:sym typeface="Wingdings" pitchFamily="2" charset="2"/>
                    </a:rPr>
                    <a:t>Next Value</a:t>
                  </a:r>
                </a:p>
              </p:txBody>
            </p:sp>
            <p:cxnSp>
              <p:nvCxnSpPr>
                <p:cNvPr id="221" name="Straight Arrow Connector 220"/>
                <p:cNvCxnSpPr/>
                <p:nvPr/>
              </p:nvCxnSpPr>
              <p:spPr bwMode="auto">
                <a:xfrm>
                  <a:off x="716903" y="2744622"/>
                  <a:ext cx="207422" cy="0"/>
                </a:xfrm>
                <a:prstGeom prst="straightConnector1">
                  <a:avLst/>
                </a:prstGeom>
                <a:solidFill>
                  <a:srgbClr val="0C2D83"/>
                </a:solidFill>
                <a:ln w="1270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22" name="TextBox 221"/>
                <p:cNvSpPr txBox="1"/>
                <p:nvPr/>
              </p:nvSpPr>
              <p:spPr>
                <a:xfrm>
                  <a:off x="494486" y="2512639"/>
                  <a:ext cx="362439" cy="230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sz="2400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  <a:sym typeface="Wingdings" pitchFamily="2" charset="2"/>
                    </a:rPr>
                    <a:t>cw3</a:t>
                  </a:r>
                </a:p>
              </p:txBody>
            </p:sp>
          </p:grpSp>
          <p:cxnSp>
            <p:nvCxnSpPr>
              <p:cNvPr id="216" name="Straight Arrow Connector 215"/>
              <p:cNvCxnSpPr/>
              <p:nvPr/>
            </p:nvCxnSpPr>
            <p:spPr bwMode="auto">
              <a:xfrm>
                <a:off x="1027280" y="5372837"/>
                <a:ext cx="3285" cy="135196"/>
              </a:xfrm>
              <a:prstGeom prst="straightConnector1">
                <a:avLst/>
              </a:prstGeom>
              <a:solidFill>
                <a:srgbClr val="0C2D8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25" name="TextBox 224"/>
            <p:cNvSpPr txBox="1"/>
            <p:nvPr/>
          </p:nvSpPr>
          <p:spPr>
            <a:xfrm>
              <a:off x="6858000" y="2717144"/>
              <a:ext cx="171850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Next_value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10653094" y="7200773"/>
              <a:ext cx="1581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base_value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337003" y="3227667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569829" y="3193387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850133" y="5067300"/>
              <a:ext cx="674618" cy="4856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0060560" y="3212293"/>
              <a:ext cx="15810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offset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0936829" y="3799701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8858789" y="4922299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441699" y="6552981"/>
              <a:ext cx="75993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25</a:t>
              </a: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8237229" y="6561174"/>
              <a:ext cx="805318" cy="4856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8381801" y="6423688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Q17.8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763000" y="2715607"/>
              <a:ext cx="1693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Base_value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355055" y="7143463"/>
              <a:ext cx="2063498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delta*offset</a:t>
              </a:r>
            </a:p>
            <a:p>
              <a:pPr algn="ctr" fontAlgn="base">
                <a:spcAft>
                  <a:spcPct val="0"/>
                </a:spcAft>
              </a:pPr>
              <a:r>
                <a:rPr lang="en-US" sz="2200" dirty="0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Remove </a:t>
              </a:r>
              <a:r>
                <a:rPr lang="en-US" sz="2200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MSb</a:t>
              </a:r>
              <a:r>
                <a:rPr lang="en-US" sz="2200" dirty="0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 &amp; truncate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7744949" y="5190591"/>
              <a:ext cx="115248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delta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1644621" y="7750157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0097766" y="9901816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3900983" y="4757527"/>
              <a:ext cx="5690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6313101" y="4121798"/>
              <a:ext cx="806802" cy="4856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6469969" y="4136314"/>
              <a:ext cx="806802" cy="4856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4614029" y="6799758"/>
              <a:ext cx="806802" cy="4856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3048597" y="6803976"/>
              <a:ext cx="973218" cy="50468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484292" y="519877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amplify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5581082" y="4933028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Q3.0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9E5ED9A-5952-453F-BFDC-B2B9BC97D45C}"/>
                </a:ext>
              </a:extLst>
            </p:cNvPr>
            <p:cNvSpPr txBox="1"/>
            <p:nvPr/>
          </p:nvSpPr>
          <p:spPr>
            <a:xfrm>
              <a:off x="3187286" y="11089315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4319FEC-62FC-4533-B322-13BB151EE936}"/>
                </a:ext>
              </a:extLst>
            </p:cNvPr>
            <p:cNvSpPr txBox="1"/>
            <p:nvPr/>
          </p:nvSpPr>
          <p:spPr>
            <a:xfrm>
              <a:off x="14483105" y="6494311"/>
              <a:ext cx="132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Q19.0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7F61A86-CD47-4821-A55B-E7F5835F3611}"/>
                </a:ext>
              </a:extLst>
            </p:cNvPr>
            <p:cNvSpPr txBox="1"/>
            <p:nvPr/>
          </p:nvSpPr>
          <p:spPr>
            <a:xfrm>
              <a:off x="7612022" y="2342923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92D90D9-B54D-44EF-B100-BFA48FFB3B2C}"/>
                </a:ext>
              </a:extLst>
            </p:cNvPr>
            <p:cNvSpPr txBox="1"/>
            <p:nvPr/>
          </p:nvSpPr>
          <p:spPr>
            <a:xfrm>
              <a:off x="10402134" y="2878151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Q0.8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7005973-6FE0-40B9-B106-06C0E7C01726}"/>
                </a:ext>
              </a:extLst>
            </p:cNvPr>
            <p:cNvSpPr txBox="1"/>
            <p:nvPr/>
          </p:nvSpPr>
          <p:spPr>
            <a:xfrm>
              <a:off x="8981382" y="2334048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151598FE-D1A7-4B97-8B28-CDC6B36BD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25" b="10216"/>
            <a:stretch/>
          </p:blipFill>
          <p:spPr>
            <a:xfrm>
              <a:off x="7560988" y="3925611"/>
              <a:ext cx="2514600" cy="910797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F93A9617-CC80-4CFB-817B-566AD7451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973" b="10192"/>
            <a:stretch/>
          </p:blipFill>
          <p:spPr>
            <a:xfrm>
              <a:off x="8152256" y="5587317"/>
              <a:ext cx="2514600" cy="929641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09D3B59-9DF6-4633-B1F4-196714795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21" b="9800"/>
            <a:stretch/>
          </p:blipFill>
          <p:spPr>
            <a:xfrm>
              <a:off x="13149550" y="5570195"/>
              <a:ext cx="2514600" cy="91996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29404-1408-4446-A536-37142C70205F}"/>
                </a:ext>
              </a:extLst>
            </p:cNvPr>
            <p:cNvSpPr txBox="1"/>
            <p:nvPr/>
          </p:nvSpPr>
          <p:spPr>
            <a:xfrm>
              <a:off x="9764588" y="4526406"/>
              <a:ext cx="190327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Append ‘0’ </a:t>
              </a: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MSb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BBCFCC4-4E13-44DA-9522-144B721811E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18272" y="5130957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9021B01D-FBC1-4DAA-B6CF-B7393A1B8005}"/>
                </a:ext>
              </a:extLst>
            </p:cNvPr>
            <p:cNvCxnSpPr>
              <a:cxnSpLocks/>
              <a:stCxn id="173" idx="2"/>
            </p:cNvCxnSpPr>
            <p:nvPr/>
          </p:nvCxnSpPr>
          <p:spPr bwMode="auto">
            <a:xfrm>
              <a:off x="8818288" y="4836408"/>
              <a:ext cx="9151" cy="74927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19897B2-2207-4207-AF29-695657656CE0}"/>
                </a:ext>
              </a:extLst>
            </p:cNvPr>
            <p:cNvSpPr txBox="1"/>
            <p:nvPr/>
          </p:nvSpPr>
          <p:spPr>
            <a:xfrm>
              <a:off x="7926932" y="4872335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5B3B90D3-8EB5-40DD-B505-BF6ADB3E64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152762" y="3477895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A1658AA4-5938-41A5-998E-1A59B0B0F6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51807" y="3239584"/>
              <a:ext cx="10122" cy="69303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8EC53DC-9901-4285-8F32-444CD2D4F9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28834" y="3451567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8A8288DF-40FC-4DD3-AD11-3352D2876B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27879" y="3213256"/>
              <a:ext cx="10122" cy="69303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538AB58-7E6A-409E-AFEE-A55B074F75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86702" y="4047119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A5BAA3F-7E42-4746-916B-E1DAA325B9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85747" y="3808808"/>
              <a:ext cx="10122" cy="69303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65B0AE0-E2DA-4E11-8A89-01726F2C9011}"/>
                </a:ext>
              </a:extLst>
            </p:cNvPr>
            <p:cNvSpPr txBox="1"/>
            <p:nvPr/>
          </p:nvSpPr>
          <p:spPr>
            <a:xfrm>
              <a:off x="9679966" y="4900394"/>
              <a:ext cx="569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9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84D3A98-35E8-40A0-B838-7414D05864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86422" y="5148079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A2C23A1-E27E-4A23-B44B-3F78B32AB3E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995589" y="4951082"/>
              <a:ext cx="13659" cy="65171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8D97647-ED80-4294-86CC-16DEB27FC927}"/>
                </a:ext>
              </a:extLst>
            </p:cNvPr>
            <p:cNvSpPr txBox="1"/>
            <p:nvPr/>
          </p:nvSpPr>
          <p:spPr>
            <a:xfrm>
              <a:off x="10025238" y="4838047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Q1.8</a:t>
              </a: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31124A9-7323-4143-BE5A-12A87D4746E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04166" y="6688869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3771592-B144-42DE-87E7-ADA230526A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05006" y="6520229"/>
              <a:ext cx="8327" cy="623361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7539B4-6338-47CF-8124-1C673A28505F}"/>
                </a:ext>
              </a:extLst>
            </p:cNvPr>
            <p:cNvSpPr/>
            <p:nvPr/>
          </p:nvSpPr>
          <p:spPr bwMode="auto">
            <a:xfrm>
              <a:off x="14149883" y="5967430"/>
              <a:ext cx="513934" cy="4592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X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DCF5C6C-D752-4021-92DA-30960D2508B8}"/>
                </a:ext>
              </a:extLst>
            </p:cNvPr>
            <p:cNvSpPr/>
            <p:nvPr/>
          </p:nvSpPr>
          <p:spPr bwMode="auto">
            <a:xfrm>
              <a:off x="8569787" y="4341865"/>
              <a:ext cx="513934" cy="3775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-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BABF0F57-74F1-4755-AE26-DEF01443D82F}"/>
                </a:ext>
              </a:extLst>
            </p:cNvPr>
            <p:cNvSpPr/>
            <p:nvPr/>
          </p:nvSpPr>
          <p:spPr bwMode="auto">
            <a:xfrm>
              <a:off x="9143333" y="5986084"/>
              <a:ext cx="513934" cy="45922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X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EE1951F-1E69-4181-835F-B354D0A9C7E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419446" y="8466581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1E408EB-4CDB-47DA-92C0-869CF729CC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28613" y="8268376"/>
              <a:ext cx="0" cy="65292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5BB9C36-B831-4207-B2DE-D828E7F215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01453" y="8354265"/>
              <a:ext cx="0" cy="582507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7858DA8-6DE5-4DB4-A24D-B5D436577FE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451306" y="7905031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376E4B03-412B-4524-BBCA-3D628F76F7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82400" y="7742966"/>
              <a:ext cx="0" cy="61678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0453FF-1B4B-4FC7-81CB-9EB7295778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86702" y="8351402"/>
              <a:ext cx="891308" cy="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8ABF5BC-65AB-452D-A272-1B1680F7C880}"/>
                </a:ext>
              </a:extLst>
            </p:cNvPr>
            <p:cNvSpPr txBox="1"/>
            <p:nvPr/>
          </p:nvSpPr>
          <p:spPr>
            <a:xfrm>
              <a:off x="10897203" y="6867111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180380B-A4F9-4F0D-966D-7F1FC1F9B29A}"/>
                </a:ext>
              </a:extLst>
            </p:cNvPr>
            <p:cNvSpPr txBox="1"/>
            <p:nvPr/>
          </p:nvSpPr>
          <p:spPr>
            <a:xfrm>
              <a:off x="8355024" y="8158176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4B894D-1371-4C9B-9F35-4A894E3237C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992932" y="10004779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E1BC25F6-43D4-435D-9C5C-061F13358D73}"/>
                </a:ext>
              </a:extLst>
            </p:cNvPr>
            <p:cNvCxnSpPr>
              <a:cxnSpLocks/>
              <a:stCxn id="175" idx="2"/>
            </p:cNvCxnSpPr>
            <p:nvPr/>
          </p:nvCxnSpPr>
          <p:spPr bwMode="auto">
            <a:xfrm>
              <a:off x="10091490" y="9857886"/>
              <a:ext cx="0" cy="586359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5369131-D151-4C67-BF10-5E6FAEBC7EAA}"/>
                </a:ext>
              </a:extLst>
            </p:cNvPr>
            <p:cNvSpPr txBox="1"/>
            <p:nvPr/>
          </p:nvSpPr>
          <p:spPr>
            <a:xfrm>
              <a:off x="10528053" y="9832059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953EA30-1597-4A84-973E-DA80E81DA034}"/>
                </a:ext>
              </a:extLst>
            </p:cNvPr>
            <p:cNvSpPr txBox="1"/>
            <p:nvPr/>
          </p:nvSpPr>
          <p:spPr>
            <a:xfrm>
              <a:off x="13036942" y="4311270"/>
              <a:ext cx="166904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interpol_val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304DAB2A-EE63-4424-8372-4D6B2650C451}"/>
                </a:ext>
              </a:extLst>
            </p:cNvPr>
            <p:cNvSpPr txBox="1"/>
            <p:nvPr/>
          </p:nvSpPr>
          <p:spPr>
            <a:xfrm>
              <a:off x="13263539" y="3880200"/>
              <a:ext cx="10278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Q16.0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1FC83DE-205A-41FC-A236-1B0ADE2ED929}"/>
                </a:ext>
              </a:extLst>
            </p:cNvPr>
            <p:cNvSpPr txBox="1"/>
            <p:nvPr/>
          </p:nvSpPr>
          <p:spPr>
            <a:xfrm>
              <a:off x="15031851" y="3765439"/>
              <a:ext cx="10224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“01”</a:t>
              </a:r>
            </a:p>
          </p:txBody>
        </p: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D1A6045-CEF1-4535-A022-56A97BE2BA5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735920" y="5022751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D8B576AF-AC5D-4AD3-B15E-D1FC7172C0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823541" y="4872900"/>
              <a:ext cx="10122" cy="693032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DDF9C5F-F23F-4C01-89D6-8465ED5F4EC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07210" y="5068895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DB564A6-E323-4A89-A444-FB607BCFC7C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023558" y="5067300"/>
              <a:ext cx="0" cy="51866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3C5F92F-39C0-4BD8-8E64-DCDFEC0281AF}"/>
                </a:ext>
              </a:extLst>
            </p:cNvPr>
            <p:cNvSpPr txBox="1"/>
            <p:nvPr/>
          </p:nvSpPr>
          <p:spPr>
            <a:xfrm>
              <a:off x="15108181" y="5020234"/>
              <a:ext cx="569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3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724EDB6-00CE-4546-A289-0767AC4A71D8}"/>
                </a:ext>
              </a:extLst>
            </p:cNvPr>
            <p:cNvSpPr txBox="1"/>
            <p:nvPr/>
          </p:nvSpPr>
          <p:spPr>
            <a:xfrm>
              <a:off x="13385410" y="7077522"/>
              <a:ext cx="2702520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200" dirty="0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Remove </a:t>
              </a:r>
              <a:r>
                <a:rPr lang="en-US" sz="2200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MSb</a:t>
              </a:r>
              <a:r>
                <a:rPr lang="en-US" sz="2200" dirty="0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 &amp; append </a:t>
              </a:r>
              <a:r>
                <a:rPr lang="en-US" sz="2200" dirty="0" err="1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LSb</a:t>
              </a:r>
              <a:r>
                <a:rPr lang="en-US" sz="2200" dirty="0">
                  <a:solidFill>
                    <a:srgbClr val="3333CC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 ‘0’s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319F221-1F47-41AA-AFA2-2227A730FC76}"/>
                </a:ext>
              </a:extLst>
            </p:cNvPr>
            <p:cNvSpPr txBox="1"/>
            <p:nvPr/>
          </p:nvSpPr>
          <p:spPr>
            <a:xfrm>
              <a:off x="13764865" y="6404641"/>
              <a:ext cx="720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19</a:t>
              </a: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F6B4A98-9FB8-4D0F-8445-1DF71E8773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289568" y="6678195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7CB87F36-B6E4-4D38-B10E-CE262E161C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388613" y="6439884"/>
              <a:ext cx="4409" cy="633386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0E45FB6-7D91-4C9C-97E2-E4A8FAA6A2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330749" y="8878364"/>
              <a:ext cx="1366451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A9DF16F-EEE6-4A75-A428-1E812E89C467}"/>
                </a:ext>
              </a:extLst>
            </p:cNvPr>
            <p:cNvSpPr txBox="1"/>
            <p:nvPr/>
          </p:nvSpPr>
          <p:spPr>
            <a:xfrm>
              <a:off x="14362846" y="7975899"/>
              <a:ext cx="7748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18</a:t>
              </a: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4841EFD-7CA7-495B-885A-6C1B3CE9968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239740" y="8075175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8F9CEC0D-4838-463F-9E9B-F3D646D1FE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332312" y="7850126"/>
              <a:ext cx="2592" cy="102823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CC3058E3-4CCC-4C4B-A9DC-A5BA0BFFBE04}"/>
                </a:ext>
              </a:extLst>
            </p:cNvPr>
            <p:cNvSpPr txBox="1"/>
            <p:nvPr/>
          </p:nvSpPr>
          <p:spPr>
            <a:xfrm>
              <a:off x="14919317" y="7918037"/>
              <a:ext cx="1324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Q18.0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51B761A-BE9D-42B1-8BF1-510A803B21A8}"/>
                </a:ext>
              </a:extLst>
            </p:cNvPr>
            <p:cNvSpPr txBox="1"/>
            <p:nvPr/>
          </p:nvSpPr>
          <p:spPr>
            <a:xfrm>
              <a:off x="12338635" y="6693895"/>
              <a:ext cx="1975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amp_interpol_sig</a:t>
              </a:r>
              <a:endPara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AF583F96-AAB6-45A0-8DE1-1DDC0F063598}"/>
                </a:ext>
              </a:extLst>
            </p:cNvPr>
            <p:cNvSpPr txBox="1"/>
            <p:nvPr/>
          </p:nvSpPr>
          <p:spPr>
            <a:xfrm>
              <a:off x="14600316" y="4645369"/>
              <a:ext cx="1903278" cy="4001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Append ‘0’ </a:t>
              </a: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MSb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A37CA5D-5BB0-45A7-B73A-48922ACED99F}"/>
                </a:ext>
              </a:extLst>
            </p:cNvPr>
            <p:cNvSpPr/>
            <p:nvPr/>
          </p:nvSpPr>
          <p:spPr bwMode="auto">
            <a:xfrm>
              <a:off x="3574022" y="2854628"/>
              <a:ext cx="2121120" cy="73476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182880" bIns="9144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E8ACE76-67C1-46EA-8C72-2BE629245148}"/>
                </a:ext>
              </a:extLst>
            </p:cNvPr>
            <p:cNvSpPr txBox="1"/>
            <p:nvPr/>
          </p:nvSpPr>
          <p:spPr>
            <a:xfrm>
              <a:off x="3575188" y="2967922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Phase Inc Mux</a:t>
              </a:r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FEA91094-1BC9-47B5-88F2-565D8B36C6CB}"/>
                </a:ext>
              </a:extLst>
            </p:cNvPr>
            <p:cNvCxnSpPr/>
            <p:nvPr/>
          </p:nvCxnSpPr>
          <p:spPr bwMode="auto">
            <a:xfrm>
              <a:off x="3157386" y="3219004"/>
              <a:ext cx="414844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85C67D7-3906-4520-B219-4D0D63CCFF04}"/>
                </a:ext>
              </a:extLst>
            </p:cNvPr>
            <p:cNvSpPr txBox="1"/>
            <p:nvPr/>
          </p:nvSpPr>
          <p:spPr>
            <a:xfrm>
              <a:off x="1395749" y="2905799"/>
              <a:ext cx="1739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solidFill>
                    <a:srgbClr val="00B05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cw_slot</a:t>
              </a:r>
              <a:r>
                <a:rPr lang="en-US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(4:0)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1091C3-6819-D71E-0676-93C69EA5DE5B}"/>
                </a:ext>
              </a:extLst>
            </p:cNvPr>
            <p:cNvSpPr txBox="1"/>
            <p:nvPr/>
          </p:nvSpPr>
          <p:spPr>
            <a:xfrm>
              <a:off x="2749655" y="1805964"/>
              <a:ext cx="382431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18 different phase increments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F8FE45-6204-34C1-538B-0080864B8A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03442" y="2265208"/>
              <a:ext cx="0" cy="58942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073908-BC2F-9070-56ED-6C0167AAAC7F}"/>
                </a:ext>
              </a:extLst>
            </p:cNvPr>
            <p:cNvSpPr txBox="1"/>
            <p:nvPr/>
          </p:nvSpPr>
          <p:spPr>
            <a:xfrm>
              <a:off x="4116729" y="222989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16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CE7D73-37D2-2AF1-C731-874E07249EE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95462" y="2458093"/>
              <a:ext cx="237039" cy="22918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D3B8B-F687-840F-7A2D-4D83A88F3F5A}"/>
                </a:ext>
              </a:extLst>
            </p:cNvPr>
            <p:cNvSpPr txBox="1"/>
            <p:nvPr/>
          </p:nvSpPr>
          <p:spPr>
            <a:xfrm>
              <a:off x="242932" y="4871741"/>
              <a:ext cx="1716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index_offset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15DFB-76B2-8128-7A66-109BD03AA8D1}"/>
                </a:ext>
              </a:extLst>
            </p:cNvPr>
            <p:cNvSpPr txBox="1"/>
            <p:nvPr/>
          </p:nvSpPr>
          <p:spPr>
            <a:xfrm>
              <a:off x="2966201" y="7246285"/>
              <a:ext cx="1181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index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140B1B-6361-4464-2A4F-EA79C57CD949}"/>
                </a:ext>
              </a:extLst>
            </p:cNvPr>
            <p:cNvSpPr txBox="1"/>
            <p:nvPr/>
          </p:nvSpPr>
          <p:spPr>
            <a:xfrm>
              <a:off x="3142935" y="8724030"/>
              <a:ext cx="165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next_index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54AC18-5BAD-F23A-E311-B65BCA9FD75B}"/>
                </a:ext>
              </a:extLst>
            </p:cNvPr>
            <p:cNvSpPr txBox="1"/>
            <p:nvPr/>
          </p:nvSpPr>
          <p:spPr>
            <a:xfrm>
              <a:off x="4540491" y="9253931"/>
              <a:ext cx="1985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BRAM_addr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F6A42E-040E-E8F0-E08F-4CCE858E7D23}"/>
                </a:ext>
              </a:extLst>
            </p:cNvPr>
            <p:cNvSpPr txBox="1"/>
            <p:nvPr/>
          </p:nvSpPr>
          <p:spPr>
            <a:xfrm>
              <a:off x="2515862" y="9174780"/>
              <a:ext cx="130224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Append “00” </a:t>
              </a: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MSb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C77802-2CFB-0365-DA8D-DD41472193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6329" y="9383701"/>
              <a:ext cx="726254" cy="6231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310E2C-5AF0-1FEF-83C0-8A93BEA5BB94}"/>
                </a:ext>
              </a:extLst>
            </p:cNvPr>
            <p:cNvCxnSpPr/>
            <p:nvPr/>
          </p:nvCxnSpPr>
          <p:spPr bwMode="auto">
            <a:xfrm flipH="1">
              <a:off x="2167393" y="9386368"/>
              <a:ext cx="278550" cy="236214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C9C94D-B116-70E4-110C-192379961F59}"/>
                </a:ext>
              </a:extLst>
            </p:cNvPr>
            <p:cNvSpPr txBox="1"/>
            <p:nvPr/>
          </p:nvSpPr>
          <p:spPr>
            <a:xfrm>
              <a:off x="2028000" y="9097889"/>
              <a:ext cx="53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85280A-7E5C-2D96-9647-202D45E1FDD3}"/>
                </a:ext>
              </a:extLst>
            </p:cNvPr>
            <p:cNvSpPr txBox="1"/>
            <p:nvPr/>
          </p:nvSpPr>
          <p:spPr>
            <a:xfrm>
              <a:off x="4702604" y="11149548"/>
              <a:ext cx="1985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DO_output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0B1AA9-59E2-6A6E-259C-525B44EF4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8245" y="12734398"/>
              <a:ext cx="0" cy="540668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6E2327-0515-CA74-85A8-8827FC9AEBFE}"/>
                </a:ext>
              </a:extLst>
            </p:cNvPr>
            <p:cNvCxnSpPr/>
            <p:nvPr/>
          </p:nvCxnSpPr>
          <p:spPr bwMode="auto">
            <a:xfrm flipH="1">
              <a:off x="5338553" y="12886456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00C3BC-3563-125B-DD9F-0A1A7A70E544}"/>
                </a:ext>
              </a:extLst>
            </p:cNvPr>
            <p:cNvSpPr txBox="1"/>
            <p:nvPr/>
          </p:nvSpPr>
          <p:spPr>
            <a:xfrm>
              <a:off x="4968483" y="12772270"/>
              <a:ext cx="33855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285C5C-A64E-A8E7-C879-4C504AEB30D6}"/>
                </a:ext>
              </a:extLst>
            </p:cNvPr>
            <p:cNvSpPr txBox="1"/>
            <p:nvPr/>
          </p:nvSpPr>
          <p:spPr>
            <a:xfrm>
              <a:off x="4778865" y="13238046"/>
              <a:ext cx="1655296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next_value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720489-0682-F6D9-CCA1-2FAC59682EF8}"/>
                </a:ext>
              </a:extLst>
            </p:cNvPr>
            <p:cNvSpPr txBox="1"/>
            <p:nvPr/>
          </p:nvSpPr>
          <p:spPr>
            <a:xfrm>
              <a:off x="9858889" y="5194199"/>
              <a:ext cx="1581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offset_sig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A62F0E-7FE8-6D31-6559-E42BF13F7894}"/>
                </a:ext>
              </a:extLst>
            </p:cNvPr>
            <p:cNvSpPr txBox="1"/>
            <p:nvPr/>
          </p:nvSpPr>
          <p:spPr>
            <a:xfrm>
              <a:off x="7756224" y="8508867"/>
              <a:ext cx="1754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delta_offset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091AE14-F050-CBAE-46F9-68B635E333FF}"/>
                </a:ext>
              </a:extLst>
            </p:cNvPr>
            <p:cNvSpPr txBox="1"/>
            <p:nvPr/>
          </p:nvSpPr>
          <p:spPr>
            <a:xfrm>
              <a:off x="8023461" y="6700586"/>
              <a:ext cx="1581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del_off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B36E077-B8AA-1185-8659-95F1288C2090}"/>
                </a:ext>
              </a:extLst>
            </p:cNvPr>
            <p:cNvCxnSpPr>
              <a:cxnSpLocks/>
              <a:stCxn id="259" idx="2"/>
              <a:endCxn id="285" idx="0"/>
            </p:cNvCxnSpPr>
            <p:nvPr/>
          </p:nvCxnSpPr>
          <p:spPr bwMode="auto">
            <a:xfrm>
              <a:off x="15543086" y="4227104"/>
              <a:ext cx="8869" cy="418265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9B4167-D222-AD62-C1F2-5EB39EC8D974}"/>
                </a:ext>
              </a:extLst>
            </p:cNvPr>
            <p:cNvSpPr txBox="1"/>
            <p:nvPr/>
          </p:nvSpPr>
          <p:spPr>
            <a:xfrm>
              <a:off x="15643886" y="4052483"/>
              <a:ext cx="569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2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EEF35B-8827-8521-0752-4CD17C54DC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478823" y="4317707"/>
              <a:ext cx="206908" cy="19975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A72C28A-CDD9-D5C4-17FF-070928DCF73F}"/>
                </a:ext>
              </a:extLst>
            </p:cNvPr>
            <p:cNvSpPr txBox="1"/>
            <p:nvPr/>
          </p:nvSpPr>
          <p:spPr>
            <a:xfrm>
              <a:off x="14330749" y="8493840"/>
              <a:ext cx="113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Rbus_sig</a:t>
              </a:r>
              <a:endPara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5A196BB-6D3A-44FF-C9C9-04F87678C9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330749" y="9802512"/>
              <a:ext cx="1366451" cy="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2F465E6-E598-5F49-8D53-C05547DEE9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333136" y="8862511"/>
              <a:ext cx="3536" cy="932420"/>
            </a:xfrm>
            <a:prstGeom prst="straightConnector1">
              <a:avLst/>
            </a:prstGeom>
            <a:solidFill>
              <a:srgbClr val="0C2D8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C468FC-7EE6-14CE-95ED-A71E7FA7569B}"/>
                </a:ext>
              </a:extLst>
            </p:cNvPr>
            <p:cNvSpPr txBox="1"/>
            <p:nvPr/>
          </p:nvSpPr>
          <p:spPr>
            <a:xfrm>
              <a:off x="14364800" y="9422527"/>
              <a:ext cx="1138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  <a:sym typeface="Wingdings" pitchFamily="2" charset="2"/>
                </a:rPr>
                <a:t>Rbus_sig</a:t>
              </a:r>
              <a:endPara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552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980</Words>
  <Application>Microsoft Office PowerPoint</Application>
  <PresentationFormat>Custom</PresentationFormat>
  <Paragraphs>471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Lab 3 –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Agalakotuwa, Dananga K C2C USAF USAFA CW/CS18</cp:lastModifiedBy>
  <cp:revision>139</cp:revision>
  <dcterms:created xsi:type="dcterms:W3CDTF">2006-08-16T00:00:00Z</dcterms:created>
  <dcterms:modified xsi:type="dcterms:W3CDTF">2024-05-09T09:04:14Z</dcterms:modified>
</cp:coreProperties>
</file>