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96" y="-4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B37-6E86-4796-87C0-E4EA8911376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483-9A0B-4958-A56E-F32A6A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B37-6E86-4796-87C0-E4EA8911376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483-9A0B-4958-A56E-F32A6A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B37-6E86-4796-87C0-E4EA8911376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483-9A0B-4958-A56E-F32A6A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4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B37-6E86-4796-87C0-E4EA8911376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483-9A0B-4958-A56E-F32A6A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29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B37-6E86-4796-87C0-E4EA8911376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483-9A0B-4958-A56E-F32A6A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B37-6E86-4796-87C0-E4EA8911376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483-9A0B-4958-A56E-F32A6A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52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B37-6E86-4796-87C0-E4EA8911376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483-9A0B-4958-A56E-F32A6A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1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B37-6E86-4796-87C0-E4EA8911376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483-9A0B-4958-A56E-F32A6A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4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B37-6E86-4796-87C0-E4EA8911376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483-9A0B-4958-A56E-F32A6A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4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B37-6E86-4796-87C0-E4EA8911376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483-9A0B-4958-A56E-F32A6A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D9B37-6E86-4796-87C0-E4EA8911376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70483-9A0B-4958-A56E-F32A6A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D9B37-6E86-4796-87C0-E4EA8911376F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70483-9A0B-4958-A56E-F32A6A263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4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key.com/eewiki/pages/viewpage.action?pageId=28278929" TargetMode="External"/><Relationship Id="rId2" Type="http://schemas.openxmlformats.org/officeDocument/2006/relationships/hyperlink" Target="https://www.digikey.com/eewiki/pages/viewpage.action?pageId=7018907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How to decode a PS2 Mouse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C2C Dustin Priaulx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588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</a:t>
            </a:r>
            <a:r>
              <a:rPr lang="en-US" dirty="0" err="1" smtClean="0"/>
              <a:t>mouse_data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7726680" cy="9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2667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Order: </a:t>
            </a:r>
            <a:r>
              <a:rPr lang="en-US" dirty="0" err="1" smtClean="0"/>
              <a:t>mouseData</a:t>
            </a:r>
            <a:r>
              <a:rPr lang="en-US" dirty="0" smtClean="0"/>
              <a:t> &lt;= Byte1 7 </a:t>
            </a:r>
            <a:r>
              <a:rPr lang="en-US" dirty="0" err="1" smtClean="0"/>
              <a:t>downto</a:t>
            </a:r>
            <a:r>
              <a:rPr lang="en-US" dirty="0" smtClean="0"/>
              <a:t> 0 &amp; Byte2 7 </a:t>
            </a:r>
            <a:r>
              <a:rPr lang="en-US" dirty="0" err="1" smtClean="0"/>
              <a:t>downto</a:t>
            </a:r>
            <a:r>
              <a:rPr lang="en-US" dirty="0" smtClean="0"/>
              <a:t> 0 &amp; Byte3 7 </a:t>
            </a:r>
            <a:r>
              <a:rPr lang="en-US" dirty="0" err="1" smtClean="0"/>
              <a:t>downto</a:t>
            </a:r>
            <a:r>
              <a:rPr lang="en-US" dirty="0" smtClean="0"/>
              <a:t> 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264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Interfacing with your </a:t>
            </a:r>
            <a:r>
              <a:rPr lang="en-US" dirty="0" err="1" smtClean="0"/>
              <a:t>Nexys</a:t>
            </a:r>
            <a:r>
              <a:rPr lang="en-US" dirty="0" smtClean="0"/>
              <a:t> Video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your given .</a:t>
            </a:r>
            <a:r>
              <a:rPr lang="en-US" dirty="0" err="1" smtClean="0"/>
              <a:t>xdc</a:t>
            </a:r>
            <a:r>
              <a:rPr lang="en-US" dirty="0" smtClean="0"/>
              <a:t>, under “##HID port” there are two signals called ps2_clk and ps2_data. </a:t>
            </a:r>
            <a:r>
              <a:rPr lang="en-US" b="1" dirty="0" smtClean="0">
                <a:solidFill>
                  <a:srgbClr val="FF0000"/>
                </a:solidFill>
              </a:rPr>
              <a:t>DO NOT UNCOMMENT THESE!!! </a:t>
            </a:r>
            <a:r>
              <a:rPr lang="en-US" dirty="0" smtClean="0"/>
              <a:t>Leave these two signal commented out.</a:t>
            </a:r>
          </a:p>
          <a:p>
            <a:r>
              <a:rPr lang="en-US" dirty="0" smtClean="0"/>
              <a:t>Instead, under “## </a:t>
            </a:r>
            <a:r>
              <a:rPr lang="en-US" dirty="0" err="1" smtClean="0"/>
              <a:t>Pmod</a:t>
            </a:r>
            <a:r>
              <a:rPr lang="en-US" dirty="0" smtClean="0"/>
              <a:t> header JA” change ja[0] to ps2_clk and ja[1] to ps2_data.</a:t>
            </a:r>
          </a:p>
          <a:p>
            <a:r>
              <a:rPr lang="en-US" dirty="0" smtClean="0"/>
              <a:t>In your top level file of your project, make these INOUT ports and then work them all the way down to the ps2_mouse.vhd file</a:t>
            </a:r>
          </a:p>
        </p:txBody>
      </p:sp>
    </p:spTree>
    <p:extLst>
      <p:ext uri="{BB962C8B-B14F-4D97-AF65-F5344CB8AC3E}">
        <p14:creationId xmlns:p14="http://schemas.microsoft.com/office/powerpoint/2010/main" val="1488389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w/ Logic Analyzer (LA)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your FPGA turned on and programmed, connect the ports on the Pods of the LA to the same nodes of the </a:t>
            </a:r>
            <a:r>
              <a:rPr lang="en-US" dirty="0" err="1" smtClean="0"/>
              <a:t>clk</a:t>
            </a:r>
            <a:r>
              <a:rPr lang="en-US" dirty="0" smtClean="0"/>
              <a:t> and data pins of the ps2 breakout board.</a:t>
            </a:r>
          </a:p>
          <a:p>
            <a:r>
              <a:rPr lang="en-US" dirty="0" smtClean="0"/>
              <a:t>I connect Pod1[0] to </a:t>
            </a:r>
            <a:r>
              <a:rPr lang="en-US" dirty="0" err="1" smtClean="0"/>
              <a:t>clk</a:t>
            </a:r>
            <a:r>
              <a:rPr lang="en-US" dirty="0" smtClean="0"/>
              <a:t> and Pod0[1] to data.</a:t>
            </a:r>
          </a:p>
          <a:p>
            <a:r>
              <a:rPr lang="en-US" dirty="0" smtClean="0"/>
              <a:t>I also send out </a:t>
            </a:r>
            <a:r>
              <a:rPr lang="en-US" dirty="0" err="1" smtClean="0"/>
              <a:t>mouse_data_new</a:t>
            </a:r>
            <a:r>
              <a:rPr lang="en-US" dirty="0" smtClean="0"/>
              <a:t> to the </a:t>
            </a:r>
            <a:r>
              <a:rPr lang="en-US" dirty="0" err="1" smtClean="0"/>
              <a:t>jb</a:t>
            </a:r>
            <a:r>
              <a:rPr lang="en-US" dirty="0" smtClean="0"/>
              <a:t> ports and also connect it to the logic analyzer at Pod2[0].</a:t>
            </a:r>
          </a:p>
          <a:p>
            <a:pPr marL="0" indent="0">
              <a:buNone/>
            </a:pPr>
            <a:r>
              <a:rPr lang="en-US" sz="2200" b="1" dirty="0" smtClean="0">
                <a:solidFill>
                  <a:srgbClr val="FF0000"/>
                </a:solidFill>
              </a:rPr>
              <a:t>***Make sure your system (FPGA, BB, LA) all has a common GND!***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139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w/ LA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Turn on and run application</a:t>
            </a:r>
          </a:p>
          <a:p>
            <a:r>
              <a:rPr lang="en-US" dirty="0" smtClean="0"/>
              <a:t>It should take you to a flow chart looking workspace that more less looks like this: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the left box, click the second to left icon.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0200" y="38100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4207701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581400" y="3429000"/>
            <a:ext cx="1295400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6" idx="1"/>
          </p:cNvCxnSpPr>
          <p:nvPr/>
        </p:nvCxnSpPr>
        <p:spPr>
          <a:xfrm flipV="1">
            <a:off x="2895600" y="3619500"/>
            <a:ext cx="685800" cy="190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57500" y="4169601"/>
            <a:ext cx="76200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28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w/ LA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you move the mouse, the ports that you hooked up should initially all be high</a:t>
            </a:r>
          </a:p>
          <a:p>
            <a:r>
              <a:rPr lang="en-US" dirty="0" smtClean="0"/>
              <a:t>When you move the mouse, you should be seeing double sided arrows on show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911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w/ LA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Click the “Sampling” Tab</a:t>
            </a:r>
          </a:p>
          <a:p>
            <a:r>
              <a:rPr lang="en-US" dirty="0" smtClean="0"/>
              <a:t>Start sample rate at 100ns and Acquisition Depth to 4M.  </a:t>
            </a:r>
          </a:p>
          <a:p>
            <a:r>
              <a:rPr lang="en-US" dirty="0" smtClean="0"/>
              <a:t>Feel free to tinker with these values, but keep in mind that you do not want to sample too slowly.  </a:t>
            </a:r>
          </a:p>
          <a:p>
            <a:r>
              <a:rPr lang="en-US" dirty="0" smtClean="0"/>
              <a:t>Hit OK/Apply.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68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w/ LA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the “Waveform” Tab</a:t>
            </a:r>
          </a:p>
          <a:p>
            <a:r>
              <a:rPr lang="en-US" dirty="0" smtClean="0"/>
              <a:t>Press “Run Single”</a:t>
            </a:r>
          </a:p>
          <a:p>
            <a:r>
              <a:rPr lang="en-US" dirty="0" smtClean="0"/>
              <a:t>Move the mouse around/ click buttons</a:t>
            </a:r>
          </a:p>
          <a:p>
            <a:r>
              <a:rPr lang="en-US" dirty="0" smtClean="0"/>
              <a:t>The waveform should show up with multiple triplets of data.  Zoom in until you find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18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w/ LA </a:t>
            </a:r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Keep in mind this diagram; however, each byte also contains a ‘0’ start bit at the beginning and then 2 stop bits at the end (read documentation)</a:t>
            </a:r>
          </a:p>
          <a:p>
            <a:r>
              <a:rPr lang="en-US" dirty="0" smtClean="0"/>
              <a:t>The LA shows each byte LSB first!!!</a:t>
            </a:r>
          </a:p>
          <a:p>
            <a:r>
              <a:rPr lang="en-US" dirty="0" smtClean="0"/>
              <a:t>The following slides show you some things that you should be getting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92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6826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Signal you get when you give power to mouse mid-Run</a:t>
            </a:r>
            <a:endParaRPr lang="en-US" dirty="0"/>
          </a:p>
        </p:txBody>
      </p:sp>
      <p:pic>
        <p:nvPicPr>
          <p:cNvPr id="6147" name="Picture 3" descr="C:\Users\C20Dustin.Priaulx\Downloads\20190503_1031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600200"/>
            <a:ext cx="8307977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90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Left button clicked.  Notice LB is bit 0 but shows up first.  Same w/ X &amp; Y movement </a:t>
            </a:r>
            <a:endParaRPr lang="en-US" sz="3600" dirty="0"/>
          </a:p>
        </p:txBody>
      </p:sp>
      <p:pic>
        <p:nvPicPr>
          <p:cNvPr id="7170" name="Picture 2" descr="C:\Users\C20Dustin.Priaulx\Downloads\20190503_104244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2931"/>
            <a:ext cx="82296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1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 start…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Please go to this website and get yourself familiar with how a PS2 mouse (or keyboard) works:</a:t>
            </a:r>
          </a:p>
          <a:p>
            <a:pPr marL="457200" lvl="1" indent="0">
              <a:buNone/>
            </a:pPr>
            <a:r>
              <a:rPr lang="en-US" dirty="0" smtClean="0"/>
              <a:t>Mouse: </a:t>
            </a:r>
            <a:r>
              <a:rPr lang="en-US" dirty="0" smtClean="0">
                <a:hlinkClick r:id="rId2"/>
              </a:rPr>
              <a:t>https://www.digikey.com/eewiki/pages/viewpage.action?pageId=70189075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Keyboard:</a:t>
            </a:r>
          </a:p>
          <a:p>
            <a:pPr marL="457200" lvl="1" indent="0">
              <a:buNone/>
            </a:pPr>
            <a:r>
              <a:rPr lang="en-US" dirty="0" smtClean="0">
                <a:hlinkClick r:id="rId3"/>
              </a:rPr>
              <a:t>https://www.digikey.com/eewiki/pages/viewpage.action?pageId=28278929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sz="2400" dirty="0" smtClean="0"/>
              <a:t>** This tutorial will specifically cover how to decode a mouse***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3520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Strictly +x movement</a:t>
            </a:r>
            <a:endParaRPr lang="en-US" dirty="0"/>
          </a:p>
        </p:txBody>
      </p:sp>
      <p:pic>
        <p:nvPicPr>
          <p:cNvPr id="8194" name="Picture 2" descr="C:\Users\C20Dustin.Priaulx\Downloads\20190503_104646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2931"/>
            <a:ext cx="82296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5022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Strictly + y movement</a:t>
            </a:r>
            <a:endParaRPr lang="en-US" dirty="0"/>
          </a:p>
        </p:txBody>
      </p:sp>
      <p:pic>
        <p:nvPicPr>
          <p:cNvPr id="9218" name="Picture 2" descr="C:\Users\C20Dustin.Priaulx\Downloads\20190503_10502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2931"/>
            <a:ext cx="82296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60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Movement in –y direction:</a:t>
            </a:r>
            <a:br>
              <a:rPr lang="en-US" sz="3600" dirty="0" smtClean="0"/>
            </a:br>
            <a:r>
              <a:rPr lang="en-US" sz="3600" dirty="0" smtClean="0"/>
              <a:t>YS high and </a:t>
            </a:r>
            <a:r>
              <a:rPr lang="en-US" sz="3600" dirty="0" err="1" smtClean="0"/>
              <a:t>Ymovement</a:t>
            </a:r>
            <a:r>
              <a:rPr lang="en-US" sz="3600" dirty="0" smtClean="0"/>
              <a:t> in 2’s complement </a:t>
            </a:r>
            <a:endParaRPr lang="en-US" sz="3600" dirty="0"/>
          </a:p>
        </p:txBody>
      </p:sp>
      <p:pic>
        <p:nvPicPr>
          <p:cNvPr id="10242" name="Picture 2" descr="C:\Users\C20Dustin.Priaulx\Downloads\20190503_105101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2931"/>
            <a:ext cx="82296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38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you got this far, congrats!  You most likely have your mouse working!  </a:t>
            </a:r>
          </a:p>
          <a:p>
            <a:r>
              <a:rPr lang="en-US" dirty="0" smtClean="0"/>
              <a:t>As far as next steps are concerned, I would create an FSM to latch your new data once your idle-high </a:t>
            </a:r>
            <a:r>
              <a:rPr lang="en-US" dirty="0" err="1" smtClean="0"/>
              <a:t>data_ready</a:t>
            </a:r>
            <a:r>
              <a:rPr lang="en-US" dirty="0" smtClean="0"/>
              <a:t> signal goes low, then high again.  After that, I would create a couple of states to update the position of the mouse cursor that you have being drawn on the screen based on XS, YS, and X/Y movement.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08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Hope this helps! 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smtClean="0"/>
              <a:t>		- Former 383 Student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1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needed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Breadboard</a:t>
            </a:r>
          </a:p>
          <a:p>
            <a:r>
              <a:rPr lang="en-US" dirty="0" smtClean="0"/>
              <a:t>+5V/GND power</a:t>
            </a:r>
          </a:p>
          <a:p>
            <a:r>
              <a:rPr lang="en-US" dirty="0" smtClean="0"/>
              <a:t>PS2 breakout chip</a:t>
            </a:r>
          </a:p>
          <a:p>
            <a:r>
              <a:rPr lang="en-US" dirty="0" smtClean="0"/>
              <a:t>2x 1.1 k</a:t>
            </a:r>
            <a:r>
              <a:rPr lang="el-GR" dirty="0" smtClean="0"/>
              <a:t>Ω</a:t>
            </a:r>
            <a:r>
              <a:rPr lang="en-US" dirty="0" smtClean="0"/>
              <a:t> resistors</a:t>
            </a:r>
          </a:p>
          <a:p>
            <a:r>
              <a:rPr lang="en-US" dirty="0" smtClean="0"/>
              <a:t>Wires</a:t>
            </a:r>
          </a:p>
        </p:txBody>
      </p:sp>
    </p:spTree>
    <p:extLst>
      <p:ext uri="{BB962C8B-B14F-4D97-AF65-F5344CB8AC3E}">
        <p14:creationId xmlns:p14="http://schemas.microsoft.com/office/powerpoint/2010/main" val="270874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Breadboard Schematic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590800"/>
            <a:ext cx="25908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Pin 6 (unused)</a:t>
            </a:r>
          </a:p>
          <a:p>
            <a:pPr algn="r"/>
            <a:r>
              <a:rPr lang="en-US" dirty="0" err="1" smtClean="0"/>
              <a:t>Vcc</a:t>
            </a:r>
            <a:r>
              <a:rPr lang="en-US" dirty="0" smtClean="0"/>
              <a:t> +5V</a:t>
            </a:r>
          </a:p>
          <a:p>
            <a:pPr algn="r"/>
            <a:r>
              <a:rPr lang="en-US" dirty="0" smtClean="0"/>
              <a:t>Pin 2 (unused)</a:t>
            </a:r>
          </a:p>
          <a:p>
            <a:r>
              <a:rPr lang="en-US" dirty="0" smtClean="0"/>
              <a:t>PS2 Port         Data (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pPr algn="r"/>
            <a:r>
              <a:rPr lang="en-US" dirty="0" smtClean="0"/>
              <a:t>GND</a:t>
            </a:r>
          </a:p>
          <a:p>
            <a:pPr algn="r"/>
            <a:r>
              <a:rPr lang="en-US" dirty="0" smtClean="0"/>
              <a:t>CLK (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12" name="Isosceles Triangle 11"/>
          <p:cNvSpPr/>
          <p:nvPr/>
        </p:nvSpPr>
        <p:spPr>
          <a:xfrm>
            <a:off x="3810000" y="1295400"/>
            <a:ext cx="2286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3505200" y="3886200"/>
            <a:ext cx="457200" cy="1752600"/>
            <a:chOff x="4191000" y="4114800"/>
            <a:chExt cx="457200" cy="990600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4191000" y="41148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95800" y="4114800"/>
              <a:ext cx="0" cy="8382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4343400" y="4953000"/>
              <a:ext cx="304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4419600" y="5029200"/>
              <a:ext cx="152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57700" y="5105400"/>
              <a:ext cx="76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rot="16200000">
            <a:off x="4133850" y="1809749"/>
            <a:ext cx="457200" cy="876300"/>
            <a:chOff x="533400" y="1143000"/>
            <a:chExt cx="457200" cy="762000"/>
          </a:xfrm>
        </p:grpSpPr>
        <p:cxnSp>
          <p:nvCxnSpPr>
            <p:cNvPr id="25" name="Straight Connector 24"/>
            <p:cNvCxnSpPr/>
            <p:nvPr/>
          </p:nvCxnSpPr>
          <p:spPr>
            <a:xfrm>
              <a:off x="533400" y="190500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990600" y="11430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3495675" y="1524000"/>
            <a:ext cx="428625" cy="1524000"/>
            <a:chOff x="533400" y="1143000"/>
            <a:chExt cx="457200" cy="7620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533400" y="190500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990600" y="11430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3514724" y="2328786"/>
            <a:ext cx="1414462" cy="1344351"/>
            <a:chOff x="3514724" y="2328786"/>
            <a:chExt cx="1414462" cy="134435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2012" y="2328786"/>
              <a:ext cx="257174" cy="719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2" name="Group 31"/>
            <p:cNvGrpSpPr/>
            <p:nvPr/>
          </p:nvGrpSpPr>
          <p:grpSpPr>
            <a:xfrm>
              <a:off x="3514724" y="2911137"/>
              <a:ext cx="1285875" cy="762000"/>
              <a:chOff x="533400" y="1143000"/>
              <a:chExt cx="457200" cy="762000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533400" y="1905000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90600" y="1143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3495674" y="2328787"/>
            <a:ext cx="1990725" cy="1856358"/>
            <a:chOff x="3514724" y="2328786"/>
            <a:chExt cx="1414462" cy="1344351"/>
          </a:xfrm>
        </p:grpSpPr>
        <p:pic>
          <p:nvPicPr>
            <p:cNvPr id="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72012" y="2328786"/>
              <a:ext cx="257174" cy="719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9" name="Group 38"/>
            <p:cNvGrpSpPr/>
            <p:nvPr/>
          </p:nvGrpSpPr>
          <p:grpSpPr>
            <a:xfrm>
              <a:off x="3514724" y="2911137"/>
              <a:ext cx="1285875" cy="762000"/>
              <a:chOff x="533400" y="1143000"/>
              <a:chExt cx="457200" cy="762000"/>
            </a:xfrm>
          </p:grpSpPr>
          <p:cxnSp>
            <p:nvCxnSpPr>
              <p:cNvPr id="40" name="Straight Connector 39"/>
              <p:cNvCxnSpPr/>
              <p:nvPr/>
            </p:nvCxnSpPr>
            <p:spPr>
              <a:xfrm>
                <a:off x="533400" y="1905000"/>
                <a:ext cx="457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990600" y="1143000"/>
                <a:ext cx="0" cy="762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/>
          <p:cNvGrpSpPr/>
          <p:nvPr/>
        </p:nvGrpSpPr>
        <p:grpSpPr>
          <a:xfrm rot="16200000">
            <a:off x="4700586" y="1866899"/>
            <a:ext cx="457200" cy="762000"/>
            <a:chOff x="533400" y="1143000"/>
            <a:chExt cx="457200" cy="762000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533400" y="1905000"/>
              <a:ext cx="457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990600" y="1143000"/>
              <a:ext cx="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4157661" y="2590800"/>
            <a:ext cx="642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1.1 k</a:t>
            </a:r>
            <a:r>
              <a:rPr lang="el-GR" sz="1050" dirty="0" smtClean="0"/>
              <a:t>Ω</a:t>
            </a:r>
            <a:endParaRPr lang="en-US" sz="1050" dirty="0"/>
          </a:p>
        </p:txBody>
      </p:sp>
      <p:sp>
        <p:nvSpPr>
          <p:cNvPr id="47" name="TextBox 46"/>
          <p:cNvSpPr txBox="1"/>
          <p:nvPr/>
        </p:nvSpPr>
        <p:spPr>
          <a:xfrm>
            <a:off x="5486399" y="2657221"/>
            <a:ext cx="6429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/>
              <a:t>1.1 k</a:t>
            </a:r>
            <a:r>
              <a:rPr lang="el-GR" sz="1050" dirty="0" smtClean="0"/>
              <a:t>Ω</a:t>
            </a:r>
            <a:endParaRPr lang="en-US" sz="1050" dirty="0"/>
          </a:p>
        </p:txBody>
      </p:sp>
      <p:sp>
        <p:nvSpPr>
          <p:cNvPr id="46" name="TextBox 45"/>
          <p:cNvSpPr txBox="1"/>
          <p:nvPr/>
        </p:nvSpPr>
        <p:spPr>
          <a:xfrm>
            <a:off x="7086600" y="2657221"/>
            <a:ext cx="14478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FPGA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JA(1) (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JA(0) (</a:t>
            </a:r>
            <a:r>
              <a:rPr lang="en-US" dirty="0" err="1" smtClean="0"/>
              <a:t>inout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GND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5305425" y="4185145"/>
            <a:ext cx="178117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800600" y="3673138"/>
            <a:ext cx="228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3810000" y="4800600"/>
            <a:ext cx="3276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48136" y="1295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Vcc</a:t>
            </a:r>
            <a:r>
              <a:rPr lang="en-US" sz="1400" dirty="0" smtClean="0"/>
              <a:t> +5V</a:t>
            </a:r>
          </a:p>
        </p:txBody>
      </p:sp>
    </p:spTree>
    <p:extLst>
      <p:ext uri="{BB962C8B-B14F-4D97-AF65-F5344CB8AC3E}">
        <p14:creationId xmlns:p14="http://schemas.microsoft.com/office/powerpoint/2010/main" val="385528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Actual Setup</a:t>
            </a:r>
            <a:endParaRPr lang="en-US" dirty="0"/>
          </a:p>
        </p:txBody>
      </p:sp>
      <p:pic>
        <p:nvPicPr>
          <p:cNvPr id="2050" name="Picture 2" descr="C:\Users\C20Dustin.Priaulx\Downloads\20190510_112920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38892" y="2814109"/>
            <a:ext cx="4724400" cy="22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51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Bird’s Eye View</a:t>
            </a:r>
            <a:endParaRPr lang="en-US" dirty="0"/>
          </a:p>
        </p:txBody>
      </p:sp>
      <p:pic>
        <p:nvPicPr>
          <p:cNvPr id="3074" name="Picture 2" descr="C:\Users\C20Dustin.Priaulx\Downloads\20190510_112913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2931"/>
            <a:ext cx="82296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7041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the files that are in this .zip file:</a:t>
            </a:r>
          </a:p>
          <a:p>
            <a:pPr lvl="1"/>
            <a:r>
              <a:rPr lang="en-US" dirty="0" smtClean="0"/>
              <a:t>ps2_mouse.vhd</a:t>
            </a:r>
          </a:p>
          <a:p>
            <a:pPr lvl="1"/>
            <a:r>
              <a:rPr lang="en-US" dirty="0" smtClean="0"/>
              <a:t>ps2_transceiver.vhd</a:t>
            </a:r>
          </a:p>
          <a:p>
            <a:pPr lvl="1"/>
            <a:r>
              <a:rPr lang="en-US" dirty="0" err="1" smtClean="0"/>
              <a:t>debounce.vhd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(also available on website on slide 2)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Tweak the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ps2_mouse.vhd, change the generics</a:t>
            </a:r>
          </a:p>
          <a:p>
            <a:pPr lvl="1"/>
            <a:r>
              <a:rPr lang="en-US" sz="2000" dirty="0" err="1" smtClean="0"/>
              <a:t>Clk_freq</a:t>
            </a:r>
            <a:r>
              <a:rPr lang="en-US" sz="2000" dirty="0" smtClean="0"/>
              <a:t>: 50_000_000 MHz =&gt; 100_000_000 MHz (</a:t>
            </a:r>
            <a:r>
              <a:rPr lang="en-US" sz="2000" dirty="0" err="1" smtClean="0"/>
              <a:t>Nexys</a:t>
            </a:r>
            <a:r>
              <a:rPr lang="en-US" sz="2000" dirty="0" smtClean="0"/>
              <a:t> Video7)</a:t>
            </a:r>
          </a:p>
          <a:p>
            <a:pPr lvl="1"/>
            <a:r>
              <a:rPr lang="en-US" sz="2000" dirty="0" smtClean="0"/>
              <a:t>ps2_debouncer_counter_size: 8 =&gt; 9 (for 100MHz)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2597150"/>
            <a:ext cx="85090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4038600" y="3154471"/>
            <a:ext cx="1143000" cy="21033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821477" y="3002070"/>
            <a:ext cx="381000" cy="22557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30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the inputs/outputs</a:t>
            </a:r>
            <a:br>
              <a:rPr lang="en-US" dirty="0" smtClean="0"/>
            </a:br>
            <a:r>
              <a:rPr lang="en-US" dirty="0" smtClean="0"/>
              <a:t>of the ps2_mouse.vhd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 err="1" smtClean="0"/>
              <a:t>clk</a:t>
            </a:r>
            <a:r>
              <a:rPr lang="en-US" sz="2800" dirty="0" smtClean="0"/>
              <a:t>: IN, system clock</a:t>
            </a:r>
          </a:p>
          <a:p>
            <a:r>
              <a:rPr lang="en-US" sz="2800" dirty="0" err="1" smtClean="0"/>
              <a:t>reset_n</a:t>
            </a:r>
            <a:r>
              <a:rPr lang="en-US" sz="2800" dirty="0" smtClean="0"/>
              <a:t> : IN, active low asynchronous reset</a:t>
            </a:r>
          </a:p>
          <a:p>
            <a:r>
              <a:rPr lang="en-US" sz="2800" dirty="0" smtClean="0"/>
              <a:t>ps2_clk: INOUT, </a:t>
            </a:r>
            <a:r>
              <a:rPr lang="en-US" sz="2800" dirty="0" err="1" smtClean="0"/>
              <a:t>clk</a:t>
            </a:r>
            <a:r>
              <a:rPr lang="en-US" sz="2800" dirty="0" smtClean="0"/>
              <a:t> signal from the ps2 mouse</a:t>
            </a:r>
          </a:p>
          <a:p>
            <a:r>
              <a:rPr lang="en-US" sz="2800" dirty="0" smtClean="0"/>
              <a:t>ps2_data: INOUT, data signal from the ps2 mouse</a:t>
            </a:r>
          </a:p>
          <a:p>
            <a:r>
              <a:rPr lang="en-US" sz="2800" dirty="0" err="1" smtClean="0"/>
              <a:t>mouse_data</a:t>
            </a:r>
            <a:r>
              <a:rPr lang="en-US" sz="2800" dirty="0" smtClean="0"/>
              <a:t> : OUT, data received from mouse</a:t>
            </a:r>
          </a:p>
          <a:p>
            <a:pPr lvl="1"/>
            <a:r>
              <a:rPr lang="en-US" sz="2400" dirty="0" smtClean="0"/>
              <a:t>(already does bit shifting for you and gives it to you in a nice format w/o start/parity/stop bits)</a:t>
            </a:r>
            <a:endParaRPr lang="en-US" sz="2400" dirty="0"/>
          </a:p>
          <a:p>
            <a:r>
              <a:rPr lang="en-US" sz="2800" dirty="0" err="1" smtClean="0"/>
              <a:t>mouse_data_new</a:t>
            </a:r>
            <a:r>
              <a:rPr lang="en-US" sz="2800" dirty="0" smtClean="0"/>
              <a:t>: new data packet available flag</a:t>
            </a:r>
          </a:p>
          <a:p>
            <a:pPr lvl="1"/>
            <a:r>
              <a:rPr lang="en-US" sz="2400" dirty="0" smtClean="0"/>
              <a:t>Idle high, goes low when data starts to stream, goes back high when full packet of data (33 bits) is ready</a:t>
            </a:r>
          </a:p>
          <a:p>
            <a:pPr marL="0" indent="0" algn="ctr">
              <a:buNone/>
            </a:pPr>
            <a:r>
              <a:rPr lang="en-US" sz="1900" b="1" dirty="0" smtClean="0"/>
              <a:t>*** File should already configure the mouse to go to streaming mode for you***</a:t>
            </a:r>
          </a:p>
        </p:txBody>
      </p:sp>
    </p:spTree>
    <p:extLst>
      <p:ext uri="{BB962C8B-B14F-4D97-AF65-F5344CB8AC3E}">
        <p14:creationId xmlns:p14="http://schemas.microsoft.com/office/powerpoint/2010/main" val="1459677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838</Words>
  <Application>Microsoft Office PowerPoint</Application>
  <PresentationFormat>On-screen Show (4:3)</PresentationFormat>
  <Paragraphs>101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How to decode a PS2 Mouse</vt:lpstr>
      <vt:lpstr>Before you start…</vt:lpstr>
      <vt:lpstr>Hardware needed</vt:lpstr>
      <vt:lpstr>Breadboard Schematic</vt:lpstr>
      <vt:lpstr>Actual Setup</vt:lpstr>
      <vt:lpstr>Bird’s Eye View</vt:lpstr>
      <vt:lpstr>Software</vt:lpstr>
      <vt:lpstr>Tweak the Files</vt:lpstr>
      <vt:lpstr>Understanding the inputs/outputs of the ps2_mouse.vhd code</vt:lpstr>
      <vt:lpstr>Interpreting mouse_data</vt:lpstr>
      <vt:lpstr>Interfacing with your Nexys Video 7</vt:lpstr>
      <vt:lpstr>Testing w/ Logic Analyzer (LA)</vt:lpstr>
      <vt:lpstr>Testing w/ LA cont</vt:lpstr>
      <vt:lpstr>Testing w/ LA cont</vt:lpstr>
      <vt:lpstr>Testing w/ LA cont</vt:lpstr>
      <vt:lpstr>Testing w/ LA cont</vt:lpstr>
      <vt:lpstr>Testing w/ LA cont</vt:lpstr>
      <vt:lpstr>Signal you get when you give power to mouse mid-Run</vt:lpstr>
      <vt:lpstr>Left button clicked.  Notice LB is bit 0 but shows up first.  Same w/ X &amp; Y movement </vt:lpstr>
      <vt:lpstr>Strictly +x movement</vt:lpstr>
      <vt:lpstr>Strictly + y movement</vt:lpstr>
      <vt:lpstr>Movement in –y direction: YS high and Ymovement in 2’s complement </vt:lpstr>
      <vt:lpstr>Next Steps</vt:lpstr>
      <vt:lpstr>PowerPoint Presentation</vt:lpstr>
    </vt:vector>
  </TitlesOfParts>
  <Company>U.S Air Force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decode a PS2 Mouse</dc:title>
  <dc:creator>Priaulx, Dustin Y C4C USAF USAFA CW/CS39</dc:creator>
  <cp:lastModifiedBy>Priaulx, Dustin Y C4C USAF USAFA CW/CS39</cp:lastModifiedBy>
  <cp:revision>7</cp:revision>
  <dcterms:created xsi:type="dcterms:W3CDTF">2019-05-10T20:06:43Z</dcterms:created>
  <dcterms:modified xsi:type="dcterms:W3CDTF">2019-05-10T21:15:05Z</dcterms:modified>
</cp:coreProperties>
</file>