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74" autoAdjust="0"/>
    <p:restoredTop sz="92540" autoAdjust="0"/>
  </p:normalViewPr>
  <p:slideViewPr>
    <p:cSldViewPr>
      <p:cViewPr>
        <p:scale>
          <a:sx n="95" d="100"/>
          <a:sy n="95" d="100"/>
        </p:scale>
        <p:origin x="-1648" y="-1820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599" y="1069460"/>
            <a:ext cx="154792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graphics</a:t>
            </a:r>
            <a:endParaRPr lang="en-US" sz="2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err="1" smtClean="0"/>
              <a:t>graphics_dp</a:t>
            </a:r>
            <a:endParaRPr lang="en-US" sz="2400" b="1" dirty="0"/>
          </a:p>
        </p:txBody>
      </p:sp>
      <p:sp>
        <p:nvSpPr>
          <p:cNvPr id="36" name="Rounded Rectangle 35"/>
          <p:cNvSpPr/>
          <p:nvPr/>
        </p:nvSpPr>
        <p:spPr>
          <a:xfrm>
            <a:off x="967766" y="10845380"/>
            <a:ext cx="9463981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210028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 smtClean="0"/>
              <a:t>graphics_fsm</a:t>
            </a:r>
            <a:endParaRPr lang="en-US" sz="24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4518126" y="2454443"/>
            <a:ext cx="2342744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200" dirty="0" err="1" smtClean="0"/>
              <a:t>muxRow</a:t>
            </a:r>
            <a:r>
              <a:rPr lang="en-US" sz="1200" dirty="0" smtClean="0"/>
              <a:t>(4..0</a:t>
            </a:r>
            <a:r>
              <a:rPr lang="en-US" sz="1200" dirty="0"/>
              <a:t>) </a:t>
            </a:r>
            <a:r>
              <a:rPr lang="en-US" sz="1200" dirty="0" smtClean="0"/>
              <a:t>&amp; </a:t>
            </a:r>
            <a:r>
              <a:rPr lang="en-US" sz="1200" dirty="0" err="1" smtClean="0"/>
              <a:t>muxCol</a:t>
            </a:r>
            <a:r>
              <a:rPr lang="en-US" sz="1200" dirty="0" smtClean="0"/>
              <a:t>(5..0)</a:t>
            </a:r>
            <a:endParaRPr lang="en-US" sz="1200" dirty="0"/>
          </a:p>
        </p:txBody>
      </p: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Video</a:t>
            </a:r>
            <a:endParaRPr lang="en-US" sz="2400" b="1" dirty="0"/>
          </a:p>
        </p:txBody>
      </p:sp>
      <p:sp>
        <p:nvSpPr>
          <p:cNvPr id="138" name="Rounded Rectangle 137"/>
          <p:cNvSpPr/>
          <p:nvPr/>
        </p:nvSpPr>
        <p:spPr>
          <a:xfrm>
            <a:off x="7539442" y="2190538"/>
            <a:ext cx="2199729" cy="1826638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486083" y="2458512"/>
            <a:ext cx="86003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47317" y="22738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483626" y="2738289"/>
            <a:ext cx="86248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559050" y="2553623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1346115" y="22738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46115" y="2553623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478711" y="2995846"/>
            <a:ext cx="8624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280831" y="281118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0" name="TextBox 169"/>
          <p:cNvSpPr txBox="1"/>
          <p:nvPr/>
        </p:nvSpPr>
        <p:spPr>
          <a:xfrm>
            <a:off x="1341201" y="281118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172" name="TextBox 171"/>
          <p:cNvSpPr txBox="1"/>
          <p:nvPr/>
        </p:nvSpPr>
        <p:spPr>
          <a:xfrm>
            <a:off x="811782" y="215931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00049" y="2439088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78268" y="269664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ctrl</a:t>
            </a:r>
            <a:endParaRPr lang="en-US" sz="1800" dirty="0"/>
          </a:p>
        </p:txBody>
      </p:sp>
      <p:sp>
        <p:nvSpPr>
          <p:cNvPr id="272" name="TextBox 271"/>
          <p:cNvSpPr txBox="1"/>
          <p:nvPr/>
        </p:nvSpPr>
        <p:spPr>
          <a:xfrm>
            <a:off x="7610884" y="2211088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BRAM0</a:t>
            </a:r>
            <a:endParaRPr lang="en-US" sz="2400" b="1" dirty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11236962" y="3392270"/>
            <a:ext cx="0" cy="90860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1">
            <a:off x="9733879" y="3399079"/>
            <a:ext cx="1508752" cy="774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8503622" y="3216443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DOUT</a:t>
            </a:r>
            <a:endParaRPr lang="en-US" sz="1800" dirty="0"/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52782" y="2613153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19421" y="243145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row</a:t>
            </a:r>
            <a:endParaRPr lang="en-US" sz="1800" dirty="0"/>
          </a:p>
        </p:txBody>
      </p:sp>
      <p:sp>
        <p:nvSpPr>
          <p:cNvPr id="333" name="TextBox 332"/>
          <p:cNvSpPr txBox="1"/>
          <p:nvPr/>
        </p:nvSpPr>
        <p:spPr>
          <a:xfrm>
            <a:off x="14704474" y="2428487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row</a:t>
            </a:r>
            <a:endParaRPr lang="en-US" sz="1800" dirty="0"/>
          </a:p>
        </p:txBody>
      </p:sp>
      <p:cxnSp>
        <p:nvCxnSpPr>
          <p:cNvPr id="334" name="Straight Connector 333"/>
          <p:cNvCxnSpPr>
            <a:endCxn id="336" idx="1"/>
          </p:cNvCxnSpPr>
          <p:nvPr/>
        </p:nvCxnSpPr>
        <p:spPr>
          <a:xfrm flipV="1">
            <a:off x="13705310" y="3041526"/>
            <a:ext cx="987364" cy="12065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4692674" y="285686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column</a:t>
            </a:r>
            <a:endParaRPr lang="en-US" sz="1800" dirty="0"/>
          </a:p>
        </p:txBody>
      </p:sp>
      <p:sp>
        <p:nvSpPr>
          <p:cNvPr id="339" name="TextBox 338"/>
          <p:cNvSpPr txBox="1"/>
          <p:nvPr/>
        </p:nvSpPr>
        <p:spPr>
          <a:xfrm>
            <a:off x="14258540" y="2628261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086794" y="246419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58540" y="300926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086794" y="284519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8541881" y="2894677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RDADDR</a:t>
            </a:r>
            <a:endParaRPr lang="en-US" sz="1800" dirty="0"/>
          </a:p>
        </p:txBody>
      </p:sp>
      <p:cxnSp>
        <p:nvCxnSpPr>
          <p:cNvPr id="344" name="Straight Connector 343"/>
          <p:cNvCxnSpPr/>
          <p:nvPr/>
        </p:nvCxnSpPr>
        <p:spPr>
          <a:xfrm>
            <a:off x="9722908" y="2690431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8496901" y="2511478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</a:t>
            </a:r>
            <a:r>
              <a:rPr lang="en-US" sz="1800" dirty="0" err="1" smtClean="0"/>
              <a:t>rENB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6882420" y="9782580"/>
            <a:ext cx="104238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 smtClean="0"/>
              <a:t>fsmData</a:t>
            </a:r>
            <a:endParaRPr lang="en-US" sz="1800" dirty="0"/>
          </a:p>
        </p:txBody>
      </p:sp>
      <p:sp>
        <p:nvSpPr>
          <p:cNvPr id="437" name="Trapezoid 436"/>
          <p:cNvSpPr/>
          <p:nvPr/>
        </p:nvSpPr>
        <p:spPr>
          <a:xfrm rot="5400000">
            <a:off x="1972341" y="3758017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2087859" y="3842949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sp>
        <p:nvSpPr>
          <p:cNvPr id="440" name="TextBox 439"/>
          <p:cNvSpPr txBox="1"/>
          <p:nvPr/>
        </p:nvSpPr>
        <p:spPr>
          <a:xfrm>
            <a:off x="7589682" y="283106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Din</a:t>
            </a:r>
            <a:endParaRPr lang="en-US" sz="1800" dirty="0"/>
          </a:p>
        </p:txBody>
      </p:sp>
      <p:sp>
        <p:nvSpPr>
          <p:cNvPr id="450" name="TextBox 449"/>
          <p:cNvSpPr txBox="1"/>
          <p:nvPr/>
        </p:nvSpPr>
        <p:spPr>
          <a:xfrm>
            <a:off x="2240065" y="4087184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1809119" y="4263930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2236632" y="364086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553453" y="3662706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exData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2577293" y="3208376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2109462" y="2816957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sp>
        <p:nvSpPr>
          <p:cNvPr id="495" name="TextBox 494"/>
          <p:cNvSpPr txBox="1"/>
          <p:nvPr/>
        </p:nvSpPr>
        <p:spPr>
          <a:xfrm>
            <a:off x="7532257" y="2497577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WRADDR</a:t>
            </a:r>
            <a:endParaRPr lang="en-US" sz="1800" dirty="0"/>
          </a:p>
        </p:txBody>
      </p:sp>
      <p:sp>
        <p:nvSpPr>
          <p:cNvPr id="503" name="TextBox 502"/>
          <p:cNvSpPr txBox="1"/>
          <p:nvPr/>
        </p:nvSpPr>
        <p:spPr>
          <a:xfrm>
            <a:off x="14666615" y="47581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ch1</a:t>
            </a:r>
            <a:endParaRPr lang="en-US" sz="1800" dirty="0"/>
          </a:p>
        </p:txBody>
      </p:sp>
      <p:sp>
        <p:nvSpPr>
          <p:cNvPr id="512" name="TextBox 511"/>
          <p:cNvSpPr txBox="1"/>
          <p:nvPr/>
        </p:nvSpPr>
        <p:spPr>
          <a:xfrm>
            <a:off x="10771264" y="3683728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1098947" y="3757556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6636976" y="3346245"/>
            <a:ext cx="91973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7556715" y="3161579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2009361" y="560088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2124879" y="568581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2631375" y="499782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2188567" y="462104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/>
          <p:nvPr/>
        </p:nvCxnSpPr>
        <p:spPr>
          <a:xfrm flipV="1">
            <a:off x="1954581" y="5633344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/>
          <p:cNvCxnSpPr/>
          <p:nvPr/>
        </p:nvCxnSpPr>
        <p:spPr>
          <a:xfrm>
            <a:off x="1954581" y="6079660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/>
          <p:cNvSpPr txBox="1"/>
          <p:nvPr/>
        </p:nvSpPr>
        <p:spPr>
          <a:xfrm>
            <a:off x="2237884" y="5894994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583" name="TextBox 582"/>
          <p:cNvSpPr txBox="1"/>
          <p:nvPr/>
        </p:nvSpPr>
        <p:spPr>
          <a:xfrm>
            <a:off x="2250217" y="544867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6978488" y="24097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7206863" y="2608334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4734894" y="1042206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5</a:t>
            </a:r>
            <a:endParaRPr lang="en-US" sz="1800" dirty="0"/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4562817" y="1031964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3384905" y="9771678"/>
            <a:ext cx="9543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fsmSel</a:t>
            </a:r>
            <a:endParaRPr lang="en-US" sz="1800" dirty="0"/>
          </a:p>
        </p:txBody>
      </p:sp>
      <p:cxnSp>
        <p:nvCxnSpPr>
          <p:cNvPr id="347" name="Straight Connector 346"/>
          <p:cNvCxnSpPr/>
          <p:nvPr/>
        </p:nvCxnSpPr>
        <p:spPr>
          <a:xfrm flipV="1">
            <a:off x="3862098" y="10231732"/>
            <a:ext cx="0" cy="57737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5776403" y="9765933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fsmWen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5187460" y="97832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fsmCol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9776765" y="2404560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>
                <a:latin typeface="Courier" pitchFamily="49" charset="0"/>
              </a:rPr>
              <a:t>‘1’</a:t>
            </a:r>
            <a:endParaRPr lang="en-US" sz="1800" dirty="0">
              <a:latin typeface="Courier" pitchFamily="49" charset="0"/>
            </a:endParaRPr>
          </a:p>
        </p:txBody>
      </p:sp>
      <p:cxnSp>
        <p:nvCxnSpPr>
          <p:cNvPr id="321" name="Straight Connector 320"/>
          <p:cNvCxnSpPr>
            <a:endCxn id="369" idx="1"/>
          </p:cNvCxnSpPr>
          <p:nvPr/>
        </p:nvCxnSpPr>
        <p:spPr>
          <a:xfrm>
            <a:off x="609600" y="11398354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endCxn id="377" idx="1"/>
          </p:cNvCxnSpPr>
          <p:nvPr/>
        </p:nvCxnSpPr>
        <p:spPr>
          <a:xfrm>
            <a:off x="607142" y="11631876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948833" y="112136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clk</a:t>
            </a:r>
            <a:endParaRPr lang="en-US" sz="1800" dirty="0"/>
          </a:p>
        </p:txBody>
      </p:sp>
      <p:sp>
        <p:nvSpPr>
          <p:cNvPr id="377" name="TextBox 376"/>
          <p:cNvSpPr txBox="1"/>
          <p:nvPr/>
        </p:nvSpPr>
        <p:spPr>
          <a:xfrm>
            <a:off x="948832" y="114472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387" name="Straight Connector 386"/>
          <p:cNvCxnSpPr/>
          <p:nvPr/>
        </p:nvCxnSpPr>
        <p:spPr>
          <a:xfrm flipV="1">
            <a:off x="1826753" y="3860246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 flipV="1">
            <a:off x="5981572" y="2723636"/>
            <a:ext cx="1572960" cy="14653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/>
          <p:cNvCxnSpPr/>
          <p:nvPr/>
        </p:nvCxnSpPr>
        <p:spPr>
          <a:xfrm>
            <a:off x="9765417" y="3062539"/>
            <a:ext cx="1352412" cy="728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/>
          <p:cNvSpPr txBox="1"/>
          <p:nvPr/>
        </p:nvSpPr>
        <p:spPr>
          <a:xfrm>
            <a:off x="9894281" y="270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10</a:t>
            </a:r>
            <a:endParaRPr lang="en-US" sz="1800" dirty="0"/>
          </a:p>
        </p:txBody>
      </p:sp>
      <p:cxnSp>
        <p:nvCxnSpPr>
          <p:cNvPr id="396" name="Straight Connector 395"/>
          <p:cNvCxnSpPr/>
          <p:nvPr/>
        </p:nvCxnSpPr>
        <p:spPr>
          <a:xfrm flipV="1">
            <a:off x="10068925" y="288896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Rounded Rectangle 396"/>
          <p:cNvSpPr/>
          <p:nvPr/>
        </p:nvSpPr>
        <p:spPr>
          <a:xfrm>
            <a:off x="7550969" y="4171960"/>
            <a:ext cx="2199729" cy="1826638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98" name="TextBox 397"/>
          <p:cNvSpPr txBox="1"/>
          <p:nvPr/>
        </p:nvSpPr>
        <p:spPr>
          <a:xfrm>
            <a:off x="7622411" y="4192510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smtClean="0"/>
              <a:t>BRAM1</a:t>
            </a:r>
            <a:endParaRPr lang="en-US" sz="2400" b="1" dirty="0"/>
          </a:p>
        </p:txBody>
      </p:sp>
      <p:cxnSp>
        <p:nvCxnSpPr>
          <p:cNvPr id="399" name="Straight Connector 398"/>
          <p:cNvCxnSpPr/>
          <p:nvPr/>
        </p:nvCxnSpPr>
        <p:spPr>
          <a:xfrm>
            <a:off x="11245452" y="4729797"/>
            <a:ext cx="15092" cy="652734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 flipV="1">
            <a:off x="9745406" y="5382531"/>
            <a:ext cx="1497225" cy="5713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/>
          <p:cNvSpPr txBox="1"/>
          <p:nvPr/>
        </p:nvSpPr>
        <p:spPr>
          <a:xfrm>
            <a:off x="8515149" y="519786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DOUT</a:t>
            </a:r>
            <a:endParaRPr lang="en-US" sz="1800" dirty="0"/>
          </a:p>
        </p:txBody>
      </p:sp>
      <p:sp>
        <p:nvSpPr>
          <p:cNvPr id="403" name="TextBox 402"/>
          <p:cNvSpPr txBox="1"/>
          <p:nvPr/>
        </p:nvSpPr>
        <p:spPr>
          <a:xfrm>
            <a:off x="8553408" y="4876099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RDADDR</a:t>
            </a:r>
            <a:endParaRPr lang="en-US" sz="1800" dirty="0"/>
          </a:p>
        </p:txBody>
      </p:sp>
      <p:cxnSp>
        <p:nvCxnSpPr>
          <p:cNvPr id="405" name="Straight Connector 404"/>
          <p:cNvCxnSpPr/>
          <p:nvPr/>
        </p:nvCxnSpPr>
        <p:spPr>
          <a:xfrm>
            <a:off x="9734435" y="4671853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/>
          <p:cNvSpPr txBox="1"/>
          <p:nvPr/>
        </p:nvSpPr>
        <p:spPr>
          <a:xfrm>
            <a:off x="8508428" y="4492900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smtClean="0"/>
              <a:t> </a:t>
            </a:r>
            <a:r>
              <a:rPr lang="en-US" sz="1800" dirty="0" err="1" smtClean="0"/>
              <a:t>rENB</a:t>
            </a:r>
            <a:endParaRPr lang="en-US" sz="1800" dirty="0"/>
          </a:p>
        </p:txBody>
      </p:sp>
      <p:cxnSp>
        <p:nvCxnSpPr>
          <p:cNvPr id="407" name="Straight Connector 406"/>
          <p:cNvCxnSpPr>
            <a:endCxn id="408" idx="1"/>
          </p:cNvCxnSpPr>
          <p:nvPr/>
        </p:nvCxnSpPr>
        <p:spPr>
          <a:xfrm flipV="1">
            <a:off x="7118517" y="4997150"/>
            <a:ext cx="482692" cy="2967"/>
          </a:xfrm>
          <a:prstGeom prst="line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7601209" y="4812484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Din</a:t>
            </a:r>
            <a:endParaRPr lang="en-US" sz="1800" dirty="0"/>
          </a:p>
        </p:txBody>
      </p:sp>
      <p:sp>
        <p:nvSpPr>
          <p:cNvPr id="409" name="TextBox 408"/>
          <p:cNvSpPr txBox="1"/>
          <p:nvPr/>
        </p:nvSpPr>
        <p:spPr>
          <a:xfrm>
            <a:off x="7543784" y="4478999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WRADDR</a:t>
            </a:r>
            <a:endParaRPr lang="en-US" sz="1800" dirty="0"/>
          </a:p>
        </p:txBody>
      </p:sp>
      <p:sp>
        <p:nvSpPr>
          <p:cNvPr id="414" name="TextBox 413"/>
          <p:cNvSpPr txBox="1"/>
          <p:nvPr/>
        </p:nvSpPr>
        <p:spPr>
          <a:xfrm>
            <a:off x="7568242" y="5143001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wrENB</a:t>
            </a:r>
            <a:endParaRPr lang="en-US" sz="1800" dirty="0"/>
          </a:p>
        </p:txBody>
      </p:sp>
      <p:sp>
        <p:nvSpPr>
          <p:cNvPr id="427" name="TextBox 426"/>
          <p:cNvSpPr txBox="1"/>
          <p:nvPr/>
        </p:nvSpPr>
        <p:spPr>
          <a:xfrm>
            <a:off x="9788292" y="4385982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>
                <a:latin typeface="Courier" pitchFamily="49" charset="0"/>
              </a:rPr>
              <a:t>‘1’</a:t>
            </a:r>
            <a:endParaRPr lang="en-US" sz="1800" dirty="0">
              <a:latin typeface="Courier" pitchFamily="49" charset="0"/>
            </a:endParaRPr>
          </a:p>
        </p:txBody>
      </p:sp>
      <p:cxnSp>
        <p:nvCxnSpPr>
          <p:cNvPr id="431" name="Straight Connector 430"/>
          <p:cNvCxnSpPr/>
          <p:nvPr/>
        </p:nvCxnSpPr>
        <p:spPr>
          <a:xfrm flipV="1">
            <a:off x="6860980" y="4705057"/>
            <a:ext cx="705079" cy="1555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 flipV="1">
            <a:off x="9776944" y="5031895"/>
            <a:ext cx="987364" cy="12065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Trapezoid 470"/>
          <p:cNvSpPr/>
          <p:nvPr/>
        </p:nvSpPr>
        <p:spPr>
          <a:xfrm rot="5400000">
            <a:off x="1964962" y="7410399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TextBox 472"/>
          <p:cNvSpPr txBox="1"/>
          <p:nvPr/>
        </p:nvSpPr>
        <p:spPr>
          <a:xfrm rot="16200000">
            <a:off x="2080480" y="7495331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476" name="Straight Connector 475"/>
          <p:cNvCxnSpPr/>
          <p:nvPr/>
        </p:nvCxnSpPr>
        <p:spPr>
          <a:xfrm>
            <a:off x="2586976" y="6807336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/>
          <p:cNvSpPr txBox="1"/>
          <p:nvPr/>
        </p:nvSpPr>
        <p:spPr>
          <a:xfrm>
            <a:off x="2144168" y="6430558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478" name="Straight Connector 477"/>
          <p:cNvCxnSpPr/>
          <p:nvPr/>
        </p:nvCxnSpPr>
        <p:spPr>
          <a:xfrm flipV="1">
            <a:off x="1910182" y="7442858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TextBox 479"/>
          <p:cNvSpPr txBox="1"/>
          <p:nvPr/>
        </p:nvSpPr>
        <p:spPr>
          <a:xfrm>
            <a:off x="2193485" y="770450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482" name="TextBox 481"/>
          <p:cNvSpPr txBox="1"/>
          <p:nvPr/>
        </p:nvSpPr>
        <p:spPr>
          <a:xfrm>
            <a:off x="2205818" y="725819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4315888" y="9794099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 smtClean="0"/>
              <a:t>fsmRow</a:t>
            </a:r>
            <a:endParaRPr lang="en-US" sz="1800" dirty="0"/>
          </a:p>
        </p:txBody>
      </p:sp>
      <p:cxnSp>
        <p:nvCxnSpPr>
          <p:cNvPr id="175" name="Straight Connector 174"/>
          <p:cNvCxnSpPr/>
          <p:nvPr/>
        </p:nvCxnSpPr>
        <p:spPr>
          <a:xfrm flipV="1">
            <a:off x="2910454" y="5855476"/>
            <a:ext cx="500513" cy="131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2836831" y="7631287"/>
            <a:ext cx="500513" cy="131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rapezoid 176"/>
          <p:cNvSpPr/>
          <p:nvPr/>
        </p:nvSpPr>
        <p:spPr>
          <a:xfrm rot="5400000">
            <a:off x="1967402" y="9178144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TextBox 177"/>
          <p:cNvSpPr txBox="1"/>
          <p:nvPr/>
        </p:nvSpPr>
        <p:spPr>
          <a:xfrm rot="16200000">
            <a:off x="2082920" y="9263076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cxnSp>
        <p:nvCxnSpPr>
          <p:cNvPr id="179" name="Straight Connector 178"/>
          <p:cNvCxnSpPr/>
          <p:nvPr/>
        </p:nvCxnSpPr>
        <p:spPr>
          <a:xfrm>
            <a:off x="2589416" y="8575081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146608" y="8198303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exSel</a:t>
            </a:r>
            <a:endParaRPr lang="en-US" sz="1800" dirty="0"/>
          </a:p>
        </p:txBody>
      </p:sp>
      <p:cxnSp>
        <p:nvCxnSpPr>
          <p:cNvPr id="181" name="Straight Connector 180"/>
          <p:cNvCxnSpPr/>
          <p:nvPr/>
        </p:nvCxnSpPr>
        <p:spPr>
          <a:xfrm flipV="1">
            <a:off x="1912622" y="9210603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2195925" y="9472253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208258" y="9025937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81115" y="405306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fsmData</a:t>
            </a:r>
            <a:endParaRPr lang="en-US" sz="1800" dirty="0"/>
          </a:p>
        </p:txBody>
      </p:sp>
      <p:cxnSp>
        <p:nvCxnSpPr>
          <p:cNvPr id="187" name="Straight Connector 186"/>
          <p:cNvCxnSpPr/>
          <p:nvPr/>
        </p:nvCxnSpPr>
        <p:spPr>
          <a:xfrm flipV="1">
            <a:off x="1848012" y="6070963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592346" y="5469739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exRow</a:t>
            </a:r>
            <a:endParaRPr lang="en-US" sz="1800" dirty="0"/>
          </a:p>
        </p:txBody>
      </p:sp>
      <p:cxnSp>
        <p:nvCxnSpPr>
          <p:cNvPr id="189" name="Straight Connector 188"/>
          <p:cNvCxnSpPr/>
          <p:nvPr/>
        </p:nvCxnSpPr>
        <p:spPr>
          <a:xfrm flipV="1">
            <a:off x="1865646" y="566727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20008" y="5860093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fsmRow</a:t>
            </a:r>
            <a:endParaRPr lang="en-US" sz="1800" dirty="0"/>
          </a:p>
        </p:txBody>
      </p:sp>
      <p:cxnSp>
        <p:nvCxnSpPr>
          <p:cNvPr id="191" name="Straight Connector 190"/>
          <p:cNvCxnSpPr/>
          <p:nvPr/>
        </p:nvCxnSpPr>
        <p:spPr>
          <a:xfrm flipV="1">
            <a:off x="1792205" y="7883164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18905" y="723395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exCol</a:t>
            </a:r>
            <a:endParaRPr lang="en-US" sz="1800" dirty="0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1792205" y="7431492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546567" y="7624306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fsmCol</a:t>
            </a:r>
            <a:endParaRPr lang="en-US" sz="1800" dirty="0"/>
          </a:p>
        </p:txBody>
      </p:sp>
      <p:cxnSp>
        <p:nvCxnSpPr>
          <p:cNvPr id="195" name="Straight Connector 194"/>
          <p:cNvCxnSpPr/>
          <p:nvPr/>
        </p:nvCxnSpPr>
        <p:spPr>
          <a:xfrm flipV="1">
            <a:off x="1785137" y="9628791"/>
            <a:ext cx="482692" cy="296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/>
          <p:cNvSpPr txBox="1"/>
          <p:nvPr/>
        </p:nvSpPr>
        <p:spPr>
          <a:xfrm>
            <a:off x="546567" y="901284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exWen</a:t>
            </a:r>
            <a:endParaRPr lang="en-US" sz="1800" dirty="0"/>
          </a:p>
        </p:txBody>
      </p:sp>
      <p:cxnSp>
        <p:nvCxnSpPr>
          <p:cNvPr id="197" name="Straight Connector 196"/>
          <p:cNvCxnSpPr/>
          <p:nvPr/>
        </p:nvCxnSpPr>
        <p:spPr>
          <a:xfrm flipV="1">
            <a:off x="1779038" y="9210679"/>
            <a:ext cx="482692" cy="296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558434" y="940508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fsmWen</a:t>
            </a:r>
            <a:endParaRPr lang="en-US" sz="1800" dirty="0"/>
          </a:p>
        </p:txBody>
      </p:sp>
      <p:cxnSp>
        <p:nvCxnSpPr>
          <p:cNvPr id="199" name="Straight Connector 198"/>
          <p:cNvCxnSpPr/>
          <p:nvPr/>
        </p:nvCxnSpPr>
        <p:spPr>
          <a:xfrm>
            <a:off x="4734563" y="10203328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1">
            <a:off x="5302973" y="1031964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5474719" y="10203328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5436768" y="1042522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6</a:t>
            </a:r>
            <a:endParaRPr lang="en-US" sz="1800" dirty="0"/>
          </a:p>
        </p:txBody>
      </p:sp>
      <p:cxnSp>
        <p:nvCxnSpPr>
          <p:cNvPr id="203" name="Straight Connector 202"/>
          <p:cNvCxnSpPr/>
          <p:nvPr/>
        </p:nvCxnSpPr>
        <p:spPr>
          <a:xfrm flipV="1">
            <a:off x="7153678" y="1033418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7325424" y="10217876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287473" y="1043977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cxnSp>
        <p:nvCxnSpPr>
          <p:cNvPr id="206" name="Straight Connector 205"/>
          <p:cNvCxnSpPr/>
          <p:nvPr/>
        </p:nvCxnSpPr>
        <p:spPr>
          <a:xfrm flipV="1">
            <a:off x="6317473" y="10251355"/>
            <a:ext cx="0" cy="577374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126101" y="2993989"/>
            <a:ext cx="7384" cy="200316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876222" y="2739559"/>
            <a:ext cx="14695" cy="19902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/>
          <p:cNvSpPr txBox="1"/>
          <p:nvPr/>
        </p:nvSpPr>
        <p:spPr>
          <a:xfrm>
            <a:off x="2635295" y="365030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muxData</a:t>
            </a:r>
            <a:endParaRPr lang="en-US" sz="1800" dirty="0"/>
          </a:p>
        </p:txBody>
      </p:sp>
      <p:sp>
        <p:nvSpPr>
          <p:cNvPr id="215" name="TextBox 214"/>
          <p:cNvSpPr txBox="1"/>
          <p:nvPr/>
        </p:nvSpPr>
        <p:spPr>
          <a:xfrm>
            <a:off x="2673291" y="540230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muxRow</a:t>
            </a:r>
            <a:endParaRPr lang="en-US" sz="1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532125" y="7254236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muxCol</a:t>
            </a:r>
            <a:endParaRPr lang="en-US" sz="1800" dirty="0"/>
          </a:p>
        </p:txBody>
      </p:sp>
      <p:sp>
        <p:nvSpPr>
          <p:cNvPr id="217" name="TextBox 216"/>
          <p:cNvSpPr txBox="1"/>
          <p:nvPr/>
        </p:nvSpPr>
        <p:spPr>
          <a:xfrm>
            <a:off x="2554795" y="9045839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muxWen</a:t>
            </a:r>
            <a:endParaRPr lang="en-US" sz="1800" dirty="0"/>
          </a:p>
        </p:txBody>
      </p:sp>
      <p:sp>
        <p:nvSpPr>
          <p:cNvPr id="223" name="Rounded Rectangle 222"/>
          <p:cNvSpPr/>
          <p:nvPr/>
        </p:nvSpPr>
        <p:spPr>
          <a:xfrm rot="16200000">
            <a:off x="4616442" y="3832097"/>
            <a:ext cx="983921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24" name="TextBox 223"/>
          <p:cNvSpPr txBox="1"/>
          <p:nvPr/>
        </p:nvSpPr>
        <p:spPr>
          <a:xfrm>
            <a:off x="4071996" y="5360758"/>
            <a:ext cx="21092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 smtClean="0"/>
              <a:t>muxCol</a:t>
            </a:r>
            <a:r>
              <a:rPr lang="en-US" sz="1800" dirty="0" smtClean="0"/>
              <a:t>(5)</a:t>
            </a:r>
            <a:endParaRPr lang="en-US" sz="1800" dirty="0"/>
          </a:p>
        </p:txBody>
      </p:sp>
      <p:sp>
        <p:nvSpPr>
          <p:cNvPr id="225" name="TextBox 224"/>
          <p:cNvSpPr txBox="1"/>
          <p:nvPr/>
        </p:nvSpPr>
        <p:spPr>
          <a:xfrm rot="16200000">
            <a:off x="4286004" y="429846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b="1" dirty="0" smtClean="0"/>
              <a:t>Selector</a:t>
            </a:r>
            <a:endParaRPr lang="en-US" sz="4400" b="1" dirty="0"/>
          </a:p>
        </p:txBody>
      </p:sp>
      <p:cxnSp>
        <p:nvCxnSpPr>
          <p:cNvPr id="231" name="Straight Connector 230"/>
          <p:cNvCxnSpPr/>
          <p:nvPr/>
        </p:nvCxnSpPr>
        <p:spPr>
          <a:xfrm flipV="1">
            <a:off x="4954870" y="482272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5126616" y="4706408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5088665" y="492830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6</a:t>
            </a:r>
            <a:endParaRPr lang="en-US" sz="1800" dirty="0"/>
          </a:p>
        </p:txBody>
      </p:sp>
      <p:cxnSp>
        <p:nvCxnSpPr>
          <p:cNvPr id="24" name="Elbow Connector 23"/>
          <p:cNvCxnSpPr>
            <a:stCxn id="177" idx="0"/>
            <a:endCxn id="223" idx="0"/>
          </p:cNvCxnSpPr>
          <p:nvPr/>
        </p:nvCxnSpPr>
        <p:spPr>
          <a:xfrm flipV="1">
            <a:off x="2865367" y="4213097"/>
            <a:ext cx="1862036" cy="52506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endCxn id="558" idx="1"/>
          </p:cNvCxnSpPr>
          <p:nvPr/>
        </p:nvCxnSpPr>
        <p:spPr>
          <a:xfrm flipV="1">
            <a:off x="5489403" y="3346245"/>
            <a:ext cx="2067312" cy="65936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/>
          <p:nvPr/>
        </p:nvCxnSpPr>
        <p:spPr>
          <a:xfrm>
            <a:off x="5489403" y="4263930"/>
            <a:ext cx="2050039" cy="107892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437" idx="0"/>
          </p:cNvCxnSpPr>
          <p:nvPr/>
        </p:nvCxnSpPr>
        <p:spPr>
          <a:xfrm flipV="1">
            <a:off x="2870306" y="2977666"/>
            <a:ext cx="4600855" cy="1065985"/>
          </a:xfrm>
          <a:prstGeom prst="bentConnector3">
            <a:avLst>
              <a:gd name="adj1" fmla="val 2736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rapezoid 259"/>
          <p:cNvSpPr/>
          <p:nvPr/>
        </p:nvSpPr>
        <p:spPr>
          <a:xfrm rot="5400000">
            <a:off x="11042695" y="4641113"/>
            <a:ext cx="1970050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TextBox 260"/>
          <p:cNvSpPr txBox="1"/>
          <p:nvPr/>
        </p:nvSpPr>
        <p:spPr>
          <a:xfrm rot="16200000">
            <a:off x="11532118" y="4714033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smtClean="0"/>
              <a:t>Mux</a:t>
            </a:r>
            <a:endParaRPr lang="en-US" sz="4400" b="1" dirty="0"/>
          </a:p>
        </p:txBody>
      </p:sp>
      <p:sp>
        <p:nvSpPr>
          <p:cNvPr id="263" name="TextBox 262"/>
          <p:cNvSpPr txBox="1"/>
          <p:nvPr/>
        </p:nvSpPr>
        <p:spPr>
          <a:xfrm>
            <a:off x="11441487" y="6477556"/>
            <a:ext cx="14256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column(8)</a:t>
            </a:r>
            <a:endParaRPr lang="en-US" sz="1800" dirty="0"/>
          </a:p>
        </p:txBody>
      </p:sp>
      <p:cxnSp>
        <p:nvCxnSpPr>
          <p:cNvPr id="264" name="Straight Connector 263"/>
          <p:cNvCxnSpPr/>
          <p:nvPr/>
        </p:nvCxnSpPr>
        <p:spPr>
          <a:xfrm flipV="1">
            <a:off x="11360608" y="4300878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/>
          <p:cNvSpPr txBox="1"/>
          <p:nvPr/>
        </p:nvSpPr>
        <p:spPr>
          <a:xfrm>
            <a:off x="11663655" y="4119975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1647403" y="4526713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cxnSp>
        <p:nvCxnSpPr>
          <p:cNvPr id="267" name="Straight Connector 266"/>
          <p:cNvCxnSpPr>
            <a:stCxn id="260" idx="0"/>
            <a:endCxn id="503" idx="1"/>
          </p:cNvCxnSpPr>
          <p:nvPr/>
        </p:nvCxnSpPr>
        <p:spPr>
          <a:xfrm>
            <a:off x="12313353" y="4926746"/>
            <a:ext cx="2353262" cy="1610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1">
            <a:off x="11242631" y="4741184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1">
            <a:off x="11242631" y="4289512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12051702" y="5821675"/>
            <a:ext cx="0" cy="673429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11705819" y="5499169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39</a:t>
            </a:r>
            <a:endParaRPr lang="en-US" sz="1800" dirty="0"/>
          </a:p>
        </p:txBody>
      </p:sp>
      <p:sp>
        <p:nvSpPr>
          <p:cNvPr id="284" name="TextBox 283"/>
          <p:cNvSpPr txBox="1"/>
          <p:nvPr/>
        </p:nvSpPr>
        <p:spPr>
          <a:xfrm>
            <a:off x="5117697" y="381713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smtClean="0"/>
              <a:t>0</a:t>
            </a:r>
            <a:endParaRPr lang="en-US" sz="1800" dirty="0"/>
          </a:p>
        </p:txBody>
      </p:sp>
      <p:sp>
        <p:nvSpPr>
          <p:cNvPr id="285" name="TextBox 284"/>
          <p:cNvSpPr txBox="1"/>
          <p:nvPr/>
        </p:nvSpPr>
        <p:spPr>
          <a:xfrm>
            <a:off x="5102952" y="4104228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3288311" y="4934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smtClean="0"/>
              <a:t>16</a:t>
            </a:r>
            <a:endParaRPr lang="en-US" sz="1800" dirty="0"/>
          </a:p>
        </p:txBody>
      </p:sp>
      <p:cxnSp>
        <p:nvCxnSpPr>
          <p:cNvPr id="319" name="Straight Connector 318"/>
          <p:cNvCxnSpPr/>
          <p:nvPr/>
        </p:nvCxnSpPr>
        <p:spPr>
          <a:xfrm flipV="1">
            <a:off x="13231638" y="4778269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/>
          <p:cNvCxnSpPr/>
          <p:nvPr/>
        </p:nvCxnSpPr>
        <p:spPr>
          <a:xfrm>
            <a:off x="10745136" y="3063267"/>
            <a:ext cx="21993" cy="198069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/>
          <p:cNvSpPr txBox="1"/>
          <p:nvPr/>
        </p:nvSpPr>
        <p:spPr>
          <a:xfrm>
            <a:off x="10587121" y="2755859"/>
            <a:ext cx="1891171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smtClean="0"/>
              <a:t>row(7..</a:t>
            </a:r>
            <a:r>
              <a:rPr lang="en-US" sz="1200" dirty="0"/>
              <a:t>3</a:t>
            </a:r>
            <a:r>
              <a:rPr lang="en-US" sz="1200" dirty="0" smtClean="0"/>
              <a:t>) </a:t>
            </a:r>
            <a:r>
              <a:rPr lang="en-US" sz="1200" dirty="0"/>
              <a:t>&amp; </a:t>
            </a:r>
            <a:r>
              <a:rPr lang="en-US" sz="1200" dirty="0" smtClean="0"/>
              <a:t>column(7..</a:t>
            </a:r>
            <a:r>
              <a:rPr lang="en-US" sz="1200" dirty="0"/>
              <a:t>3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13687963" y="7022540"/>
            <a:ext cx="3402017" cy="267765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smtClean="0"/>
              <a:t>Has 16 bits per pixel</a:t>
            </a:r>
          </a:p>
          <a:p>
            <a:r>
              <a:rPr lang="en-US" sz="2400" b="1" dirty="0" smtClean="0"/>
              <a:t>Only using 2 Bits </a:t>
            </a:r>
          </a:p>
          <a:p>
            <a:r>
              <a:rPr lang="en-US" sz="2400" dirty="0" smtClean="0"/>
              <a:t>00 </a:t>
            </a:r>
            <a:r>
              <a:rPr lang="en-US" sz="2400" dirty="0" err="1" smtClean="0"/>
              <a:t>scopeface</a:t>
            </a:r>
            <a:r>
              <a:rPr lang="en-US" sz="2400" dirty="0" smtClean="0"/>
              <a:t> background</a:t>
            </a:r>
          </a:p>
          <a:p>
            <a:r>
              <a:rPr lang="en-US" sz="2400" dirty="0" smtClean="0"/>
              <a:t>01 Red</a:t>
            </a:r>
          </a:p>
          <a:p>
            <a:r>
              <a:rPr lang="en-US" sz="2400" dirty="0" smtClean="0"/>
              <a:t>10 </a:t>
            </a:r>
            <a:r>
              <a:rPr lang="en-US" sz="2400" dirty="0"/>
              <a:t>Green</a:t>
            </a:r>
            <a:endParaRPr lang="en-US" sz="2400" dirty="0" smtClean="0"/>
          </a:p>
          <a:p>
            <a:r>
              <a:rPr lang="en-US" sz="2400" dirty="0" smtClean="0"/>
              <a:t>11 Blue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2185</TotalTime>
  <Words>136</Words>
  <Application>Microsoft Office PowerPoint</Application>
  <PresentationFormat>Custom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York, George W CIV USAF USAFA USAFA/DFEC</cp:lastModifiedBy>
  <cp:revision>135</cp:revision>
  <dcterms:created xsi:type="dcterms:W3CDTF">2006-08-16T00:00:00Z</dcterms:created>
  <dcterms:modified xsi:type="dcterms:W3CDTF">2020-05-08T03:13:34Z</dcterms:modified>
</cp:coreProperties>
</file>