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392" r:id="rId4"/>
    <p:sldId id="366" r:id="rId5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4" autoAdjust="0"/>
    <p:restoredTop sz="92540" autoAdjust="0"/>
  </p:normalViewPr>
  <p:slideViewPr>
    <p:cSldViewPr>
      <p:cViewPr varScale="1">
        <p:scale>
          <a:sx n="50" d="100"/>
          <a:sy n="50" d="100"/>
        </p:scale>
        <p:origin x="2466" y="5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9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599" y="1069460"/>
            <a:ext cx="154792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graphics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err="1"/>
              <a:t>graphics_dp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210028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graphics_fsm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18126" y="2454443"/>
            <a:ext cx="2342744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 err="1"/>
              <a:t>muxRow</a:t>
            </a:r>
            <a:r>
              <a:rPr lang="en-US" sz="1200" dirty="0"/>
              <a:t>(4..0) &amp; </a:t>
            </a:r>
            <a:r>
              <a:rPr lang="en-US" sz="1200" dirty="0" err="1"/>
              <a:t>muxCol</a:t>
            </a:r>
            <a:r>
              <a:rPr lang="en-US" sz="1200" dirty="0"/>
              <a:t>(5..0)</a:t>
            </a:r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539442" y="2190538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486083" y="2458512"/>
            <a:ext cx="86003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47317" y="22738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483626" y="2738289"/>
            <a:ext cx="86248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559050" y="2553623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46115" y="22738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46115" y="2553623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478711" y="2995846"/>
            <a:ext cx="8624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280831" y="281118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41201" y="281118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11782" y="215931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00049" y="2439088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78268" y="269664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7610884" y="2211088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BRAM0</a:t>
            </a: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1236962" y="3392270"/>
            <a:ext cx="0" cy="90860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9733879" y="3399079"/>
            <a:ext cx="1508752" cy="774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8503622" y="3216443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52782" y="2613153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19421" y="243145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4704474" y="2428487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/>
          <p:cNvCxnSpPr>
            <a:endCxn id="336" idx="1"/>
          </p:cNvCxnSpPr>
          <p:nvPr/>
        </p:nvCxnSpPr>
        <p:spPr>
          <a:xfrm flipV="1">
            <a:off x="13705310" y="3041526"/>
            <a:ext cx="987364" cy="1206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4692674" y="285686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4258540" y="262826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086794" y="246419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58540" y="300926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086794" y="28451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8541881" y="2894677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9722908" y="2690431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8496901" y="2511478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6882420" y="9782580"/>
            <a:ext cx="10423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fsmData</a:t>
            </a:r>
            <a:endParaRPr lang="en-US" sz="1800" dirty="0"/>
          </a:p>
        </p:txBody>
      </p:sp>
      <p:sp>
        <p:nvSpPr>
          <p:cNvPr id="437" name="Trapezoid 436"/>
          <p:cNvSpPr/>
          <p:nvPr/>
        </p:nvSpPr>
        <p:spPr>
          <a:xfrm rot="5400000">
            <a:off x="1972341" y="3758017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2087859" y="3842949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440" name="TextBox 439"/>
          <p:cNvSpPr txBox="1"/>
          <p:nvPr/>
        </p:nvSpPr>
        <p:spPr>
          <a:xfrm>
            <a:off x="7589682" y="283106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2240065" y="408718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1809119" y="4263930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2236632" y="364086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553453" y="366270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exData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2577293" y="3208376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2109462" y="2816957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sp>
        <p:nvSpPr>
          <p:cNvPr id="495" name="TextBox 494"/>
          <p:cNvSpPr txBox="1"/>
          <p:nvPr/>
        </p:nvSpPr>
        <p:spPr>
          <a:xfrm>
            <a:off x="7532257" y="2497577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14666615" y="47581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0771264" y="3683728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1098947" y="3757556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6636976" y="3346245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7556715" y="3161579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2009361" y="560088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2124879" y="568581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2631375" y="499782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2188567" y="462104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/>
          <p:nvPr/>
        </p:nvCxnSpPr>
        <p:spPr>
          <a:xfrm flipV="1">
            <a:off x="1954581" y="5633344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1954581" y="6079660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2237884" y="589499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2250217" y="544867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6978488" y="24097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7206863" y="2608334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4734894" y="1042206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4562817" y="1031964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384905" y="9771678"/>
            <a:ext cx="9543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fsmSel</a:t>
            </a:r>
            <a:endParaRPr lang="en-US" sz="1800" dirty="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3862098" y="10231732"/>
            <a:ext cx="0" cy="57737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5776403" y="9765933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5187460" y="97832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fsmCol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9776765" y="2404560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387" name="Straight Connector 386"/>
          <p:cNvCxnSpPr/>
          <p:nvPr/>
        </p:nvCxnSpPr>
        <p:spPr>
          <a:xfrm flipV="1">
            <a:off x="1826753" y="3860246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V="1">
            <a:off x="5981572" y="2723636"/>
            <a:ext cx="1572960" cy="1465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9765417" y="3062539"/>
            <a:ext cx="1352412" cy="728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9894281" y="270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96" name="Straight Connector 395"/>
          <p:cNvCxnSpPr/>
          <p:nvPr/>
        </p:nvCxnSpPr>
        <p:spPr>
          <a:xfrm flipV="1">
            <a:off x="10068925" y="288896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ounded Rectangle 396"/>
          <p:cNvSpPr/>
          <p:nvPr/>
        </p:nvSpPr>
        <p:spPr>
          <a:xfrm>
            <a:off x="7550969" y="4171960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98" name="TextBox 397"/>
          <p:cNvSpPr txBox="1"/>
          <p:nvPr/>
        </p:nvSpPr>
        <p:spPr>
          <a:xfrm>
            <a:off x="7622411" y="4192510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BRAM1</a:t>
            </a:r>
          </a:p>
        </p:txBody>
      </p:sp>
      <p:cxnSp>
        <p:nvCxnSpPr>
          <p:cNvPr id="399" name="Straight Connector 398"/>
          <p:cNvCxnSpPr/>
          <p:nvPr/>
        </p:nvCxnSpPr>
        <p:spPr>
          <a:xfrm>
            <a:off x="11245452" y="4729797"/>
            <a:ext cx="15092" cy="65273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9745406" y="5382531"/>
            <a:ext cx="1497225" cy="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8515149" y="519786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8553408" y="4876099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405" name="Straight Connector 404"/>
          <p:cNvCxnSpPr/>
          <p:nvPr/>
        </p:nvCxnSpPr>
        <p:spPr>
          <a:xfrm>
            <a:off x="9734435" y="4671853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8508428" y="4492900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cxnSp>
        <p:nvCxnSpPr>
          <p:cNvPr id="407" name="Straight Connector 406"/>
          <p:cNvCxnSpPr>
            <a:endCxn id="408" idx="1"/>
          </p:cNvCxnSpPr>
          <p:nvPr/>
        </p:nvCxnSpPr>
        <p:spPr>
          <a:xfrm flipV="1">
            <a:off x="7118517" y="4997150"/>
            <a:ext cx="482692" cy="2967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7601209" y="4812484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7543784" y="4478999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7568242" y="5143001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427" name="TextBox 426"/>
          <p:cNvSpPr txBox="1"/>
          <p:nvPr/>
        </p:nvSpPr>
        <p:spPr>
          <a:xfrm>
            <a:off x="9788292" y="4385982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431" name="Straight Connector 430"/>
          <p:cNvCxnSpPr/>
          <p:nvPr/>
        </p:nvCxnSpPr>
        <p:spPr>
          <a:xfrm flipV="1">
            <a:off x="6860980" y="4705057"/>
            <a:ext cx="705079" cy="155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flipV="1">
            <a:off x="9776944" y="5031895"/>
            <a:ext cx="987364" cy="12065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rapezoid 470"/>
          <p:cNvSpPr/>
          <p:nvPr/>
        </p:nvSpPr>
        <p:spPr>
          <a:xfrm rot="5400000">
            <a:off x="1964962" y="7410399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/>
          <p:cNvSpPr txBox="1"/>
          <p:nvPr/>
        </p:nvSpPr>
        <p:spPr>
          <a:xfrm rot="16200000">
            <a:off x="2080480" y="7495331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476" name="Straight Connector 475"/>
          <p:cNvCxnSpPr/>
          <p:nvPr/>
        </p:nvCxnSpPr>
        <p:spPr>
          <a:xfrm>
            <a:off x="2586976" y="6807336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2144168" y="6430558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478" name="Straight Connector 477"/>
          <p:cNvCxnSpPr/>
          <p:nvPr/>
        </p:nvCxnSpPr>
        <p:spPr>
          <a:xfrm flipV="1">
            <a:off x="1910182" y="7442858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/>
          <p:cNvSpPr txBox="1"/>
          <p:nvPr/>
        </p:nvSpPr>
        <p:spPr>
          <a:xfrm>
            <a:off x="2193485" y="770450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2205818" y="725819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4315888" y="9794099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fsmRow</a:t>
            </a:r>
            <a:endParaRPr lang="en-US" sz="1800" dirty="0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2910454" y="5855476"/>
            <a:ext cx="500513" cy="131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2836831" y="7631287"/>
            <a:ext cx="500513" cy="131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rapezoid 176"/>
          <p:cNvSpPr/>
          <p:nvPr/>
        </p:nvSpPr>
        <p:spPr>
          <a:xfrm rot="5400000">
            <a:off x="1967402" y="9178144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2082920" y="9263076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179" name="Straight Connector 178"/>
          <p:cNvCxnSpPr/>
          <p:nvPr/>
        </p:nvCxnSpPr>
        <p:spPr>
          <a:xfrm>
            <a:off x="2589416" y="8575081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146608" y="8198303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1912622" y="9210603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195925" y="9472253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208258" y="9025937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81115" y="405306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fsmData</a:t>
            </a:r>
            <a:endParaRPr lang="en-US" sz="1800" dirty="0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1848012" y="6070963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92346" y="5469739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exRow</a:t>
            </a:r>
            <a:endParaRPr lang="en-US" sz="1800" dirty="0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865646" y="566727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20008" y="5860093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fsmRow</a:t>
            </a:r>
            <a:endParaRPr lang="en-US" sz="180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1792205" y="7883164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18905" y="723395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exCol</a:t>
            </a:r>
            <a:endParaRPr lang="en-US" sz="1800" dirty="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1792205" y="7431492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6567" y="762430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fsmCol</a:t>
            </a:r>
            <a:endParaRPr lang="en-US" sz="1800" dirty="0"/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1785137" y="9628791"/>
            <a:ext cx="482692" cy="2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46567" y="901284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1779038" y="9210679"/>
            <a:ext cx="482692" cy="2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8434" y="940508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fsmWen</a:t>
            </a:r>
            <a:endParaRPr lang="en-US" sz="1800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4734563" y="1020332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302973" y="1031964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474719" y="1020332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436768" y="1042522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7153678" y="1033418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325424" y="10217876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287473" y="1043977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6317473" y="10251355"/>
            <a:ext cx="0" cy="57737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126101" y="2993989"/>
            <a:ext cx="7384" cy="200316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876222" y="2739559"/>
            <a:ext cx="14695" cy="1990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635295" y="365030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muxData</a:t>
            </a:r>
            <a:endParaRPr lang="en-US" sz="1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2673291" y="540230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muxRow</a:t>
            </a:r>
            <a:endParaRPr lang="en-US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532125" y="725423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muxCol</a:t>
            </a:r>
            <a:endParaRPr lang="en-US" sz="1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2554795" y="9045839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muxWen</a:t>
            </a:r>
            <a:endParaRPr lang="en-US" sz="1800" dirty="0"/>
          </a:p>
        </p:txBody>
      </p:sp>
      <p:sp>
        <p:nvSpPr>
          <p:cNvPr id="223" name="Rounded Rectangle 222"/>
          <p:cNvSpPr/>
          <p:nvPr/>
        </p:nvSpPr>
        <p:spPr>
          <a:xfrm rot="16200000">
            <a:off x="4616442" y="3832097"/>
            <a:ext cx="983921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4" name="TextBox 223"/>
          <p:cNvSpPr txBox="1"/>
          <p:nvPr/>
        </p:nvSpPr>
        <p:spPr>
          <a:xfrm>
            <a:off x="4071996" y="5360758"/>
            <a:ext cx="21092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muxCol</a:t>
            </a:r>
            <a:r>
              <a:rPr lang="en-US" sz="1800" dirty="0"/>
              <a:t>(5)</a:t>
            </a:r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4286004" y="429846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b="1" dirty="0"/>
              <a:t>Selector</a:t>
            </a:r>
            <a:endParaRPr lang="en-US" sz="4400" b="1" dirty="0"/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4954870" y="482272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126616" y="470640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088665" y="492830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24" name="Elbow Connector 23"/>
          <p:cNvCxnSpPr>
            <a:stCxn id="177" idx="0"/>
            <a:endCxn id="223" idx="0"/>
          </p:cNvCxnSpPr>
          <p:nvPr/>
        </p:nvCxnSpPr>
        <p:spPr>
          <a:xfrm flipV="1">
            <a:off x="2865367" y="4213097"/>
            <a:ext cx="1862036" cy="5250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558" idx="1"/>
          </p:cNvCxnSpPr>
          <p:nvPr/>
        </p:nvCxnSpPr>
        <p:spPr>
          <a:xfrm flipV="1">
            <a:off x="5489403" y="3346245"/>
            <a:ext cx="2067312" cy="6593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5489403" y="4263930"/>
            <a:ext cx="2050039" cy="10789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37" idx="0"/>
          </p:cNvCxnSpPr>
          <p:nvPr/>
        </p:nvCxnSpPr>
        <p:spPr>
          <a:xfrm flipV="1">
            <a:off x="2870306" y="2977666"/>
            <a:ext cx="4600855" cy="1065985"/>
          </a:xfrm>
          <a:prstGeom prst="bentConnector3">
            <a:avLst>
              <a:gd name="adj1" fmla="val 273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rapezoid 259"/>
          <p:cNvSpPr/>
          <p:nvPr/>
        </p:nvSpPr>
        <p:spPr>
          <a:xfrm rot="5400000">
            <a:off x="11042695" y="4641113"/>
            <a:ext cx="1970050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 rot="16200000">
            <a:off x="11532118" y="4714033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1441487" y="6477556"/>
            <a:ext cx="14256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column(8)</a:t>
            </a:r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11360608" y="4300878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663655" y="4119975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1647403" y="4526713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cxnSp>
        <p:nvCxnSpPr>
          <p:cNvPr id="267" name="Straight Connector 266"/>
          <p:cNvCxnSpPr>
            <a:stCxn id="260" idx="0"/>
            <a:endCxn id="503" idx="1"/>
          </p:cNvCxnSpPr>
          <p:nvPr/>
        </p:nvCxnSpPr>
        <p:spPr>
          <a:xfrm>
            <a:off x="12313353" y="4926746"/>
            <a:ext cx="2353262" cy="1610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1242631" y="4741184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1242631" y="4289512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12051702" y="5821675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1705819" y="5499169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39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117697" y="381713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102952" y="410422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3288311" y="4934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13231638" y="477826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10745136" y="3063267"/>
            <a:ext cx="21993" cy="198069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10587121" y="2755859"/>
            <a:ext cx="1891171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row(7..3) &amp; column(7..3)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3687963" y="7022540"/>
            <a:ext cx="3402017" cy="26776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Has 16 bits per pixel</a:t>
            </a:r>
          </a:p>
          <a:p>
            <a:r>
              <a:rPr lang="en-US" sz="2400" b="1" dirty="0"/>
              <a:t>Only using 2 Bits </a:t>
            </a:r>
          </a:p>
          <a:p>
            <a:r>
              <a:rPr lang="en-US" sz="2400" dirty="0"/>
              <a:t>00 </a:t>
            </a:r>
            <a:r>
              <a:rPr lang="en-US" sz="2400" dirty="0" err="1"/>
              <a:t>scopeface</a:t>
            </a:r>
            <a:r>
              <a:rPr lang="en-US" sz="2400" dirty="0"/>
              <a:t> background</a:t>
            </a:r>
          </a:p>
          <a:p>
            <a:r>
              <a:rPr lang="en-US" sz="2400" dirty="0"/>
              <a:t>01 Red</a:t>
            </a:r>
          </a:p>
          <a:p>
            <a:r>
              <a:rPr lang="en-US" sz="2400" dirty="0"/>
              <a:t>10 Green</a:t>
            </a:r>
          </a:p>
          <a:p>
            <a:r>
              <a:rPr lang="en-US" sz="2400" dirty="0"/>
              <a:t>11 Blue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8184635" y="1619008"/>
            <a:ext cx="9112764" cy="6225358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8271051" y="1697351"/>
            <a:ext cx="25146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b="1" dirty="0" err="1"/>
              <a:t>graphics_dp.vhdl</a:t>
            </a:r>
            <a:endParaRPr 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87031" y="2629744"/>
            <a:ext cx="234274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exRow</a:t>
            </a:r>
            <a:r>
              <a:rPr lang="en-US" sz="1100" dirty="0"/>
              <a:t> &amp; </a:t>
            </a:r>
            <a:r>
              <a:rPr lang="en-US" sz="1100" dirty="0" err="1"/>
              <a:t>exCol</a:t>
            </a:r>
            <a:endParaRPr lang="en-US" sz="1100" dirty="0"/>
          </a:p>
        </p:txBody>
      </p:sp>
      <p:cxnSp>
        <p:nvCxnSpPr>
          <p:cNvPr id="123" name="Straight Connector 122"/>
          <p:cNvCxnSpPr>
            <a:cxnSpLocks/>
            <a:stCxn id="127" idx="3"/>
          </p:cNvCxnSpPr>
          <p:nvPr/>
        </p:nvCxnSpPr>
        <p:spPr>
          <a:xfrm>
            <a:off x="16829010" y="4136419"/>
            <a:ext cx="1082157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 flipV="1">
            <a:off x="16840200" y="4558859"/>
            <a:ext cx="1070967" cy="33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tmds</a:t>
            </a:r>
            <a:endParaRPr 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tmdsb</a:t>
            </a:r>
            <a:endParaRPr lang="en-US" sz="11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5589136" y="2041447"/>
            <a:ext cx="1262349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15723781" y="2107419"/>
            <a:ext cx="99305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154157" y="1980642"/>
            <a:ext cx="2199729" cy="2182051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/>
          </a:p>
        </p:txBody>
      </p:sp>
      <p:cxnSp>
        <p:nvCxnSpPr>
          <p:cNvPr id="162" name="Straight Connector 161"/>
          <p:cNvCxnSpPr>
            <a:cxnSpLocks/>
            <a:stCxn id="163" idx="3"/>
            <a:endCxn id="166" idx="1"/>
          </p:cNvCxnSpPr>
          <p:nvPr/>
        </p:nvCxnSpPr>
        <p:spPr>
          <a:xfrm flipV="1">
            <a:off x="7858936" y="5679577"/>
            <a:ext cx="1099672" cy="83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325536" y="5557082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clk</a:t>
            </a:r>
            <a:endParaRPr lang="en-US" sz="1100" dirty="0"/>
          </a:p>
        </p:txBody>
      </p:sp>
      <p:cxnSp>
        <p:nvCxnSpPr>
          <p:cNvPr id="164" name="Straight Connector 163"/>
          <p:cNvCxnSpPr>
            <a:cxnSpLocks/>
            <a:stCxn id="165" idx="3"/>
            <a:endCxn id="167" idx="1"/>
          </p:cNvCxnSpPr>
          <p:nvPr/>
        </p:nvCxnSpPr>
        <p:spPr>
          <a:xfrm>
            <a:off x="7988017" y="6190348"/>
            <a:ext cx="782048" cy="1032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945341" y="6059543"/>
            <a:ext cx="104267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reset_n</a:t>
            </a:r>
            <a:endParaRPr lang="en-US" sz="1100" dirty="0"/>
          </a:p>
        </p:txBody>
      </p:sp>
      <p:sp>
        <p:nvSpPr>
          <p:cNvPr id="166" name="TextBox 165"/>
          <p:cNvSpPr txBox="1"/>
          <p:nvPr/>
        </p:nvSpPr>
        <p:spPr>
          <a:xfrm>
            <a:off x="8958608" y="5548772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/>
              <a:t>clk</a:t>
            </a:r>
            <a:endParaRPr lang="en-US" sz="1100" dirty="0"/>
          </a:p>
        </p:txBody>
      </p:sp>
      <p:sp>
        <p:nvSpPr>
          <p:cNvPr id="167" name="TextBox 166"/>
          <p:cNvSpPr txBox="1"/>
          <p:nvPr/>
        </p:nvSpPr>
        <p:spPr>
          <a:xfrm>
            <a:off x="8770065" y="6069870"/>
            <a:ext cx="93361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/>
              <a:t>reset_n</a:t>
            </a:r>
            <a:endParaRPr lang="en-US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184635" y="5442547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clk</a:t>
            </a:r>
            <a:endParaRPr 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22318" y="5922737"/>
            <a:ext cx="104267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reset_n</a:t>
            </a:r>
            <a:endParaRPr lang="en-US" sz="1100" dirty="0"/>
          </a:p>
        </p:txBody>
      </p:sp>
      <p:sp>
        <p:nvSpPr>
          <p:cNvPr id="272" name="TextBox 271"/>
          <p:cNvSpPr txBox="1"/>
          <p:nvPr/>
        </p:nvSpPr>
        <p:spPr>
          <a:xfrm>
            <a:off x="10238549" y="2041447"/>
            <a:ext cx="206682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1" dirty="0" err="1"/>
              <a:t>BRAM_Image</a:t>
            </a:r>
            <a:endParaRPr lang="en-US" sz="1100" b="1" dirty="0"/>
          </a:p>
        </p:txBody>
      </p:sp>
      <p:sp>
        <p:nvSpPr>
          <p:cNvPr id="327" name="TextBox 326"/>
          <p:cNvSpPr txBox="1"/>
          <p:nvPr/>
        </p:nvSpPr>
        <p:spPr>
          <a:xfrm>
            <a:off x="11118337" y="3292085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DOUT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4735067" y="2705001"/>
            <a:ext cx="951692" cy="296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3601706" y="2577163"/>
            <a:ext cx="113336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5686759" y="2574196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row</a:t>
            </a:r>
          </a:p>
        </p:txBody>
      </p:sp>
      <p:cxnSp>
        <p:nvCxnSpPr>
          <p:cNvPr id="334" name="Straight Connector 333"/>
          <p:cNvCxnSpPr>
            <a:cxnSpLocks/>
            <a:stCxn id="38" idx="3"/>
            <a:endCxn id="336" idx="1"/>
          </p:cNvCxnSpPr>
          <p:nvPr/>
        </p:nvCxnSpPr>
        <p:spPr>
          <a:xfrm flipV="1">
            <a:off x="14770849" y="3133374"/>
            <a:ext cx="904110" cy="83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5674959" y="3002569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5210913" y="270139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5069079" y="260990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5240825" y="3154969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5069079" y="299090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1156596" y="2970319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 RDADDR</a:t>
            </a:r>
          </a:p>
        </p:txBody>
      </p:sp>
      <p:cxnSp>
        <p:nvCxnSpPr>
          <p:cNvPr id="344" name="Straight Connector 343"/>
          <p:cNvCxnSpPr>
            <a:cxnSpLocks/>
            <a:endCxn id="372" idx="1"/>
          </p:cNvCxnSpPr>
          <p:nvPr/>
        </p:nvCxnSpPr>
        <p:spPr>
          <a:xfrm>
            <a:off x="12398481" y="2714655"/>
            <a:ext cx="883680" cy="126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1111616" y="2587120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 </a:t>
            </a:r>
            <a:r>
              <a:rPr lang="en-US" sz="1100" dirty="0" err="1"/>
              <a:t>rENB</a:t>
            </a:r>
            <a:endParaRPr lang="en-US" sz="1100" dirty="0"/>
          </a:p>
        </p:txBody>
      </p:sp>
      <p:sp>
        <p:nvSpPr>
          <p:cNvPr id="440" name="TextBox 439"/>
          <p:cNvSpPr txBox="1"/>
          <p:nvPr/>
        </p:nvSpPr>
        <p:spPr>
          <a:xfrm>
            <a:off x="10204983" y="3065409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Din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10146972" y="2573219"/>
            <a:ext cx="129405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WRADDR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15739088" y="4758188"/>
            <a:ext cx="14316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/>
              <a:t>cell_image</a:t>
            </a:r>
            <a:endParaRPr lang="en-US" sz="11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1703577" y="3619196"/>
            <a:ext cx="46006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6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090507" y="3853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cxnSpLocks/>
          </p:cNvCxnSpPr>
          <p:nvPr/>
        </p:nvCxnSpPr>
        <p:spPr>
          <a:xfrm>
            <a:off x="9227233" y="369483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10171430" y="3514081"/>
            <a:ext cx="94018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/>
              <a:t>wrENB</a:t>
            </a:r>
            <a:endParaRPr lang="en-US" sz="11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430897" y="2741110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3282161" y="2596525"/>
            <a:ext cx="60425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Courier" pitchFamily="49" charset="0"/>
              </a:rPr>
              <a:t>‘1’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2508996" y="278235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cxnSp>
        <p:nvCxnSpPr>
          <p:cNvPr id="396" name="Straight Connector 395"/>
          <p:cNvCxnSpPr/>
          <p:nvPr/>
        </p:nvCxnSpPr>
        <p:spPr>
          <a:xfrm flipV="1">
            <a:off x="12683640" y="296460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10669882" y="2885347"/>
            <a:ext cx="189117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row &amp; column</a:t>
            </a:r>
          </a:p>
        </p:txBody>
      </p:sp>
      <p:cxnSp>
        <p:nvCxnSpPr>
          <p:cNvPr id="2" name="Elbow Connector 23">
            <a:extLst>
              <a:ext uri="{FF2B5EF4-FFF2-40B4-BE49-F238E27FC236}">
                <a16:creationId xmlns:a16="http://schemas.microsoft.com/office/drawing/2014/main" id="{15B3B6FE-CE00-CAE8-ADDB-319D93FC516B}"/>
              </a:ext>
            </a:extLst>
          </p:cNvPr>
          <p:cNvCxnSpPr>
            <a:cxnSpLocks/>
            <a:stCxn id="327" idx="3"/>
            <a:endCxn id="503" idx="1"/>
          </p:cNvCxnSpPr>
          <p:nvPr/>
        </p:nvCxnSpPr>
        <p:spPr>
          <a:xfrm>
            <a:off x="12348594" y="3422890"/>
            <a:ext cx="3390494" cy="14661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A74394-2519-7917-4E6C-855FCCA3758C}"/>
              </a:ext>
            </a:extLst>
          </p:cNvPr>
          <p:cNvGrpSpPr/>
          <p:nvPr/>
        </p:nvGrpSpPr>
        <p:grpSpPr>
          <a:xfrm>
            <a:off x="10510019" y="7121352"/>
            <a:ext cx="5521366" cy="1550707"/>
            <a:chOff x="10370408" y="9425193"/>
            <a:chExt cx="5521366" cy="1550707"/>
          </a:xfrm>
        </p:grpSpPr>
        <p:sp>
          <p:nvSpPr>
            <p:cNvPr id="454" name="TextBox 453"/>
            <p:cNvSpPr txBox="1"/>
            <p:nvPr/>
          </p:nvSpPr>
          <p:spPr>
            <a:xfrm>
              <a:off x="14354260" y="9440220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/>
                <a:t>exData</a:t>
              </a:r>
              <a:endParaRPr lang="en-US" sz="11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2906287" y="9426147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/>
                <a:t>exRow</a:t>
              </a:r>
              <a:endParaRPr lang="en-US" sz="11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1550869" y="9425193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/>
                <a:t>exCol</a:t>
              </a:r>
              <a:endParaRPr lang="en-US" sz="11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370408" y="9472665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/>
                <a:t>exWen</a:t>
              </a:r>
              <a:endParaRPr lang="en-US" sz="1100" dirty="0"/>
            </a:p>
          </p:txBody>
        </p:sp>
        <p:cxnSp>
          <p:nvCxnSpPr>
            <p:cNvPr id="197" name="Straight Connector 196"/>
            <p:cNvCxnSpPr>
              <a:cxnSpLocks/>
            </p:cNvCxnSpPr>
            <p:nvPr/>
          </p:nvCxnSpPr>
          <p:spPr>
            <a:xfrm flipV="1">
              <a:off x="11151433" y="9801520"/>
              <a:ext cx="0" cy="90476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EFDA3D-5323-2C30-BCAF-B9DB6746D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93446" y="9793145"/>
              <a:ext cx="0" cy="90476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0DC99E9-825F-30A5-95D5-743D2916B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78893" y="9800749"/>
              <a:ext cx="0" cy="90476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02EEB0-D469-5D9A-1799-A5155850D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55921" y="9815031"/>
              <a:ext cx="0" cy="90476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FCA633-B040-80D7-7C47-DFFF11A3DF7D}"/>
                </a:ext>
              </a:extLst>
            </p:cNvPr>
            <p:cNvSpPr txBox="1"/>
            <p:nvPr/>
          </p:nvSpPr>
          <p:spPr>
            <a:xfrm>
              <a:off x="12275713" y="10327755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347973-0BD4-1134-659E-2C752F921EF8}"/>
                </a:ext>
              </a:extLst>
            </p:cNvPr>
            <p:cNvCxnSpPr/>
            <p:nvPr/>
          </p:nvCxnSpPr>
          <p:spPr>
            <a:xfrm flipV="1">
              <a:off x="12118501" y="10270247"/>
              <a:ext cx="32362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94842-7E85-9BE9-E465-60BD7DF2489E}"/>
                </a:ext>
              </a:extLst>
            </p:cNvPr>
            <p:cNvSpPr txBox="1"/>
            <p:nvPr/>
          </p:nvSpPr>
          <p:spPr>
            <a:xfrm>
              <a:off x="13675044" y="10328709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F7EAC2-65D5-FFCA-CDCA-416EDFD4CC25}"/>
                </a:ext>
              </a:extLst>
            </p:cNvPr>
            <p:cNvCxnSpPr/>
            <p:nvPr/>
          </p:nvCxnSpPr>
          <p:spPr>
            <a:xfrm flipV="1">
              <a:off x="13517832" y="10271201"/>
              <a:ext cx="32362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AEB5FD-3990-DEF1-CBC8-1D9D680CCC89}"/>
                </a:ext>
              </a:extLst>
            </p:cNvPr>
            <p:cNvSpPr txBox="1"/>
            <p:nvPr/>
          </p:nvSpPr>
          <p:spPr>
            <a:xfrm>
              <a:off x="15049642" y="10336177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EA90C2-98F4-85B6-A272-8FF3A5336B34}"/>
                </a:ext>
              </a:extLst>
            </p:cNvPr>
            <p:cNvCxnSpPr/>
            <p:nvPr/>
          </p:nvCxnSpPr>
          <p:spPr>
            <a:xfrm flipV="1">
              <a:off x="14892430" y="10278669"/>
              <a:ext cx="32362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6577E6-FA13-CDD8-23E0-61E44BFF67C2}"/>
                </a:ext>
              </a:extLst>
            </p:cNvPr>
            <p:cNvSpPr txBox="1"/>
            <p:nvPr/>
          </p:nvSpPr>
          <p:spPr>
            <a:xfrm>
              <a:off x="10389381" y="10691491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slv_reg3[0]</a:t>
              </a:r>
              <a:endParaRPr 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BC47B-1D5A-BF07-1CC0-4921795F91D8}"/>
                </a:ext>
              </a:extLst>
            </p:cNvPr>
            <p:cNvSpPr txBox="1"/>
            <p:nvPr/>
          </p:nvSpPr>
          <p:spPr>
            <a:xfrm>
              <a:off x="11619327" y="10714290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slv_reg2[4:0]</a:t>
              </a:r>
              <a:endParaRPr 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B5C7B9-8FA0-D431-5063-9902895240F6}"/>
                </a:ext>
              </a:extLst>
            </p:cNvPr>
            <p:cNvSpPr txBox="1"/>
            <p:nvPr/>
          </p:nvSpPr>
          <p:spPr>
            <a:xfrm>
              <a:off x="13009956" y="10681095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slv_reg1[3:0]</a:t>
              </a:r>
              <a:endParaRPr 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055BF0-77E3-4224-3BEB-DF9FFD6245CB}"/>
                </a:ext>
              </a:extLst>
            </p:cNvPr>
            <p:cNvSpPr txBox="1"/>
            <p:nvPr/>
          </p:nvSpPr>
          <p:spPr>
            <a:xfrm>
              <a:off x="14316748" y="10684138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slv_reg0[5:0]</a:t>
              </a:r>
              <a:endParaRPr lang="en-US" sz="1100" dirty="0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ACEE18-88F5-C412-BDD2-EC6FCA2961DC}"/>
              </a:ext>
            </a:extLst>
          </p:cNvPr>
          <p:cNvCxnSpPr>
            <a:cxnSpLocks/>
          </p:cNvCxnSpPr>
          <p:nvPr/>
        </p:nvCxnSpPr>
        <p:spPr>
          <a:xfrm>
            <a:off x="9227232" y="326705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980DF7-3CCA-BFBF-6DD6-082D6664EA16}"/>
              </a:ext>
            </a:extLst>
          </p:cNvPr>
          <p:cNvSpPr txBox="1"/>
          <p:nvPr/>
        </p:nvSpPr>
        <p:spPr>
          <a:xfrm>
            <a:off x="8063658" y="3082392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/>
              <a:t>exData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175649-58BD-D63F-FFD3-814176DA404B}"/>
              </a:ext>
            </a:extLst>
          </p:cNvPr>
          <p:cNvSpPr txBox="1"/>
          <p:nvPr/>
        </p:nvSpPr>
        <p:spPr>
          <a:xfrm>
            <a:off x="8055689" y="3504348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/>
              <a:t>exWen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05BD4-F8AC-AC5F-80C1-14433D0E69CC}"/>
              </a:ext>
            </a:extLst>
          </p:cNvPr>
          <p:cNvSpPr txBox="1"/>
          <p:nvPr/>
        </p:nvSpPr>
        <p:spPr>
          <a:xfrm>
            <a:off x="9528351" y="3176919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49415D-AF6B-A65B-C25F-781847567344}"/>
              </a:ext>
            </a:extLst>
          </p:cNvPr>
          <p:cNvCxnSpPr/>
          <p:nvPr/>
        </p:nvCxnSpPr>
        <p:spPr>
          <a:xfrm flipV="1">
            <a:off x="9371139" y="311941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C08173-F4BD-AF9D-607B-BA1BE5C698FA}"/>
              </a:ext>
            </a:extLst>
          </p:cNvPr>
          <p:cNvSpPr txBox="1"/>
          <p:nvPr/>
        </p:nvSpPr>
        <p:spPr>
          <a:xfrm>
            <a:off x="14002643" y="3010929"/>
            <a:ext cx="76820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column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90332-8BFB-AA46-E14E-F066F586F247}"/>
              </a:ext>
            </a:extLst>
          </p:cNvPr>
          <p:cNvCxnSpPr>
            <a:cxnSpLocks/>
          </p:cNvCxnSpPr>
          <p:nvPr/>
        </p:nvCxnSpPr>
        <p:spPr>
          <a:xfrm>
            <a:off x="9225308" y="278235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B6E57-6154-8CE8-F62A-0043D2F27F15}"/>
              </a:ext>
            </a:extLst>
          </p:cNvPr>
          <p:cNvCxnSpPr/>
          <p:nvPr/>
        </p:nvCxnSpPr>
        <p:spPr>
          <a:xfrm flipV="1">
            <a:off x="9351804" y="263294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E1838B-0628-A1D2-68AD-9BE27A0088E5}"/>
              </a:ext>
            </a:extLst>
          </p:cNvPr>
          <p:cNvCxnSpPr>
            <a:cxnSpLocks/>
            <a:stCxn id="343" idx="3"/>
          </p:cNvCxnSpPr>
          <p:nvPr/>
        </p:nvCxnSpPr>
        <p:spPr>
          <a:xfrm flipV="1">
            <a:off x="12386853" y="3091794"/>
            <a:ext cx="897744" cy="933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7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29596" y="1069460"/>
            <a:ext cx="16725004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541" y="1148827"/>
            <a:ext cx="1844971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blackjack.vhdl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33831" y="1619008"/>
            <a:ext cx="6700193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6811" y="1619007"/>
            <a:ext cx="184497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audio_dp.vhdl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312345" y="10845380"/>
            <a:ext cx="3854107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9455" y="10842174"/>
            <a:ext cx="1844971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audio_fsm.vhdl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4595771" y="10286716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21" name="Straight Connector 320"/>
          <p:cNvCxnSpPr>
            <a:cxnSpLocks/>
            <a:endCxn id="369" idx="1"/>
          </p:cNvCxnSpPr>
          <p:nvPr/>
        </p:nvCxnSpPr>
        <p:spPr>
          <a:xfrm>
            <a:off x="876202" y="11365910"/>
            <a:ext cx="40650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cxnSpLocks/>
            <a:endCxn id="377" idx="1"/>
          </p:cNvCxnSpPr>
          <p:nvPr/>
        </p:nvCxnSpPr>
        <p:spPr>
          <a:xfrm>
            <a:off x="883162" y="11686183"/>
            <a:ext cx="37928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1282704" y="11235105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1262451" y="11555378"/>
            <a:ext cx="99285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D4136EF-A9BF-4CAD-AA6F-106867D6676C}"/>
              </a:ext>
            </a:extLst>
          </p:cNvPr>
          <p:cNvSpPr txBox="1"/>
          <p:nvPr/>
        </p:nvSpPr>
        <p:spPr>
          <a:xfrm>
            <a:off x="2124115" y="2167448"/>
            <a:ext cx="206682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Audio_Codec_Wrapper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2AA2456-9AA1-4F91-B844-1DB55727934F}"/>
              </a:ext>
            </a:extLst>
          </p:cNvPr>
          <p:cNvSpPr txBox="1"/>
          <p:nvPr/>
        </p:nvSpPr>
        <p:spPr>
          <a:xfrm>
            <a:off x="3477966" y="4820720"/>
            <a:ext cx="113336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L_bus_in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76B980B-8078-4ACC-A0CF-45E9B2CAD295}"/>
              </a:ext>
            </a:extLst>
          </p:cNvPr>
          <p:cNvSpPr txBox="1"/>
          <p:nvPr/>
        </p:nvSpPr>
        <p:spPr>
          <a:xfrm>
            <a:off x="3489841" y="5127476"/>
            <a:ext cx="1130903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R_bus_in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086E13-0AA0-4020-88BF-4FCAC532007C}"/>
              </a:ext>
            </a:extLst>
          </p:cNvPr>
          <p:cNvSpPr txBox="1"/>
          <p:nvPr/>
        </p:nvSpPr>
        <p:spPr>
          <a:xfrm>
            <a:off x="3395437" y="5433759"/>
            <a:ext cx="1232715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L_bus_out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852D61E-C734-4E17-85A0-303D07CE7590}"/>
              </a:ext>
            </a:extLst>
          </p:cNvPr>
          <p:cNvCxnSpPr>
            <a:cxnSpLocks/>
          </p:cNvCxnSpPr>
          <p:nvPr/>
        </p:nvCxnSpPr>
        <p:spPr>
          <a:xfrm>
            <a:off x="4637569" y="5930894"/>
            <a:ext cx="35401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D54AED92-FB2D-47CB-85D3-C8B4C0C7F33A}"/>
              </a:ext>
            </a:extLst>
          </p:cNvPr>
          <p:cNvSpPr txBox="1"/>
          <p:nvPr/>
        </p:nvSpPr>
        <p:spPr>
          <a:xfrm>
            <a:off x="3407312" y="5740515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R_bus_out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56D25F8-BFD6-40DA-AA17-FF84CC57A833}"/>
              </a:ext>
            </a:extLst>
          </p:cNvPr>
          <p:cNvCxnSpPr/>
          <p:nvPr/>
        </p:nvCxnSpPr>
        <p:spPr>
          <a:xfrm>
            <a:off x="4620744" y="465036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AB6F666-7A35-4DB5-BA75-9BAA2072A53D}"/>
              </a:ext>
            </a:extLst>
          </p:cNvPr>
          <p:cNvSpPr txBox="1"/>
          <p:nvPr/>
        </p:nvSpPr>
        <p:spPr>
          <a:xfrm>
            <a:off x="3790656" y="4504685"/>
            <a:ext cx="79526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A2206C8-6DAB-418C-9A8F-94E3A2B33205}"/>
              </a:ext>
            </a:extLst>
          </p:cNvPr>
          <p:cNvCxnSpPr>
            <a:stCxn id="221" idx="3"/>
            <a:endCxn id="224" idx="1"/>
          </p:cNvCxnSpPr>
          <p:nvPr/>
        </p:nvCxnSpPr>
        <p:spPr>
          <a:xfrm>
            <a:off x="883609" y="2985562"/>
            <a:ext cx="76142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0A551E3-AEE0-41A6-B018-41B82A784CF3}"/>
              </a:ext>
            </a:extLst>
          </p:cNvPr>
          <p:cNvSpPr txBox="1"/>
          <p:nvPr/>
        </p:nvSpPr>
        <p:spPr>
          <a:xfrm>
            <a:off x="350209" y="2854757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FB82BFC-9FEA-40C0-9AA6-80B47472B4AC}"/>
              </a:ext>
            </a:extLst>
          </p:cNvPr>
          <p:cNvCxnSpPr>
            <a:stCxn id="223" idx="3"/>
            <a:endCxn id="225" idx="1"/>
          </p:cNvCxnSpPr>
          <p:nvPr/>
        </p:nvCxnSpPr>
        <p:spPr>
          <a:xfrm>
            <a:off x="881152" y="3265339"/>
            <a:ext cx="76387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6BA29-12E7-454E-8DBB-5AA748FBF58E}"/>
              </a:ext>
            </a:extLst>
          </p:cNvPr>
          <p:cNvSpPr txBox="1"/>
          <p:nvPr/>
        </p:nvSpPr>
        <p:spPr>
          <a:xfrm>
            <a:off x="-161524" y="3134534"/>
            <a:ext cx="104267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8C7940C-D458-41B0-8344-DE7A4786D48E}"/>
              </a:ext>
            </a:extLst>
          </p:cNvPr>
          <p:cNvSpPr txBox="1"/>
          <p:nvPr/>
        </p:nvSpPr>
        <p:spPr>
          <a:xfrm>
            <a:off x="1645031" y="2854757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D2CA968-33AC-49DA-9AD0-12895FC1AF13}"/>
              </a:ext>
            </a:extLst>
          </p:cNvPr>
          <p:cNvSpPr txBox="1"/>
          <p:nvPr/>
        </p:nvSpPr>
        <p:spPr>
          <a:xfrm>
            <a:off x="1645031" y="3134534"/>
            <a:ext cx="93361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6136A1-8F75-4881-8361-DF6E6AE5EF42}"/>
              </a:ext>
            </a:extLst>
          </p:cNvPr>
          <p:cNvCxnSpPr>
            <a:stCxn id="227" idx="3"/>
            <a:endCxn id="228" idx="1"/>
          </p:cNvCxnSpPr>
          <p:nvPr/>
        </p:nvCxnSpPr>
        <p:spPr>
          <a:xfrm>
            <a:off x="876237" y="3522896"/>
            <a:ext cx="76388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4DABAC36-9992-4348-91E0-FF69E45B69E4}"/>
              </a:ext>
            </a:extLst>
          </p:cNvPr>
          <p:cNvSpPr txBox="1"/>
          <p:nvPr/>
        </p:nvSpPr>
        <p:spPr>
          <a:xfrm>
            <a:off x="116695" y="3392091"/>
            <a:ext cx="7595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358D104-6733-4BD4-92D3-58B1AC8A85DA}"/>
              </a:ext>
            </a:extLst>
          </p:cNvPr>
          <p:cNvSpPr txBox="1"/>
          <p:nvPr/>
        </p:nvSpPr>
        <p:spPr>
          <a:xfrm>
            <a:off x="1640117" y="3392091"/>
            <a:ext cx="7595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D1F71CE-B302-4FD2-9934-D4AFB98B9C81}"/>
              </a:ext>
            </a:extLst>
          </p:cNvPr>
          <p:cNvCxnSpPr>
            <a:stCxn id="233" idx="3"/>
            <a:endCxn id="236" idx="1"/>
          </p:cNvCxnSpPr>
          <p:nvPr/>
        </p:nvCxnSpPr>
        <p:spPr>
          <a:xfrm>
            <a:off x="878659" y="3809986"/>
            <a:ext cx="76142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EBB8EE09-A0D0-4817-A807-D2B0FDF4E6C5}"/>
              </a:ext>
            </a:extLst>
          </p:cNvPr>
          <p:cNvSpPr txBox="1"/>
          <p:nvPr/>
        </p:nvSpPr>
        <p:spPr>
          <a:xfrm>
            <a:off x="-864149" y="3679181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ac_mclk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7262475-1BB7-4DC4-81C3-A99B2495E088}"/>
              </a:ext>
            </a:extLst>
          </p:cNvPr>
          <p:cNvCxnSpPr>
            <a:stCxn id="235" idx="3"/>
            <a:endCxn id="237" idx="1"/>
          </p:cNvCxnSpPr>
          <p:nvPr/>
        </p:nvCxnSpPr>
        <p:spPr>
          <a:xfrm>
            <a:off x="876202" y="4089763"/>
            <a:ext cx="7638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75D9F997-7F70-4D9E-BB93-EBD9B58F2EF9}"/>
              </a:ext>
            </a:extLst>
          </p:cNvPr>
          <p:cNvSpPr txBox="1"/>
          <p:nvPr/>
        </p:nvSpPr>
        <p:spPr>
          <a:xfrm>
            <a:off x="-864149" y="3958958"/>
            <a:ext cx="174035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ac_adc_sdata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A62C80D-D97D-45D2-AD00-BF675C4B4BA5}"/>
              </a:ext>
            </a:extLst>
          </p:cNvPr>
          <p:cNvSpPr txBox="1"/>
          <p:nvPr/>
        </p:nvSpPr>
        <p:spPr>
          <a:xfrm>
            <a:off x="1640080" y="3679181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ac_mclk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490FDAE-172A-49DA-AE3A-9506CFBE23FC}"/>
              </a:ext>
            </a:extLst>
          </p:cNvPr>
          <p:cNvSpPr txBox="1"/>
          <p:nvPr/>
        </p:nvSpPr>
        <p:spPr>
          <a:xfrm>
            <a:off x="1640080" y="3958958"/>
            <a:ext cx="207025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ac_adc_sdata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(In)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1924D14-4F69-469F-BC14-D6F69B417D96}"/>
              </a:ext>
            </a:extLst>
          </p:cNvPr>
          <p:cNvCxnSpPr>
            <a:stCxn id="239" idx="3"/>
            <a:endCxn id="240" idx="1"/>
          </p:cNvCxnSpPr>
          <p:nvPr/>
        </p:nvCxnSpPr>
        <p:spPr>
          <a:xfrm>
            <a:off x="883162" y="4347320"/>
            <a:ext cx="752004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85AF5077-0671-48E7-B991-418D6D622FEE}"/>
              </a:ext>
            </a:extLst>
          </p:cNvPr>
          <p:cNvSpPr txBox="1"/>
          <p:nvPr/>
        </p:nvSpPr>
        <p:spPr>
          <a:xfrm>
            <a:off x="-852274" y="4216515"/>
            <a:ext cx="173543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ac_dac_sdata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D36ECBF-1E03-4DCA-A991-001CB3001A98}"/>
              </a:ext>
            </a:extLst>
          </p:cNvPr>
          <p:cNvSpPr txBox="1"/>
          <p:nvPr/>
        </p:nvSpPr>
        <p:spPr>
          <a:xfrm>
            <a:off x="1635166" y="4216515"/>
            <a:ext cx="2134839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ac_dac_sdata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(Out)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E0A6B3C-5A0E-4162-BF71-FDD34BB7E26A}"/>
              </a:ext>
            </a:extLst>
          </p:cNvPr>
          <p:cNvCxnSpPr>
            <a:stCxn id="242" idx="3"/>
            <a:endCxn id="243" idx="1"/>
          </p:cNvCxnSpPr>
          <p:nvPr/>
        </p:nvCxnSpPr>
        <p:spPr>
          <a:xfrm>
            <a:off x="878659" y="4628577"/>
            <a:ext cx="76142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E5FCE117-CCD2-49C6-A422-916497215B3B}"/>
              </a:ext>
            </a:extLst>
          </p:cNvPr>
          <p:cNvSpPr txBox="1"/>
          <p:nvPr/>
        </p:nvSpPr>
        <p:spPr>
          <a:xfrm>
            <a:off x="-864149" y="4497772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ac_bclk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C63ADE7-EBEF-42E4-A4BF-D45F77AD4FB9}"/>
              </a:ext>
            </a:extLst>
          </p:cNvPr>
          <p:cNvSpPr txBox="1"/>
          <p:nvPr/>
        </p:nvSpPr>
        <p:spPr>
          <a:xfrm>
            <a:off x="1640080" y="4497772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ac_bclk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3D93DB4-FEB2-4A4C-A2E4-C23C92635196}"/>
              </a:ext>
            </a:extLst>
          </p:cNvPr>
          <p:cNvCxnSpPr>
            <a:stCxn id="245" idx="3"/>
            <a:endCxn id="246" idx="1"/>
          </p:cNvCxnSpPr>
          <p:nvPr/>
        </p:nvCxnSpPr>
        <p:spPr>
          <a:xfrm>
            <a:off x="890534" y="4904677"/>
            <a:ext cx="76142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B72443CD-1342-4EE6-B37A-1B83FC6FB297}"/>
              </a:ext>
            </a:extLst>
          </p:cNvPr>
          <p:cNvSpPr txBox="1"/>
          <p:nvPr/>
        </p:nvSpPr>
        <p:spPr>
          <a:xfrm>
            <a:off x="-852274" y="4773872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ac_lrclk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1E5240A-25EA-4BC3-AC64-C933415F436A}"/>
              </a:ext>
            </a:extLst>
          </p:cNvPr>
          <p:cNvSpPr txBox="1"/>
          <p:nvPr/>
        </p:nvSpPr>
        <p:spPr>
          <a:xfrm>
            <a:off x="1651955" y="4773872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ac_lrclk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4C214076-13AC-44E9-9280-9009D325B4C1}"/>
              </a:ext>
            </a:extLst>
          </p:cNvPr>
          <p:cNvCxnSpPr>
            <a:stCxn id="248" idx="3"/>
            <a:endCxn id="249" idx="1"/>
          </p:cNvCxnSpPr>
          <p:nvPr/>
        </p:nvCxnSpPr>
        <p:spPr>
          <a:xfrm>
            <a:off x="890534" y="5209477"/>
            <a:ext cx="76142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43B20066-10FE-4BDA-89AE-2A8999C31A15}"/>
              </a:ext>
            </a:extLst>
          </p:cNvPr>
          <p:cNvSpPr txBox="1"/>
          <p:nvPr/>
        </p:nvSpPr>
        <p:spPr>
          <a:xfrm>
            <a:off x="-852274" y="5078672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D14F913-FE8E-4FAB-91AB-9EE2EB73A905}"/>
              </a:ext>
            </a:extLst>
          </p:cNvPr>
          <p:cNvSpPr txBox="1"/>
          <p:nvPr/>
        </p:nvSpPr>
        <p:spPr>
          <a:xfrm>
            <a:off x="1651955" y="5078672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49FE4D3-C5E6-481E-8F06-7E1CEBA1FA57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890534" y="5485577"/>
            <a:ext cx="76142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D2FA6519-2B4B-48A0-A9C0-9D2F0CCFF60E}"/>
              </a:ext>
            </a:extLst>
          </p:cNvPr>
          <p:cNvSpPr txBox="1"/>
          <p:nvPr/>
        </p:nvSpPr>
        <p:spPr>
          <a:xfrm>
            <a:off x="-852274" y="5354772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C212E0E-5AF1-4CCA-93BD-80BB8BE37B69}"/>
              </a:ext>
            </a:extLst>
          </p:cNvPr>
          <p:cNvSpPr txBox="1"/>
          <p:nvPr/>
        </p:nvSpPr>
        <p:spPr>
          <a:xfrm>
            <a:off x="1651955" y="5354772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Rounded Rectangle 270">
            <a:extLst>
              <a:ext uri="{FF2B5EF4-FFF2-40B4-BE49-F238E27FC236}">
                <a16:creationId xmlns:a16="http://schemas.microsoft.com/office/drawing/2014/main" id="{11567CAC-85D2-40E4-983C-03A528FED054}"/>
              </a:ext>
            </a:extLst>
          </p:cNvPr>
          <p:cNvSpPr/>
          <p:nvPr/>
        </p:nvSpPr>
        <p:spPr>
          <a:xfrm>
            <a:off x="1655973" y="2171198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5695BCC-D775-4751-9F48-5EDE25044639}"/>
              </a:ext>
            </a:extLst>
          </p:cNvPr>
          <p:cNvSpPr txBox="1"/>
          <p:nvPr/>
        </p:nvSpPr>
        <p:spPr>
          <a:xfrm>
            <a:off x="4609744" y="5905632"/>
            <a:ext cx="474563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3D6DAF3-A59F-4527-85A0-D92AD3059FF5}"/>
              </a:ext>
            </a:extLst>
          </p:cNvPr>
          <p:cNvCxnSpPr>
            <a:cxnSpLocks/>
          </p:cNvCxnSpPr>
          <p:nvPr/>
        </p:nvCxnSpPr>
        <p:spPr>
          <a:xfrm flipV="1">
            <a:off x="4639212" y="5846255"/>
            <a:ext cx="168371" cy="192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B27F538C-FFE0-449B-B3DF-FCA531B8A45C}"/>
              </a:ext>
            </a:extLst>
          </p:cNvPr>
          <p:cNvSpPr txBox="1"/>
          <p:nvPr/>
        </p:nvSpPr>
        <p:spPr>
          <a:xfrm>
            <a:off x="4596302" y="5609075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504A55AB-07CA-4833-8770-70D8A905064C}"/>
              </a:ext>
            </a:extLst>
          </p:cNvPr>
          <p:cNvCxnSpPr>
            <a:cxnSpLocks/>
          </p:cNvCxnSpPr>
          <p:nvPr/>
        </p:nvCxnSpPr>
        <p:spPr>
          <a:xfrm flipV="1">
            <a:off x="4660244" y="5534999"/>
            <a:ext cx="166069" cy="195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7BDCAE0-1C35-4062-AEA9-2564D269C5C3}"/>
              </a:ext>
            </a:extLst>
          </p:cNvPr>
          <p:cNvCxnSpPr/>
          <p:nvPr/>
        </p:nvCxnSpPr>
        <p:spPr>
          <a:xfrm>
            <a:off x="4602863" y="433091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F8285133-D384-4D68-8981-FD7A1F6A23A3}"/>
              </a:ext>
            </a:extLst>
          </p:cNvPr>
          <p:cNvSpPr txBox="1"/>
          <p:nvPr/>
        </p:nvSpPr>
        <p:spPr>
          <a:xfrm>
            <a:off x="3530683" y="4132191"/>
            <a:ext cx="104481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sim_live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A0020B2-B659-DC4C-0494-ADBC98C10F2A}"/>
              </a:ext>
            </a:extLst>
          </p:cNvPr>
          <p:cNvCxnSpPr>
            <a:cxnSpLocks/>
            <a:endCxn id="503" idx="1"/>
          </p:cNvCxnSpPr>
          <p:nvPr/>
        </p:nvCxnSpPr>
        <p:spPr>
          <a:xfrm flipV="1">
            <a:off x="4629565" y="5051443"/>
            <a:ext cx="362019" cy="9919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30C485A7-16F2-DFEA-F346-F377DA546A51}"/>
              </a:ext>
            </a:extLst>
          </p:cNvPr>
          <p:cNvCxnSpPr>
            <a:cxnSpLocks/>
            <a:endCxn id="504" idx="1"/>
          </p:cNvCxnSpPr>
          <p:nvPr/>
        </p:nvCxnSpPr>
        <p:spPr>
          <a:xfrm flipV="1">
            <a:off x="4636628" y="5283735"/>
            <a:ext cx="363862" cy="7694"/>
          </a:xfrm>
          <a:prstGeom prst="line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>
            <a:extLst>
              <a:ext uri="{FF2B5EF4-FFF2-40B4-BE49-F238E27FC236}">
                <a16:creationId xmlns:a16="http://schemas.microsoft.com/office/drawing/2014/main" id="{F2513C46-9A02-D56E-BB9E-5B5E57392BCF}"/>
              </a:ext>
            </a:extLst>
          </p:cNvPr>
          <p:cNvSpPr txBox="1"/>
          <p:nvPr/>
        </p:nvSpPr>
        <p:spPr>
          <a:xfrm>
            <a:off x="4991584" y="4932179"/>
            <a:ext cx="100403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R_bus_in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03A8D779-BE6C-E7BA-3747-8E66E771EDF8}"/>
              </a:ext>
            </a:extLst>
          </p:cNvPr>
          <p:cNvSpPr txBox="1"/>
          <p:nvPr/>
        </p:nvSpPr>
        <p:spPr>
          <a:xfrm>
            <a:off x="5000490" y="5164471"/>
            <a:ext cx="94478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L_bus_in</a:t>
            </a:r>
            <a:endParaRPr lang="en-US" sz="11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Rounded Rectangle 417">
            <a:extLst>
              <a:ext uri="{FF2B5EF4-FFF2-40B4-BE49-F238E27FC236}">
                <a16:creationId xmlns:a16="http://schemas.microsoft.com/office/drawing/2014/main" id="{7BC91B39-D491-834D-0D82-B5E7C19F140D}"/>
              </a:ext>
            </a:extLst>
          </p:cNvPr>
          <p:cNvSpPr/>
          <p:nvPr/>
        </p:nvSpPr>
        <p:spPr>
          <a:xfrm rot="16200000">
            <a:off x="5777254" y="5325391"/>
            <a:ext cx="1418619" cy="51293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 defTabSz="1371600"/>
            <a:endParaRPr lang="en-US" sz="11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F765B9-BE2F-C184-2845-0BAF819483A1}"/>
              </a:ext>
            </a:extLst>
          </p:cNvPr>
          <p:cNvSpPr txBox="1"/>
          <p:nvPr/>
        </p:nvSpPr>
        <p:spPr>
          <a:xfrm>
            <a:off x="6199496" y="5999739"/>
            <a:ext cx="49399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1371600"/>
            <a:r>
              <a:rPr lang="en-US" sz="11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7A4951-5DF1-88A9-7949-A5B3AD70E30C}"/>
              </a:ext>
            </a:extLst>
          </p:cNvPr>
          <p:cNvCxnSpPr/>
          <p:nvPr/>
        </p:nvCxnSpPr>
        <p:spPr>
          <a:xfrm flipV="1">
            <a:off x="5860216" y="5530458"/>
            <a:ext cx="362019" cy="2225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9900214-8D8D-2023-B071-BCC164B4CFFC}"/>
              </a:ext>
            </a:extLst>
          </p:cNvPr>
          <p:cNvCxnSpPr/>
          <p:nvPr/>
        </p:nvCxnSpPr>
        <p:spPr>
          <a:xfrm>
            <a:off x="6350681" y="4629036"/>
            <a:ext cx="0" cy="2419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AF145F-A639-EA5C-80EA-49FB30DF3125}"/>
              </a:ext>
            </a:extLst>
          </p:cNvPr>
          <p:cNvSpPr txBox="1"/>
          <p:nvPr/>
        </p:nvSpPr>
        <p:spPr>
          <a:xfrm>
            <a:off x="6019029" y="4346452"/>
            <a:ext cx="66330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13716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614DC5B-3359-597D-838D-FBE053B2F19B}"/>
              </a:ext>
            </a:extLst>
          </p:cNvPr>
          <p:cNvCxnSpPr/>
          <p:nvPr/>
        </p:nvCxnSpPr>
        <p:spPr>
          <a:xfrm flipV="1">
            <a:off x="6222235" y="5096587"/>
            <a:ext cx="531193" cy="2226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5220351-8F99-7CE2-FB8A-7DCA10104314}"/>
              </a:ext>
            </a:extLst>
          </p:cNvPr>
          <p:cNvCxnSpPr/>
          <p:nvPr/>
        </p:nvCxnSpPr>
        <p:spPr>
          <a:xfrm>
            <a:off x="5707885" y="5101150"/>
            <a:ext cx="503956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7BD997D-FB64-C9E9-0BD4-9890F6D36FB6}"/>
              </a:ext>
            </a:extLst>
          </p:cNvPr>
          <p:cNvCxnSpPr/>
          <p:nvPr/>
        </p:nvCxnSpPr>
        <p:spPr>
          <a:xfrm>
            <a:off x="5718279" y="5317772"/>
            <a:ext cx="5039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620C2BD-A215-0773-204A-735971D6768D}"/>
              </a:ext>
            </a:extLst>
          </p:cNvPr>
          <p:cNvCxnSpPr/>
          <p:nvPr/>
        </p:nvCxnSpPr>
        <p:spPr>
          <a:xfrm flipV="1">
            <a:off x="5862131" y="5785147"/>
            <a:ext cx="362019" cy="2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8FF48E-DFD8-6B1C-5AC9-A1C7CFC521CC}"/>
              </a:ext>
            </a:extLst>
          </p:cNvPr>
          <p:cNvCxnSpPr/>
          <p:nvPr/>
        </p:nvCxnSpPr>
        <p:spPr>
          <a:xfrm flipV="1">
            <a:off x="6219152" y="5316667"/>
            <a:ext cx="531193" cy="2226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4CF37E3-4E47-5529-F8BA-AA1A92253D8E}"/>
              </a:ext>
            </a:extLst>
          </p:cNvPr>
          <p:cNvSpPr txBox="1"/>
          <p:nvPr/>
        </p:nvSpPr>
        <p:spPr>
          <a:xfrm rot="16200000">
            <a:off x="6117135" y="5520411"/>
            <a:ext cx="71315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1371600"/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02396A5E-095A-766E-B22B-C549A2840F02}"/>
              </a:ext>
            </a:extLst>
          </p:cNvPr>
          <p:cNvSpPr/>
          <p:nvPr/>
        </p:nvSpPr>
        <p:spPr>
          <a:xfrm rot="5400000">
            <a:off x="6221609" y="6087701"/>
            <a:ext cx="117163" cy="10019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11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095BB10-9E49-4DCA-AB25-03A6D35F3CD5}"/>
              </a:ext>
            </a:extLst>
          </p:cNvPr>
          <p:cNvSpPr txBox="1"/>
          <p:nvPr/>
        </p:nvSpPr>
        <p:spPr>
          <a:xfrm>
            <a:off x="6912618" y="4873971"/>
            <a:ext cx="82235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R_bus_in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3A45A4F-EE4D-F293-59CF-3C803C445FA1}"/>
              </a:ext>
            </a:extLst>
          </p:cNvPr>
          <p:cNvSpPr txBox="1"/>
          <p:nvPr/>
        </p:nvSpPr>
        <p:spPr>
          <a:xfrm>
            <a:off x="6512287" y="5607462"/>
            <a:ext cx="214006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FD1F969-B45B-CF16-0996-54ADC10C5068}"/>
              </a:ext>
            </a:extLst>
          </p:cNvPr>
          <p:cNvCxnSpPr>
            <a:cxnSpLocks/>
          </p:cNvCxnSpPr>
          <p:nvPr/>
        </p:nvCxnSpPr>
        <p:spPr>
          <a:xfrm flipV="1">
            <a:off x="7338259" y="5306241"/>
            <a:ext cx="175631" cy="1471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E25A6AE-8B5C-8B47-7A4B-CA8F2934D5FE}"/>
              </a:ext>
            </a:extLst>
          </p:cNvPr>
          <p:cNvSpPr txBox="1"/>
          <p:nvPr/>
        </p:nvSpPr>
        <p:spPr>
          <a:xfrm>
            <a:off x="7137250" y="5653580"/>
            <a:ext cx="79677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L_bus_in</a:t>
            </a:r>
            <a:endParaRPr lang="en-US" sz="11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Elbow Connector 310">
            <a:extLst>
              <a:ext uri="{FF2B5EF4-FFF2-40B4-BE49-F238E27FC236}">
                <a16:creationId xmlns:a16="http://schemas.microsoft.com/office/drawing/2014/main" id="{CAD44AA0-6108-B4F0-5BC7-677D091E0779}"/>
              </a:ext>
            </a:extLst>
          </p:cNvPr>
          <p:cNvCxnSpPr>
            <a:cxnSpLocks/>
            <a:stCxn id="511" idx="2"/>
          </p:cNvCxnSpPr>
          <p:nvPr/>
        </p:nvCxnSpPr>
        <p:spPr>
          <a:xfrm flipV="1">
            <a:off x="6743033" y="5070985"/>
            <a:ext cx="39777" cy="510875"/>
          </a:xfrm>
          <a:prstGeom prst="bentConnector4">
            <a:avLst>
              <a:gd name="adj1" fmla="val 1676220"/>
              <a:gd name="adj2" fmla="val 9996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E915086-BE3F-56A8-0BA6-4D59FBF418AB}"/>
              </a:ext>
            </a:extLst>
          </p:cNvPr>
          <p:cNvCxnSpPr>
            <a:cxnSpLocks/>
          </p:cNvCxnSpPr>
          <p:nvPr/>
        </p:nvCxnSpPr>
        <p:spPr>
          <a:xfrm flipV="1">
            <a:off x="6832997" y="5743239"/>
            <a:ext cx="175631" cy="14710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5AE40B7-D1D3-8A52-BE64-061385CC0923}"/>
              </a:ext>
            </a:extLst>
          </p:cNvPr>
          <p:cNvSpPr txBox="1"/>
          <p:nvPr/>
        </p:nvSpPr>
        <p:spPr>
          <a:xfrm>
            <a:off x="6843951" y="5804397"/>
            <a:ext cx="42801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7FB34E3-7871-A190-3A44-4A7205B38BD1}"/>
              </a:ext>
            </a:extLst>
          </p:cNvPr>
          <p:cNvGrpSpPr/>
          <p:nvPr/>
        </p:nvGrpSpPr>
        <p:grpSpPr>
          <a:xfrm>
            <a:off x="5894299" y="5467723"/>
            <a:ext cx="428011" cy="269579"/>
            <a:chOff x="14861425" y="8398117"/>
            <a:chExt cx="1141362" cy="718875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DE76AC8-1053-E549-CFB0-8A582200A8B9}"/>
                </a:ext>
              </a:extLst>
            </p:cNvPr>
            <p:cNvSpPr txBox="1"/>
            <p:nvPr/>
          </p:nvSpPr>
          <p:spPr>
            <a:xfrm>
              <a:off x="14861425" y="8480922"/>
              <a:ext cx="1141362" cy="6360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F07699-B64E-D569-FC5F-8501D99ED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98315" y="8398117"/>
              <a:ext cx="326960" cy="3451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48629CA-528B-502F-F21B-3E25FE5EA58C}"/>
              </a:ext>
            </a:extLst>
          </p:cNvPr>
          <p:cNvGrpSpPr/>
          <p:nvPr/>
        </p:nvGrpSpPr>
        <p:grpSpPr>
          <a:xfrm>
            <a:off x="5937394" y="5083830"/>
            <a:ext cx="428011" cy="269579"/>
            <a:chOff x="14861425" y="8398117"/>
            <a:chExt cx="1141362" cy="71887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E183AE6-9582-DC9D-7C03-0CAC522BEF5F}"/>
                </a:ext>
              </a:extLst>
            </p:cNvPr>
            <p:cNvSpPr txBox="1"/>
            <p:nvPr/>
          </p:nvSpPr>
          <p:spPr>
            <a:xfrm>
              <a:off x="14861425" y="8480922"/>
              <a:ext cx="1141362" cy="6360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AA62083-4C33-06F3-B118-C31A7D195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98315" y="8398117"/>
              <a:ext cx="326960" cy="3451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64F3B40-07F7-6386-F3E5-EE6B8FCA11E2}"/>
              </a:ext>
            </a:extLst>
          </p:cNvPr>
          <p:cNvGrpSpPr/>
          <p:nvPr/>
        </p:nvGrpSpPr>
        <p:grpSpPr>
          <a:xfrm>
            <a:off x="4724790" y="4999759"/>
            <a:ext cx="428011" cy="269579"/>
            <a:chOff x="14861425" y="8398117"/>
            <a:chExt cx="1141362" cy="71887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2C69CBE-300B-362E-AA14-255661BEFB69}"/>
                </a:ext>
              </a:extLst>
            </p:cNvPr>
            <p:cNvSpPr txBox="1"/>
            <p:nvPr/>
          </p:nvSpPr>
          <p:spPr>
            <a:xfrm>
              <a:off x="14861425" y="8480922"/>
              <a:ext cx="1141362" cy="6360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EAF68C7-5C9B-6879-012E-AC0F6F4B9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98315" y="8398117"/>
              <a:ext cx="326960" cy="3451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175A66D-A70B-234B-DB30-B5C25E3E1322}"/>
              </a:ext>
            </a:extLst>
          </p:cNvPr>
          <p:cNvGrpSpPr/>
          <p:nvPr/>
        </p:nvGrpSpPr>
        <p:grpSpPr>
          <a:xfrm>
            <a:off x="5918181" y="5262321"/>
            <a:ext cx="428011" cy="269579"/>
            <a:chOff x="14861425" y="8398117"/>
            <a:chExt cx="1141362" cy="71887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4D4F182-403E-6997-8E5C-C8B3C42D49A8}"/>
                </a:ext>
              </a:extLst>
            </p:cNvPr>
            <p:cNvSpPr txBox="1"/>
            <p:nvPr/>
          </p:nvSpPr>
          <p:spPr>
            <a:xfrm>
              <a:off x="14861425" y="8480922"/>
              <a:ext cx="1141362" cy="6360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D8E40DA-98FF-6D74-7A0E-AE26DCC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98315" y="8398117"/>
              <a:ext cx="326960" cy="34516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156B50E-1188-C4B9-6F16-E70DBBEF233B}"/>
              </a:ext>
            </a:extLst>
          </p:cNvPr>
          <p:cNvGrpSpPr/>
          <p:nvPr/>
        </p:nvGrpSpPr>
        <p:grpSpPr>
          <a:xfrm>
            <a:off x="5887246" y="5703528"/>
            <a:ext cx="428011" cy="269579"/>
            <a:chOff x="14861425" y="8398117"/>
            <a:chExt cx="1141362" cy="718875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28F0C34-DA11-A301-A56B-82E8659BEB95}"/>
                </a:ext>
              </a:extLst>
            </p:cNvPr>
            <p:cNvSpPr txBox="1"/>
            <p:nvPr/>
          </p:nvSpPr>
          <p:spPr>
            <a:xfrm>
              <a:off x="14861425" y="8480922"/>
              <a:ext cx="1141362" cy="6360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9474A71-50AD-D32A-2CC3-D7E7951FF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98315" y="8398117"/>
              <a:ext cx="326960" cy="34516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AB788AB-4349-D0B1-F914-0A5D06D2902A}"/>
              </a:ext>
            </a:extLst>
          </p:cNvPr>
          <p:cNvGrpSpPr/>
          <p:nvPr/>
        </p:nvGrpSpPr>
        <p:grpSpPr>
          <a:xfrm>
            <a:off x="4715751" y="5226646"/>
            <a:ext cx="428011" cy="269579"/>
            <a:chOff x="14861425" y="8398117"/>
            <a:chExt cx="1141362" cy="718875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604D3B3-87D2-DD19-CEA0-4E8CF51ED6AC}"/>
                </a:ext>
              </a:extLst>
            </p:cNvPr>
            <p:cNvSpPr txBox="1"/>
            <p:nvPr/>
          </p:nvSpPr>
          <p:spPr>
            <a:xfrm>
              <a:off x="14861425" y="8480922"/>
              <a:ext cx="1141362" cy="6360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7D44028-78BB-E4D3-16B2-EA39B4998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98315" y="8398117"/>
              <a:ext cx="326960" cy="34516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601F80A5-2F64-2001-F46A-1242971BD8E2}"/>
              </a:ext>
            </a:extLst>
          </p:cNvPr>
          <p:cNvSpPr txBox="1"/>
          <p:nvPr/>
        </p:nvSpPr>
        <p:spPr>
          <a:xfrm>
            <a:off x="5217624" y="5585107"/>
            <a:ext cx="919358" cy="35394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L_bus</a:t>
            </a:r>
            <a:endParaRPr lang="en-US" sz="11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9FEFAAA-6899-1F75-C842-A39DE346FA39}"/>
              </a:ext>
            </a:extLst>
          </p:cNvPr>
          <p:cNvSpPr txBox="1"/>
          <p:nvPr/>
        </p:nvSpPr>
        <p:spPr>
          <a:xfrm>
            <a:off x="5228025" y="5362715"/>
            <a:ext cx="969395" cy="35394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R_bus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1365B4B-9EDC-1EF7-D920-A4B6B04B48FA}"/>
              </a:ext>
            </a:extLst>
          </p:cNvPr>
          <p:cNvSpPr txBox="1"/>
          <p:nvPr/>
        </p:nvSpPr>
        <p:spPr>
          <a:xfrm>
            <a:off x="5040845" y="4230756"/>
            <a:ext cx="52721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‘0’</a:t>
            </a:r>
          </a:p>
        </p:txBody>
      </p:sp>
      <p:cxnSp>
        <p:nvCxnSpPr>
          <p:cNvPr id="231" name="Elbow Connector 310">
            <a:extLst>
              <a:ext uri="{FF2B5EF4-FFF2-40B4-BE49-F238E27FC236}">
                <a16:creationId xmlns:a16="http://schemas.microsoft.com/office/drawing/2014/main" id="{ACF11FE9-31CF-BEFA-586D-31115BEB3936}"/>
              </a:ext>
            </a:extLst>
          </p:cNvPr>
          <p:cNvCxnSpPr>
            <a:cxnSpLocks/>
          </p:cNvCxnSpPr>
          <p:nvPr/>
        </p:nvCxnSpPr>
        <p:spPr>
          <a:xfrm flipV="1">
            <a:off x="6749877" y="5306020"/>
            <a:ext cx="39777" cy="510875"/>
          </a:xfrm>
          <a:prstGeom prst="bentConnector4">
            <a:avLst>
              <a:gd name="adj1" fmla="val 1005732"/>
              <a:gd name="adj2" fmla="val 99960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le 245">
            <a:extLst>
              <a:ext uri="{FF2B5EF4-FFF2-40B4-BE49-F238E27FC236}">
                <a16:creationId xmlns:a16="http://schemas.microsoft.com/office/drawing/2014/main" id="{2C23FAE5-56AC-E537-D7E9-3D47995F1F69}"/>
              </a:ext>
            </a:extLst>
          </p:cNvPr>
          <p:cNvSpPr/>
          <p:nvPr/>
        </p:nvSpPr>
        <p:spPr>
          <a:xfrm>
            <a:off x="2667244" y="6267746"/>
            <a:ext cx="1161379" cy="1032486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 defTabSz="1371600"/>
            <a:endParaRPr lang="en-US" sz="1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28AC175-711F-3A1C-2607-42F3C02A64C8}"/>
              </a:ext>
            </a:extLst>
          </p:cNvPr>
          <p:cNvSpPr txBox="1"/>
          <p:nvPr/>
        </p:nvSpPr>
        <p:spPr>
          <a:xfrm>
            <a:off x="2678301" y="6267450"/>
            <a:ext cx="114300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1371600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Clock_Wiz_1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F59CE7-49B7-D4F9-058E-CF0E15833E78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2302879" y="6880221"/>
            <a:ext cx="3590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66EC409-E2B0-F25C-1501-59D7BFDD123F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302878" y="7090054"/>
            <a:ext cx="359033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60F2CE20-EAF5-90D3-E064-15DC7FEE1C7F}"/>
              </a:ext>
            </a:extLst>
          </p:cNvPr>
          <p:cNvSpPr txBox="1"/>
          <p:nvPr/>
        </p:nvSpPr>
        <p:spPr>
          <a:xfrm>
            <a:off x="2661912" y="6753263"/>
            <a:ext cx="4000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CFBB0FC-F9BC-9DFE-ABD6-1C8995B5686F}"/>
              </a:ext>
            </a:extLst>
          </p:cNvPr>
          <p:cNvSpPr txBox="1"/>
          <p:nvPr/>
        </p:nvSpPr>
        <p:spPr>
          <a:xfrm>
            <a:off x="2661911" y="6963096"/>
            <a:ext cx="79334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D467C44-8493-6F62-CDF8-92EBCDF21185}"/>
              </a:ext>
            </a:extLst>
          </p:cNvPr>
          <p:cNvCxnSpPr/>
          <p:nvPr/>
        </p:nvCxnSpPr>
        <p:spPr>
          <a:xfrm>
            <a:off x="3796336" y="6671223"/>
            <a:ext cx="42671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13E18C17-1443-9260-4788-E099A746BEAF}"/>
              </a:ext>
            </a:extLst>
          </p:cNvPr>
          <p:cNvSpPr txBox="1"/>
          <p:nvPr/>
        </p:nvSpPr>
        <p:spPr>
          <a:xfrm>
            <a:off x="3077035" y="6532723"/>
            <a:ext cx="7429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137160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clk_out1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EB2EE4C-5276-F782-A8AF-05B6B33F6F6C}"/>
              </a:ext>
            </a:extLst>
          </p:cNvPr>
          <p:cNvCxnSpPr/>
          <p:nvPr/>
        </p:nvCxnSpPr>
        <p:spPr>
          <a:xfrm>
            <a:off x="3806317" y="6900514"/>
            <a:ext cx="41673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601D81E7-1E0B-3827-FC00-4F4D70BC102F}"/>
              </a:ext>
            </a:extLst>
          </p:cNvPr>
          <p:cNvSpPr txBox="1"/>
          <p:nvPr/>
        </p:nvSpPr>
        <p:spPr>
          <a:xfrm>
            <a:off x="3077035" y="6762014"/>
            <a:ext cx="74110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137160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clk_out2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C545417-110F-8408-5A4B-0BAB395B5054}"/>
              </a:ext>
            </a:extLst>
          </p:cNvPr>
          <p:cNvSpPr txBox="1"/>
          <p:nvPr/>
        </p:nvSpPr>
        <p:spPr>
          <a:xfrm>
            <a:off x="3833178" y="6388866"/>
            <a:ext cx="10564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ac_mclk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C00D2C9-26D2-E848-9FFA-B392BAC11560}"/>
              </a:ext>
            </a:extLst>
          </p:cNvPr>
          <p:cNvSpPr txBox="1"/>
          <p:nvPr/>
        </p:nvSpPr>
        <p:spPr>
          <a:xfrm>
            <a:off x="3841315" y="6642379"/>
            <a:ext cx="105640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clk_50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5B2D623-2C49-FD0A-5E10-36EE364ABC8A}"/>
              </a:ext>
            </a:extLst>
          </p:cNvPr>
          <p:cNvSpPr txBox="1"/>
          <p:nvPr/>
        </p:nvSpPr>
        <p:spPr>
          <a:xfrm>
            <a:off x="2259122" y="6610350"/>
            <a:ext cx="4000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1371600"/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B9AA1E8-39C5-837C-A21A-DF073E5750B1}"/>
              </a:ext>
            </a:extLst>
          </p:cNvPr>
          <p:cNvSpPr txBox="1"/>
          <p:nvPr/>
        </p:nvSpPr>
        <p:spPr>
          <a:xfrm>
            <a:off x="1918230" y="6820183"/>
            <a:ext cx="69100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1371600"/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Rounded Rectangle 17">
            <a:extLst>
              <a:ext uri="{FF2B5EF4-FFF2-40B4-BE49-F238E27FC236}">
                <a16:creationId xmlns:a16="http://schemas.microsoft.com/office/drawing/2014/main" id="{0ECD97C2-068F-869E-A299-95C3F372AF66}"/>
              </a:ext>
            </a:extLst>
          </p:cNvPr>
          <p:cNvSpPr/>
          <p:nvPr/>
        </p:nvSpPr>
        <p:spPr>
          <a:xfrm>
            <a:off x="8893154" y="1791998"/>
            <a:ext cx="8518609" cy="6225358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698F0DD3-0131-2020-F8C8-404A8A829152}"/>
              </a:ext>
            </a:extLst>
          </p:cNvPr>
          <p:cNvSpPr txBox="1"/>
          <p:nvPr/>
        </p:nvSpPr>
        <p:spPr>
          <a:xfrm>
            <a:off x="8979570" y="1870341"/>
            <a:ext cx="251460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graphics_dp.vhdl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007EEF1E-47F5-7860-C59A-A9EA208DC1EB}"/>
              </a:ext>
            </a:extLst>
          </p:cNvPr>
          <p:cNvCxnSpPr>
            <a:cxnSpLocks/>
            <a:stCxn id="472" idx="3"/>
          </p:cNvCxnSpPr>
          <p:nvPr/>
        </p:nvCxnSpPr>
        <p:spPr>
          <a:xfrm>
            <a:off x="17119372" y="4309409"/>
            <a:ext cx="1082157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E498A1A9-0540-C318-0DE3-EE47FC6D2004}"/>
              </a:ext>
            </a:extLst>
          </p:cNvPr>
          <p:cNvCxnSpPr>
            <a:cxnSpLocks/>
          </p:cNvCxnSpPr>
          <p:nvPr/>
        </p:nvCxnSpPr>
        <p:spPr>
          <a:xfrm flipV="1">
            <a:off x="17130562" y="4731849"/>
            <a:ext cx="1070967" cy="33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454CE066-A5F8-1B82-76DD-7208ACB6AD46}"/>
              </a:ext>
            </a:extLst>
          </p:cNvPr>
          <p:cNvSpPr txBox="1"/>
          <p:nvPr/>
        </p:nvSpPr>
        <p:spPr>
          <a:xfrm>
            <a:off x="16131230" y="4178604"/>
            <a:ext cx="9881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tmds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1B4E8D8A-75C9-8663-E931-1369965FFB65}"/>
              </a:ext>
            </a:extLst>
          </p:cNvPr>
          <p:cNvSpPr txBox="1"/>
          <p:nvPr/>
        </p:nvSpPr>
        <p:spPr>
          <a:xfrm>
            <a:off x="16142420" y="4547522"/>
            <a:ext cx="9881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tmdsb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Rounded Rectangle 128">
            <a:extLst>
              <a:ext uri="{FF2B5EF4-FFF2-40B4-BE49-F238E27FC236}">
                <a16:creationId xmlns:a16="http://schemas.microsoft.com/office/drawing/2014/main" id="{CEFDF8E7-51AA-6482-1B44-44D151FEB7E0}"/>
              </a:ext>
            </a:extLst>
          </p:cNvPr>
          <p:cNvSpPr/>
          <p:nvPr/>
        </p:nvSpPr>
        <p:spPr>
          <a:xfrm>
            <a:off x="15879498" y="2214437"/>
            <a:ext cx="1262349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06E9D3-8ED8-5A42-A7E4-09F2104FDCF6}"/>
              </a:ext>
            </a:extLst>
          </p:cNvPr>
          <p:cNvSpPr txBox="1"/>
          <p:nvPr/>
        </p:nvSpPr>
        <p:spPr>
          <a:xfrm>
            <a:off x="16014143" y="2280409"/>
            <a:ext cx="99305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</p:txBody>
      </p:sp>
      <p:sp>
        <p:nvSpPr>
          <p:cNvPr id="476" name="Rounded Rectangle 137">
            <a:extLst>
              <a:ext uri="{FF2B5EF4-FFF2-40B4-BE49-F238E27FC236}">
                <a16:creationId xmlns:a16="http://schemas.microsoft.com/office/drawing/2014/main" id="{475EEBCA-1870-1A76-1890-FCF383157A38}"/>
              </a:ext>
            </a:extLst>
          </p:cNvPr>
          <p:cNvSpPr/>
          <p:nvPr/>
        </p:nvSpPr>
        <p:spPr>
          <a:xfrm>
            <a:off x="10862676" y="2153632"/>
            <a:ext cx="2199729" cy="2182051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8062FE23-0926-48E4-AD2F-A95E9941FE8B}"/>
              </a:ext>
            </a:extLst>
          </p:cNvPr>
          <p:cNvCxnSpPr>
            <a:cxnSpLocks/>
            <a:stCxn id="478" idx="3"/>
            <a:endCxn id="480" idx="1"/>
          </p:cNvCxnSpPr>
          <p:nvPr/>
        </p:nvCxnSpPr>
        <p:spPr>
          <a:xfrm flipV="1">
            <a:off x="8567455" y="5852567"/>
            <a:ext cx="1099672" cy="83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TextBox 477">
            <a:extLst>
              <a:ext uri="{FF2B5EF4-FFF2-40B4-BE49-F238E27FC236}">
                <a16:creationId xmlns:a16="http://schemas.microsoft.com/office/drawing/2014/main" id="{6D3C4069-48C4-6237-46E4-C070A62EE1A3}"/>
              </a:ext>
            </a:extLst>
          </p:cNvPr>
          <p:cNvSpPr txBox="1"/>
          <p:nvPr/>
        </p:nvSpPr>
        <p:spPr>
          <a:xfrm>
            <a:off x="8034055" y="5730072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92A39EE3-7538-2604-53D6-0FF74CBFBD79}"/>
              </a:ext>
            </a:extLst>
          </p:cNvPr>
          <p:cNvCxnSpPr>
            <a:cxnSpLocks/>
            <a:endCxn id="481" idx="1"/>
          </p:cNvCxnSpPr>
          <p:nvPr/>
        </p:nvCxnSpPr>
        <p:spPr>
          <a:xfrm>
            <a:off x="8696536" y="6363338"/>
            <a:ext cx="782048" cy="1032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ADF329F2-91D4-F42A-E9D2-528FB1FD20EB}"/>
              </a:ext>
            </a:extLst>
          </p:cNvPr>
          <p:cNvSpPr txBox="1"/>
          <p:nvPr/>
        </p:nvSpPr>
        <p:spPr>
          <a:xfrm>
            <a:off x="9667127" y="5721762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11BC8157-47AC-9CC6-540A-1B99E94F7C8D}"/>
              </a:ext>
            </a:extLst>
          </p:cNvPr>
          <p:cNvSpPr txBox="1"/>
          <p:nvPr/>
        </p:nvSpPr>
        <p:spPr>
          <a:xfrm>
            <a:off x="9478584" y="6242860"/>
            <a:ext cx="93361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7BF547EE-BF82-58C8-D0AB-C24BB0E2C00B}"/>
              </a:ext>
            </a:extLst>
          </p:cNvPr>
          <p:cNvSpPr txBox="1"/>
          <p:nvPr/>
        </p:nvSpPr>
        <p:spPr>
          <a:xfrm>
            <a:off x="8893154" y="5615537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4601834D-7F5C-9A3A-0D8D-F8EC13E56C0E}"/>
              </a:ext>
            </a:extLst>
          </p:cNvPr>
          <p:cNvSpPr txBox="1"/>
          <p:nvPr/>
        </p:nvSpPr>
        <p:spPr>
          <a:xfrm>
            <a:off x="8530837" y="6095727"/>
            <a:ext cx="104267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6971D72F-A1EB-CE15-DC33-2C497E1753AD}"/>
              </a:ext>
            </a:extLst>
          </p:cNvPr>
          <p:cNvSpPr txBox="1"/>
          <p:nvPr/>
        </p:nvSpPr>
        <p:spPr>
          <a:xfrm>
            <a:off x="10947068" y="2214437"/>
            <a:ext cx="206682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BRAM_Image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814D20ED-475E-ED43-69D7-31EE3073DA03}"/>
              </a:ext>
            </a:extLst>
          </p:cNvPr>
          <p:cNvSpPr txBox="1"/>
          <p:nvPr/>
        </p:nvSpPr>
        <p:spPr>
          <a:xfrm>
            <a:off x="11826856" y="3465075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</a:p>
        </p:txBody>
      </p: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CD505FC-A981-2FEC-13AB-B16FB0BD42C9}"/>
              </a:ext>
            </a:extLst>
          </p:cNvPr>
          <p:cNvCxnSpPr>
            <a:cxnSpLocks/>
            <a:stCxn id="487" idx="3"/>
            <a:endCxn id="488" idx="1"/>
          </p:cNvCxnSpPr>
          <p:nvPr/>
        </p:nvCxnSpPr>
        <p:spPr>
          <a:xfrm flipV="1">
            <a:off x="15025429" y="2877991"/>
            <a:ext cx="951692" cy="296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338964DB-F2F2-E1E4-9475-15B9E58D968A}"/>
              </a:ext>
            </a:extLst>
          </p:cNvPr>
          <p:cNvSpPr txBox="1"/>
          <p:nvPr/>
        </p:nvSpPr>
        <p:spPr>
          <a:xfrm>
            <a:off x="13892068" y="2750153"/>
            <a:ext cx="113336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30D07D8B-C352-A72D-4A9A-DAA0550A048C}"/>
              </a:ext>
            </a:extLst>
          </p:cNvPr>
          <p:cNvSpPr txBox="1"/>
          <p:nvPr/>
        </p:nvSpPr>
        <p:spPr>
          <a:xfrm>
            <a:off x="15977121" y="2747186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67E1C6-E88E-0734-8B46-D6046529D794}"/>
              </a:ext>
            </a:extLst>
          </p:cNvPr>
          <p:cNvCxnSpPr>
            <a:cxnSpLocks/>
            <a:stCxn id="105" idx="3"/>
            <a:endCxn id="490" idx="1"/>
          </p:cNvCxnSpPr>
          <p:nvPr/>
        </p:nvCxnSpPr>
        <p:spPr>
          <a:xfrm flipV="1">
            <a:off x="15148414" y="3306364"/>
            <a:ext cx="816907" cy="742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08CB0EE1-3CBB-0B66-6A93-A5C0FDCAAE1F}"/>
              </a:ext>
            </a:extLst>
          </p:cNvPr>
          <p:cNvSpPr txBox="1"/>
          <p:nvPr/>
        </p:nvSpPr>
        <p:spPr>
          <a:xfrm>
            <a:off x="15965321" y="3175559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03E152EB-B9EE-C958-4C43-B97106A85380}"/>
              </a:ext>
            </a:extLst>
          </p:cNvPr>
          <p:cNvSpPr txBox="1"/>
          <p:nvPr/>
        </p:nvSpPr>
        <p:spPr>
          <a:xfrm>
            <a:off x="15501275" y="287438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C0F46E5E-D308-48B6-5496-0F72B185CF1F}"/>
              </a:ext>
            </a:extLst>
          </p:cNvPr>
          <p:cNvCxnSpPr/>
          <p:nvPr/>
        </p:nvCxnSpPr>
        <p:spPr>
          <a:xfrm flipV="1">
            <a:off x="15359441" y="27828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1588ED63-EDF9-9B19-2991-15BA411EBB08}"/>
              </a:ext>
            </a:extLst>
          </p:cNvPr>
          <p:cNvSpPr txBox="1"/>
          <p:nvPr/>
        </p:nvSpPr>
        <p:spPr>
          <a:xfrm>
            <a:off x="15531187" y="3327959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805D5B0E-AC2C-E781-4F30-12EBA0755237}"/>
              </a:ext>
            </a:extLst>
          </p:cNvPr>
          <p:cNvCxnSpPr/>
          <p:nvPr/>
        </p:nvCxnSpPr>
        <p:spPr>
          <a:xfrm flipV="1">
            <a:off x="15359441" y="316389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F2F4543E-0EDE-23D3-DAD2-D91116E2ED2C}"/>
              </a:ext>
            </a:extLst>
          </p:cNvPr>
          <p:cNvSpPr txBox="1"/>
          <p:nvPr/>
        </p:nvSpPr>
        <p:spPr>
          <a:xfrm>
            <a:off x="11865115" y="3143309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RDADDR</a:t>
            </a:r>
          </a:p>
        </p:txBody>
      </p: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2DCF9DB5-6F70-4CE7-E71F-06A76342D8F3}"/>
              </a:ext>
            </a:extLst>
          </p:cNvPr>
          <p:cNvCxnSpPr>
            <a:cxnSpLocks/>
            <a:endCxn id="510" idx="1"/>
          </p:cNvCxnSpPr>
          <p:nvPr/>
        </p:nvCxnSpPr>
        <p:spPr>
          <a:xfrm>
            <a:off x="13107000" y="2887645"/>
            <a:ext cx="883680" cy="126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4B1E2C18-71BE-62F9-471D-DE538400646B}"/>
              </a:ext>
            </a:extLst>
          </p:cNvPr>
          <p:cNvSpPr txBox="1"/>
          <p:nvPr/>
        </p:nvSpPr>
        <p:spPr>
          <a:xfrm>
            <a:off x="11820135" y="2760110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rENB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3E70F109-51E4-4DBF-8C84-59B7D557BFCA}"/>
              </a:ext>
            </a:extLst>
          </p:cNvPr>
          <p:cNvSpPr txBox="1"/>
          <p:nvPr/>
        </p:nvSpPr>
        <p:spPr>
          <a:xfrm>
            <a:off x="10913502" y="3238399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40B378FA-1BB1-9678-D3F1-BC709428B968}"/>
              </a:ext>
            </a:extLst>
          </p:cNvPr>
          <p:cNvSpPr txBox="1"/>
          <p:nvPr/>
        </p:nvSpPr>
        <p:spPr>
          <a:xfrm>
            <a:off x="10855491" y="2746209"/>
            <a:ext cx="129405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WRADDR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C65DF607-FFE3-213C-5074-A37CBFA74040}"/>
              </a:ext>
            </a:extLst>
          </p:cNvPr>
          <p:cNvSpPr txBox="1"/>
          <p:nvPr/>
        </p:nvSpPr>
        <p:spPr>
          <a:xfrm>
            <a:off x="16029450" y="4931178"/>
            <a:ext cx="14316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cell_image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55FCD3D6-0DA2-0376-A03D-8AEEEA097242}"/>
              </a:ext>
            </a:extLst>
          </p:cNvPr>
          <p:cNvSpPr txBox="1"/>
          <p:nvPr/>
        </p:nvSpPr>
        <p:spPr>
          <a:xfrm>
            <a:off x="14100071" y="3767037"/>
            <a:ext cx="46006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3CD3EDD2-BCDF-00F3-436D-1BB942F9CC8A}"/>
              </a:ext>
            </a:extLst>
          </p:cNvPr>
          <p:cNvCxnSpPr/>
          <p:nvPr/>
        </p:nvCxnSpPr>
        <p:spPr>
          <a:xfrm flipV="1">
            <a:off x="14399632" y="3833195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3BB44DE0-C2EB-912C-9888-E6047658C7B1}"/>
              </a:ext>
            </a:extLst>
          </p:cNvPr>
          <p:cNvCxnSpPr>
            <a:cxnSpLocks/>
          </p:cNvCxnSpPr>
          <p:nvPr/>
        </p:nvCxnSpPr>
        <p:spPr>
          <a:xfrm>
            <a:off x="9935752" y="386782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>
            <a:extLst>
              <a:ext uri="{FF2B5EF4-FFF2-40B4-BE49-F238E27FC236}">
                <a16:creationId xmlns:a16="http://schemas.microsoft.com/office/drawing/2014/main" id="{890C121C-27E0-A467-11C6-6FEB82D8AE4C}"/>
              </a:ext>
            </a:extLst>
          </p:cNvPr>
          <p:cNvSpPr txBox="1"/>
          <p:nvPr/>
        </p:nvSpPr>
        <p:spPr>
          <a:xfrm>
            <a:off x="10879949" y="3687071"/>
            <a:ext cx="94018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wrENB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EF0C093-BAFF-14FF-BBB8-ABA8D31FF7D8}"/>
              </a:ext>
            </a:extLst>
          </p:cNvPr>
          <p:cNvSpPr txBox="1"/>
          <p:nvPr/>
        </p:nvSpPr>
        <p:spPr>
          <a:xfrm>
            <a:off x="10139416" y="2914100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D73698C0-B0B4-E4B2-AB5B-DF9258C6AB0C}"/>
              </a:ext>
            </a:extLst>
          </p:cNvPr>
          <p:cNvSpPr txBox="1"/>
          <p:nvPr/>
        </p:nvSpPr>
        <p:spPr>
          <a:xfrm>
            <a:off x="13990680" y="2769515"/>
            <a:ext cx="60425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‘1’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E3AC10-CA13-9867-D3E1-7A7CE7D13142}"/>
              </a:ext>
            </a:extLst>
          </p:cNvPr>
          <p:cNvSpPr txBox="1"/>
          <p:nvPr/>
        </p:nvSpPr>
        <p:spPr>
          <a:xfrm>
            <a:off x="13217515" y="295534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B66ED9-ED8A-D3DB-C67D-6B6B51F574BD}"/>
              </a:ext>
            </a:extLst>
          </p:cNvPr>
          <p:cNvCxnSpPr/>
          <p:nvPr/>
        </p:nvCxnSpPr>
        <p:spPr>
          <a:xfrm flipV="1">
            <a:off x="13392159" y="313759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CDC896-0D73-EDBA-45D3-27E7ECECB2E9}"/>
              </a:ext>
            </a:extLst>
          </p:cNvPr>
          <p:cNvSpPr txBox="1"/>
          <p:nvPr/>
        </p:nvSpPr>
        <p:spPr>
          <a:xfrm>
            <a:off x="11378401" y="3058337"/>
            <a:ext cx="189117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&amp; column</a:t>
            </a:r>
          </a:p>
        </p:txBody>
      </p:sp>
      <p:cxnSp>
        <p:nvCxnSpPr>
          <p:cNvPr id="78" name="Elbow Connector 23">
            <a:extLst>
              <a:ext uri="{FF2B5EF4-FFF2-40B4-BE49-F238E27FC236}">
                <a16:creationId xmlns:a16="http://schemas.microsoft.com/office/drawing/2014/main" id="{C05DC9B6-42F5-EFC2-CAC2-94CCDD3C460C}"/>
              </a:ext>
            </a:extLst>
          </p:cNvPr>
          <p:cNvCxnSpPr>
            <a:cxnSpLocks/>
            <a:stCxn id="485" idx="3"/>
            <a:endCxn id="500" idx="1"/>
          </p:cNvCxnSpPr>
          <p:nvPr/>
        </p:nvCxnSpPr>
        <p:spPr>
          <a:xfrm>
            <a:off x="13057113" y="3595880"/>
            <a:ext cx="2972337" cy="14661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8E0C53D-9FBC-D6E8-7B89-3C0AF27208D1}"/>
              </a:ext>
            </a:extLst>
          </p:cNvPr>
          <p:cNvSpPr txBox="1"/>
          <p:nvPr/>
        </p:nvSpPr>
        <p:spPr>
          <a:xfrm>
            <a:off x="15202390" y="7309369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exData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07B46A-6F14-811D-E224-2E1F3EBF115E}"/>
              </a:ext>
            </a:extLst>
          </p:cNvPr>
          <p:cNvSpPr txBox="1"/>
          <p:nvPr/>
        </p:nvSpPr>
        <p:spPr>
          <a:xfrm>
            <a:off x="13754417" y="7295296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exRow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FFEE11-E3D4-3093-608E-450A9827FFA9}"/>
              </a:ext>
            </a:extLst>
          </p:cNvPr>
          <p:cNvSpPr txBox="1"/>
          <p:nvPr/>
        </p:nvSpPr>
        <p:spPr>
          <a:xfrm>
            <a:off x="12398999" y="7294342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exCol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47961E-6ADC-C566-E572-20422F9D5D20}"/>
              </a:ext>
            </a:extLst>
          </p:cNvPr>
          <p:cNvSpPr txBox="1"/>
          <p:nvPr/>
        </p:nvSpPr>
        <p:spPr>
          <a:xfrm>
            <a:off x="11218538" y="7341814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exWen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2C3034-50A5-1B5D-88F6-DBE92E02769B}"/>
              </a:ext>
            </a:extLst>
          </p:cNvPr>
          <p:cNvCxnSpPr>
            <a:cxnSpLocks/>
          </p:cNvCxnSpPr>
          <p:nvPr/>
        </p:nvCxnSpPr>
        <p:spPr>
          <a:xfrm flipV="1">
            <a:off x="11999563" y="7670669"/>
            <a:ext cx="0" cy="9047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6FCD13-35D0-B35E-AAD2-AF7817ECB9D1}"/>
              </a:ext>
            </a:extLst>
          </p:cNvPr>
          <p:cNvCxnSpPr>
            <a:cxnSpLocks/>
          </p:cNvCxnSpPr>
          <p:nvPr/>
        </p:nvCxnSpPr>
        <p:spPr>
          <a:xfrm flipV="1">
            <a:off x="13141576" y="7662294"/>
            <a:ext cx="0" cy="9047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D9D16E-2BCB-DE5A-970B-77FE25991089}"/>
              </a:ext>
            </a:extLst>
          </p:cNvPr>
          <p:cNvCxnSpPr>
            <a:cxnSpLocks/>
          </p:cNvCxnSpPr>
          <p:nvPr/>
        </p:nvCxnSpPr>
        <p:spPr>
          <a:xfrm flipV="1">
            <a:off x="14527023" y="7669898"/>
            <a:ext cx="0" cy="9047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E540FE9-7B8D-EAAF-A5C2-947760A411E0}"/>
              </a:ext>
            </a:extLst>
          </p:cNvPr>
          <p:cNvCxnSpPr>
            <a:cxnSpLocks/>
          </p:cNvCxnSpPr>
          <p:nvPr/>
        </p:nvCxnSpPr>
        <p:spPr>
          <a:xfrm flipV="1">
            <a:off x="15904051" y="7684180"/>
            <a:ext cx="0" cy="9047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1BC7198-4889-5A06-92CD-56A990D0076F}"/>
              </a:ext>
            </a:extLst>
          </p:cNvPr>
          <p:cNvSpPr txBox="1"/>
          <p:nvPr/>
        </p:nvSpPr>
        <p:spPr>
          <a:xfrm>
            <a:off x="13123843" y="8196904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6BABE1-0487-AF01-083A-999B9DF7F99E}"/>
              </a:ext>
            </a:extLst>
          </p:cNvPr>
          <p:cNvCxnSpPr/>
          <p:nvPr/>
        </p:nvCxnSpPr>
        <p:spPr>
          <a:xfrm flipV="1">
            <a:off x="12966631" y="81393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B9C084-B9B9-A88D-2269-7B610F33C428}"/>
              </a:ext>
            </a:extLst>
          </p:cNvPr>
          <p:cNvSpPr txBox="1"/>
          <p:nvPr/>
        </p:nvSpPr>
        <p:spPr>
          <a:xfrm>
            <a:off x="14523174" y="819785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ADFDC3-03A0-190F-0B24-64BC4211BFA4}"/>
              </a:ext>
            </a:extLst>
          </p:cNvPr>
          <p:cNvCxnSpPr/>
          <p:nvPr/>
        </p:nvCxnSpPr>
        <p:spPr>
          <a:xfrm flipV="1">
            <a:off x="14365962" y="81403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AF96BDC-C327-99D6-3DCE-52D0166D79CF}"/>
              </a:ext>
            </a:extLst>
          </p:cNvPr>
          <p:cNvSpPr txBox="1"/>
          <p:nvPr/>
        </p:nvSpPr>
        <p:spPr>
          <a:xfrm>
            <a:off x="15897772" y="8205326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7C15F5B-90EB-297A-CDCC-03C0B2142C29}"/>
              </a:ext>
            </a:extLst>
          </p:cNvPr>
          <p:cNvCxnSpPr/>
          <p:nvPr/>
        </p:nvCxnSpPr>
        <p:spPr>
          <a:xfrm flipV="1">
            <a:off x="15740560" y="814781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8B12FC5-E6A1-FF56-6B81-5101C64D3908}"/>
              </a:ext>
            </a:extLst>
          </p:cNvPr>
          <p:cNvSpPr txBox="1"/>
          <p:nvPr/>
        </p:nvSpPr>
        <p:spPr>
          <a:xfrm>
            <a:off x="11237511" y="8560640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slv_reg3[0]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B31BD5-F34D-521F-AA8C-C2D5E4FBBAB1}"/>
              </a:ext>
            </a:extLst>
          </p:cNvPr>
          <p:cNvSpPr txBox="1"/>
          <p:nvPr/>
        </p:nvSpPr>
        <p:spPr>
          <a:xfrm>
            <a:off x="12467457" y="8583439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slv_reg2[4:0]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431544-0677-6EB8-E878-3184D9765C8F}"/>
              </a:ext>
            </a:extLst>
          </p:cNvPr>
          <p:cNvSpPr txBox="1"/>
          <p:nvPr/>
        </p:nvSpPr>
        <p:spPr>
          <a:xfrm>
            <a:off x="13858086" y="8550244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slv_reg1[3:0]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BBCF44-19BF-F943-D512-5A9960DB7BDC}"/>
              </a:ext>
            </a:extLst>
          </p:cNvPr>
          <p:cNvSpPr txBox="1"/>
          <p:nvPr/>
        </p:nvSpPr>
        <p:spPr>
          <a:xfrm>
            <a:off x="15164878" y="8553287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slv_reg0[5:0]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023570-5CC9-6334-3E25-0280E58A7E75}"/>
              </a:ext>
            </a:extLst>
          </p:cNvPr>
          <p:cNvCxnSpPr>
            <a:cxnSpLocks/>
          </p:cNvCxnSpPr>
          <p:nvPr/>
        </p:nvCxnSpPr>
        <p:spPr>
          <a:xfrm>
            <a:off x="9935751" y="344004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0517234-B869-BF8E-49FE-314AC5C96FDA}"/>
              </a:ext>
            </a:extLst>
          </p:cNvPr>
          <p:cNvSpPr txBox="1"/>
          <p:nvPr/>
        </p:nvSpPr>
        <p:spPr>
          <a:xfrm>
            <a:off x="8772177" y="3255382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exData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51B893-6AD5-8794-AC9D-BF627A7EBF35}"/>
              </a:ext>
            </a:extLst>
          </p:cNvPr>
          <p:cNvSpPr txBox="1"/>
          <p:nvPr/>
        </p:nvSpPr>
        <p:spPr>
          <a:xfrm>
            <a:off x="8764208" y="3677338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exWen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5AB3FD-766A-BEEB-B024-54C399508379}"/>
              </a:ext>
            </a:extLst>
          </p:cNvPr>
          <p:cNvSpPr txBox="1"/>
          <p:nvPr/>
        </p:nvSpPr>
        <p:spPr>
          <a:xfrm>
            <a:off x="10199572" y="3426256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D8C28E-54DD-10AF-CB4F-04423052E1BE}"/>
              </a:ext>
            </a:extLst>
          </p:cNvPr>
          <p:cNvCxnSpPr/>
          <p:nvPr/>
        </p:nvCxnSpPr>
        <p:spPr>
          <a:xfrm flipV="1">
            <a:off x="10079658" y="329240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64791A7-C669-9E40-3509-654DE29D136E}"/>
              </a:ext>
            </a:extLst>
          </p:cNvPr>
          <p:cNvSpPr txBox="1"/>
          <p:nvPr/>
        </p:nvSpPr>
        <p:spPr>
          <a:xfrm>
            <a:off x="14514537" y="3182985"/>
            <a:ext cx="63387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BF7BEC2-56CE-3569-8224-4CA114375BAD}"/>
              </a:ext>
            </a:extLst>
          </p:cNvPr>
          <p:cNvCxnSpPr>
            <a:cxnSpLocks/>
          </p:cNvCxnSpPr>
          <p:nvPr/>
        </p:nvCxnSpPr>
        <p:spPr>
          <a:xfrm>
            <a:off x="9933827" y="295534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0A34FF-9D48-492E-3832-87BFE69592B1}"/>
              </a:ext>
            </a:extLst>
          </p:cNvPr>
          <p:cNvCxnSpPr/>
          <p:nvPr/>
        </p:nvCxnSpPr>
        <p:spPr>
          <a:xfrm flipV="1">
            <a:off x="10060323" y="280593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9B8835-94DD-2A8C-11AD-67E001EBA1A3}"/>
              </a:ext>
            </a:extLst>
          </p:cNvPr>
          <p:cNvCxnSpPr>
            <a:cxnSpLocks/>
            <a:stCxn id="495" idx="3"/>
          </p:cNvCxnSpPr>
          <p:nvPr/>
        </p:nvCxnSpPr>
        <p:spPr>
          <a:xfrm flipV="1">
            <a:off x="13095372" y="3264784"/>
            <a:ext cx="897744" cy="933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ADC4C09-B334-D2D7-E0D4-7D521C48FF49}"/>
              </a:ext>
            </a:extLst>
          </p:cNvPr>
          <p:cNvSpPr txBox="1"/>
          <p:nvPr/>
        </p:nvSpPr>
        <p:spPr>
          <a:xfrm>
            <a:off x="3710330" y="11493993"/>
            <a:ext cx="104545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audioStartEnd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F41EB2-CADC-3487-66E8-9232A7396A84}"/>
              </a:ext>
            </a:extLst>
          </p:cNvPr>
          <p:cNvSpPr txBox="1"/>
          <p:nvPr/>
        </p:nvSpPr>
        <p:spPr>
          <a:xfrm>
            <a:off x="6440636" y="9420152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L_bus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A5B87C-7BFA-5AFC-A320-2C666B883874}"/>
              </a:ext>
            </a:extLst>
          </p:cNvPr>
          <p:cNvSpPr txBox="1"/>
          <p:nvPr/>
        </p:nvSpPr>
        <p:spPr>
          <a:xfrm>
            <a:off x="5260175" y="9467624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R_bus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6FEE966-24EA-AA82-BB3D-3D7F2D2D5359}"/>
              </a:ext>
            </a:extLst>
          </p:cNvPr>
          <p:cNvCxnSpPr>
            <a:cxnSpLocks/>
          </p:cNvCxnSpPr>
          <p:nvPr/>
        </p:nvCxnSpPr>
        <p:spPr>
          <a:xfrm flipV="1">
            <a:off x="6041200" y="9796479"/>
            <a:ext cx="0" cy="9047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3E02BA-FE17-F664-94ED-8EF3EDC8142E}"/>
              </a:ext>
            </a:extLst>
          </p:cNvPr>
          <p:cNvCxnSpPr>
            <a:cxnSpLocks/>
          </p:cNvCxnSpPr>
          <p:nvPr/>
        </p:nvCxnSpPr>
        <p:spPr>
          <a:xfrm flipV="1">
            <a:off x="7183213" y="9788104"/>
            <a:ext cx="0" cy="9047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FAE1991-3C90-3E92-0BB4-9BB5B8E5503A}"/>
              </a:ext>
            </a:extLst>
          </p:cNvPr>
          <p:cNvCxnSpPr>
            <a:cxnSpLocks/>
            <a:stCxn id="133" idx="1"/>
            <a:endCxn id="114" idx="3"/>
          </p:cNvCxnSpPr>
          <p:nvPr/>
        </p:nvCxnSpPr>
        <p:spPr>
          <a:xfrm flipH="1">
            <a:off x="4755784" y="11618082"/>
            <a:ext cx="1138515" cy="671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289F06E-08BF-E326-4301-0E1C7C108029}"/>
              </a:ext>
            </a:extLst>
          </p:cNvPr>
          <p:cNvSpPr txBox="1"/>
          <p:nvPr/>
        </p:nvSpPr>
        <p:spPr>
          <a:xfrm>
            <a:off x="7165480" y="10322714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0F969E8-4BD6-1FC2-811F-F576F8BABC8F}"/>
              </a:ext>
            </a:extLst>
          </p:cNvPr>
          <p:cNvCxnSpPr/>
          <p:nvPr/>
        </p:nvCxnSpPr>
        <p:spPr>
          <a:xfrm flipV="1">
            <a:off x="7008268" y="1026520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CC0E2BC-79B8-17A6-6169-42B9C6622309}"/>
              </a:ext>
            </a:extLst>
          </p:cNvPr>
          <p:cNvSpPr txBox="1"/>
          <p:nvPr/>
        </p:nvSpPr>
        <p:spPr>
          <a:xfrm>
            <a:off x="5404494" y="11557894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8DD95C4-DBDC-C91C-91F6-8247BE8B352D}"/>
              </a:ext>
            </a:extLst>
          </p:cNvPr>
          <p:cNvCxnSpPr/>
          <p:nvPr/>
        </p:nvCxnSpPr>
        <p:spPr>
          <a:xfrm flipV="1">
            <a:off x="5247282" y="115003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CB9E757-EA4A-D7E5-1F6B-F3B9B8C74080}"/>
              </a:ext>
            </a:extLst>
          </p:cNvPr>
          <p:cNvSpPr txBox="1"/>
          <p:nvPr/>
        </p:nvSpPr>
        <p:spPr>
          <a:xfrm>
            <a:off x="5279148" y="10686450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slv_reg5[17:0]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B259B1-67C0-0C4B-59FD-D64183F4F711}"/>
              </a:ext>
            </a:extLst>
          </p:cNvPr>
          <p:cNvSpPr txBox="1"/>
          <p:nvPr/>
        </p:nvSpPr>
        <p:spPr>
          <a:xfrm>
            <a:off x="6509094" y="10709249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slv_reg6[17:0]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CF2F9E-C4DA-116F-5913-E733CAFF0939}"/>
              </a:ext>
            </a:extLst>
          </p:cNvPr>
          <p:cNvSpPr txBox="1"/>
          <p:nvPr/>
        </p:nvSpPr>
        <p:spPr>
          <a:xfrm>
            <a:off x="5894299" y="11487277"/>
            <a:ext cx="98319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slv_reg4[1:0]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798EC06-5F70-AEDF-65AA-3E373F91EF66}"/>
              </a:ext>
            </a:extLst>
          </p:cNvPr>
          <p:cNvSpPr txBox="1"/>
          <p:nvPr/>
        </p:nvSpPr>
        <p:spPr>
          <a:xfrm>
            <a:off x="6054625" y="10329181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F2A1C5A-198A-B927-E2F4-73F9E9AA8C65}"/>
              </a:ext>
            </a:extLst>
          </p:cNvPr>
          <p:cNvCxnSpPr/>
          <p:nvPr/>
        </p:nvCxnSpPr>
        <p:spPr>
          <a:xfrm flipV="1">
            <a:off x="5897413" y="102716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2470658-88AC-85CB-E702-8FA5922B2013}"/>
              </a:ext>
            </a:extLst>
          </p:cNvPr>
          <p:cNvSpPr txBox="1"/>
          <p:nvPr/>
        </p:nvSpPr>
        <p:spPr>
          <a:xfrm>
            <a:off x="7580562" y="6220652"/>
            <a:ext cx="104267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68AD75E-DC09-3E90-FE63-FBD3DC9223DB}"/>
              </a:ext>
            </a:extLst>
          </p:cNvPr>
          <p:cNvGrpSpPr/>
          <p:nvPr/>
        </p:nvGrpSpPr>
        <p:grpSpPr>
          <a:xfrm>
            <a:off x="8092152" y="11265955"/>
            <a:ext cx="1838751" cy="1908654"/>
            <a:chOff x="11802163" y="11153015"/>
            <a:chExt cx="1838751" cy="190865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5C5F3C9-51C5-4CB1-EB9D-62695FFC270A}"/>
                </a:ext>
              </a:extLst>
            </p:cNvPr>
            <p:cNvSpPr txBox="1"/>
            <p:nvPr/>
          </p:nvSpPr>
          <p:spPr>
            <a:xfrm>
              <a:off x="11802163" y="12800059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btn(4)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F000BA5-03D0-4451-090B-42B71185A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1160" y="11487277"/>
              <a:ext cx="0" cy="13171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856B2FC-903B-ECB1-DF35-E45985FF1408}"/>
                </a:ext>
              </a:extLst>
            </p:cNvPr>
            <p:cNvSpPr txBox="1"/>
            <p:nvPr/>
          </p:nvSpPr>
          <p:spPr>
            <a:xfrm>
              <a:off x="11832403" y="11153015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slv_reg7[0]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BF345C-376B-1851-10EB-D02B5A4D66D6}"/>
                </a:ext>
              </a:extLst>
            </p:cNvPr>
            <p:cNvSpPr txBox="1"/>
            <p:nvPr/>
          </p:nvSpPr>
          <p:spPr>
            <a:xfrm>
              <a:off x="12103400" y="11871467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restart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3B2996F4-88DF-4425-6AB0-24E5010AF7ED}"/>
              </a:ext>
            </a:extLst>
          </p:cNvPr>
          <p:cNvSpPr txBox="1"/>
          <p:nvPr/>
        </p:nvSpPr>
        <p:spPr>
          <a:xfrm>
            <a:off x="13955283" y="3041999"/>
            <a:ext cx="633877" cy="43088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&amp; column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1F0DF4A-2FDB-B100-75D2-4B763F716945}"/>
              </a:ext>
            </a:extLst>
          </p:cNvPr>
          <p:cNvSpPr txBox="1"/>
          <p:nvPr/>
        </p:nvSpPr>
        <p:spPr>
          <a:xfrm>
            <a:off x="8682727" y="2784318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exRow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exCol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52A4FFD-9F7B-488B-814B-8FD2C8019975}"/>
              </a:ext>
            </a:extLst>
          </p:cNvPr>
          <p:cNvCxnSpPr>
            <a:cxnSpLocks/>
          </p:cNvCxnSpPr>
          <p:nvPr/>
        </p:nvCxnSpPr>
        <p:spPr>
          <a:xfrm>
            <a:off x="4611327" y="5618071"/>
            <a:ext cx="38916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B33DAE6-9336-4308-2FE2-7E4964A39729}"/>
              </a:ext>
            </a:extLst>
          </p:cNvPr>
          <p:cNvSpPr txBox="1"/>
          <p:nvPr/>
        </p:nvSpPr>
        <p:spPr>
          <a:xfrm>
            <a:off x="4576768" y="5819458"/>
            <a:ext cx="784368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5C06005-401B-5F43-EFCA-D8AA45ECDF30}"/>
              </a:ext>
            </a:extLst>
          </p:cNvPr>
          <p:cNvSpPr txBox="1"/>
          <p:nvPr/>
        </p:nvSpPr>
        <p:spPr>
          <a:xfrm>
            <a:off x="4579007" y="5502825"/>
            <a:ext cx="784368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41609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61660" y="3920559"/>
            <a:ext cx="12005133" cy="7927404"/>
          </a:xfrm>
          <a:prstGeom prst="roundRect">
            <a:avLst>
              <a:gd name="adj" fmla="val 62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7" name="Rounded Rectangle 6"/>
          <p:cNvSpPr/>
          <p:nvPr/>
        </p:nvSpPr>
        <p:spPr>
          <a:xfrm>
            <a:off x="6371630" y="4224110"/>
            <a:ext cx="7046756" cy="10181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8" name="TextBox 7"/>
          <p:cNvSpPr txBox="1"/>
          <p:nvPr/>
        </p:nvSpPr>
        <p:spPr>
          <a:xfrm>
            <a:off x="6496493" y="4224108"/>
            <a:ext cx="4883688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b="1" dirty="0"/>
              <a:t>axi_uartlite_0 @ 40600000</a:t>
            </a:r>
            <a:endParaRPr lang="en-US" sz="6600" b="1" dirty="0"/>
          </a:p>
        </p:txBody>
      </p:sp>
      <p:cxnSp>
        <p:nvCxnSpPr>
          <p:cNvPr id="9" name="Straight Connector 8"/>
          <p:cNvCxnSpPr>
            <a:cxnSpLocks/>
            <a:endCxn id="15" idx="1"/>
          </p:cNvCxnSpPr>
          <p:nvPr/>
        </p:nvCxnSpPr>
        <p:spPr>
          <a:xfrm>
            <a:off x="7770739" y="7163094"/>
            <a:ext cx="3230373" cy="1924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4009" y="6765817"/>
            <a:ext cx="2158451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400" dirty="0"/>
              <a:t>S_AXI_ACLK</a:t>
            </a:r>
          </a:p>
        </p:txBody>
      </p:sp>
      <p:cxnSp>
        <p:nvCxnSpPr>
          <p:cNvPr id="11" name="Straight Connector 10"/>
          <p:cNvCxnSpPr>
            <a:cxnSpLocks/>
            <a:endCxn id="16" idx="1"/>
          </p:cNvCxnSpPr>
          <p:nvPr/>
        </p:nvCxnSpPr>
        <p:spPr>
          <a:xfrm>
            <a:off x="7728779" y="7609558"/>
            <a:ext cx="3189934" cy="971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12627" y="7221610"/>
            <a:ext cx="2936145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400" dirty="0"/>
              <a:t>S_AXI_ARESETN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08307" y="8156657"/>
            <a:ext cx="3265638" cy="12237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63526" y="7746150"/>
            <a:ext cx="2890880" cy="1284967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endParaRPr lang="en-US" sz="105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slv_reg0:7</a:t>
            </a:r>
          </a:p>
          <a:p>
            <a:pPr algn="ctr"/>
            <a:r>
              <a:rPr lang="en-US" sz="1600" dirty="0"/>
              <a:t>(specific registers shown in block diagram)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001112" y="6974593"/>
            <a:ext cx="800100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918713" y="7411527"/>
            <a:ext cx="1489284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994419" y="7879658"/>
            <a:ext cx="3269633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/>
              <a:t>graphics Signals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7433" y="3871277"/>
            <a:ext cx="3600798" cy="1061829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3000" b="1" dirty="0" err="1"/>
              <a:t>Artix</a:t>
            </a:r>
            <a:r>
              <a:rPr lang="en-US" sz="3000" b="1" dirty="0"/>
              <a:t> 7 (blackjack for final project)</a:t>
            </a:r>
            <a:endParaRPr lang="en-US" sz="7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09932" y="5760632"/>
            <a:ext cx="2802492" cy="58212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0" name="TextBox 19"/>
          <p:cNvSpPr txBox="1"/>
          <p:nvPr/>
        </p:nvSpPr>
        <p:spPr>
          <a:xfrm>
            <a:off x="3170108" y="5783382"/>
            <a:ext cx="22860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b="1" dirty="0" err="1"/>
              <a:t>MicroBlaze</a:t>
            </a:r>
            <a:endParaRPr lang="en-US" sz="66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086996" y="6391818"/>
            <a:ext cx="2235923" cy="256655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2" name="Rounded Rectangle 21"/>
          <p:cNvSpPr/>
          <p:nvPr/>
        </p:nvSpPr>
        <p:spPr>
          <a:xfrm>
            <a:off x="6034447" y="5522228"/>
            <a:ext cx="7699238" cy="6059606"/>
          </a:xfrm>
          <a:prstGeom prst="roundRect">
            <a:avLst>
              <a:gd name="adj" fmla="val 6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3" name="TextBox 22"/>
          <p:cNvSpPr txBox="1"/>
          <p:nvPr/>
        </p:nvSpPr>
        <p:spPr>
          <a:xfrm>
            <a:off x="6046897" y="5517246"/>
            <a:ext cx="8217155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b="1" dirty="0"/>
              <a:t>blackjack_ip_v2_0.vhd @ 0x44a00000</a:t>
            </a:r>
            <a:endParaRPr lang="en-US" sz="66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8308051" y="6094444"/>
            <a:ext cx="5110337" cy="5180315"/>
          </a:xfrm>
          <a:prstGeom prst="roundRect">
            <a:avLst>
              <a:gd name="adj" fmla="val 56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5" name="TextBox 24"/>
          <p:cNvSpPr txBox="1"/>
          <p:nvPr/>
        </p:nvSpPr>
        <p:spPr>
          <a:xfrm>
            <a:off x="8314406" y="6101689"/>
            <a:ext cx="5508069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400" b="1" dirty="0"/>
              <a:t>blackjack_ip_v2_0_S00_AXI.vhd</a:t>
            </a:r>
            <a:endParaRPr lang="en-US" sz="6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10994420" y="6612362"/>
            <a:ext cx="2235923" cy="20991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7" name="TextBox 26"/>
          <p:cNvSpPr txBox="1"/>
          <p:nvPr/>
        </p:nvSpPr>
        <p:spPr>
          <a:xfrm>
            <a:off x="10961355" y="6608966"/>
            <a:ext cx="2239860" cy="446276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000" b="1" dirty="0" err="1"/>
              <a:t>graphics_dp.vhd</a:t>
            </a:r>
            <a:endParaRPr lang="en-US" sz="5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389452" y="7663917"/>
            <a:ext cx="1187582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dirty="0"/>
              <a:t>32x32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992766" y="7940294"/>
            <a:ext cx="485435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5" idx="3"/>
            <a:endCxn id="34" idx="1"/>
          </p:cNvCxnSpPr>
          <p:nvPr/>
        </p:nvCxnSpPr>
        <p:spPr>
          <a:xfrm>
            <a:off x="11114119" y="10833577"/>
            <a:ext cx="2830463" cy="645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3944584" y="8267196"/>
            <a:ext cx="1232240" cy="3077661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3488759" y="9114089"/>
            <a:ext cx="2115536" cy="446276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000" b="1" dirty="0" err="1"/>
              <a:t>Final_project.xdc</a:t>
            </a:r>
            <a:endParaRPr lang="en-US" sz="5400" b="1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2192824" y="10624355"/>
            <a:ext cx="485435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944582" y="10355288"/>
            <a:ext cx="1232238" cy="969496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dirty="0"/>
              <a:t>Nets to Pins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3949891" y="4242608"/>
            <a:ext cx="1232240" cy="3432156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3534882" y="5660910"/>
            <a:ext cx="2032301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400" b="1" dirty="0" err="1"/>
              <a:t>blackjack.xdc</a:t>
            </a:r>
            <a:endParaRPr lang="en-US" sz="6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912898" y="4143517"/>
            <a:ext cx="1114521" cy="784830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100" dirty="0"/>
              <a:t>AA19</a:t>
            </a:r>
          </a:p>
          <a:p>
            <a:pPr algn="r"/>
            <a:r>
              <a:rPr lang="en-US" sz="2100" dirty="0"/>
              <a:t>V18</a:t>
            </a:r>
          </a:p>
        </p:txBody>
      </p:sp>
      <p:cxnSp>
        <p:nvCxnSpPr>
          <p:cNvPr id="40" name="Straight Connector 39"/>
          <p:cNvCxnSpPr>
            <a:stCxn id="42" idx="3"/>
            <a:endCxn id="41" idx="1"/>
          </p:cNvCxnSpPr>
          <p:nvPr/>
        </p:nvCxnSpPr>
        <p:spPr>
          <a:xfrm>
            <a:off x="13403534" y="4510980"/>
            <a:ext cx="542244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945778" y="4233981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dirty="0"/>
              <a:t>RX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03434" y="4233981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700" dirty="0"/>
              <a:t>RX</a:t>
            </a:r>
          </a:p>
        </p:txBody>
      </p:sp>
      <p:cxnSp>
        <p:nvCxnSpPr>
          <p:cNvPr id="43" name="Straight Connector 42"/>
          <p:cNvCxnSpPr>
            <a:stCxn id="45" idx="3"/>
            <a:endCxn id="44" idx="1"/>
          </p:cNvCxnSpPr>
          <p:nvPr/>
        </p:nvCxnSpPr>
        <p:spPr>
          <a:xfrm>
            <a:off x="13408841" y="4851227"/>
            <a:ext cx="54224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951085" y="4574228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dirty="0"/>
              <a:t>TX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608741" y="4574228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700" dirty="0"/>
              <a:t>TX</a:t>
            </a:r>
          </a:p>
        </p:txBody>
      </p:sp>
      <p:cxnSp>
        <p:nvCxnSpPr>
          <p:cNvPr id="46" name="Straight Connector 45"/>
          <p:cNvCxnSpPr>
            <a:stCxn id="41" idx="3"/>
          </p:cNvCxnSpPr>
          <p:nvPr/>
        </p:nvCxnSpPr>
        <p:spPr>
          <a:xfrm>
            <a:off x="14745878" y="4510980"/>
            <a:ext cx="1150899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751187" y="4835070"/>
            <a:ext cx="1145591" cy="2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820549" y="4733180"/>
            <a:ext cx="0" cy="355386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7" idx="1"/>
          </p:cNvCxnSpPr>
          <p:nvPr/>
        </p:nvCxnSpPr>
        <p:spPr>
          <a:xfrm>
            <a:off x="5788650" y="4733180"/>
            <a:ext cx="582978" cy="2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381721" y="6672174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700" dirty="0" err="1"/>
              <a:t>clk</a:t>
            </a:r>
            <a:endParaRPr lang="en-US" sz="2700" dirty="0"/>
          </a:p>
        </p:txBody>
      </p:sp>
      <p:sp>
        <p:nvSpPr>
          <p:cNvPr id="51" name="TextBox 50"/>
          <p:cNvSpPr txBox="1"/>
          <p:nvPr/>
        </p:nvSpPr>
        <p:spPr>
          <a:xfrm>
            <a:off x="13822477" y="6980522"/>
            <a:ext cx="1364654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700" dirty="0" err="1"/>
              <a:t>reset_n</a:t>
            </a:r>
            <a:endParaRPr lang="en-US" sz="27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5187128" y="6942227"/>
            <a:ext cx="714954" cy="69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187128" y="7257317"/>
            <a:ext cx="714954" cy="20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694912" y="6549810"/>
            <a:ext cx="1114521" cy="784830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100" dirty="0"/>
              <a:t>R4</a:t>
            </a:r>
          </a:p>
          <a:p>
            <a:pPr algn="r"/>
            <a:r>
              <a:rPr lang="en-US" sz="2100" dirty="0"/>
              <a:t>G4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56084" y="7725461"/>
            <a:ext cx="1489284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dirty="0"/>
              <a:t>main()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83057" y="6391819"/>
            <a:ext cx="22860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b="1" dirty="0" err="1"/>
              <a:t>blakjack.c</a:t>
            </a:r>
            <a:endParaRPr lang="en-US" sz="66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612425" y="8287040"/>
            <a:ext cx="759206" cy="2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371630" y="6094444"/>
            <a:ext cx="1357149" cy="518031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63" name="TextBox 62"/>
          <p:cNvSpPr txBox="1"/>
          <p:nvPr/>
        </p:nvSpPr>
        <p:spPr>
          <a:xfrm>
            <a:off x="6377536" y="6122160"/>
            <a:ext cx="1351244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b="1" dirty="0" err="1"/>
              <a:t>axi_lite</a:t>
            </a:r>
            <a:endParaRPr lang="en-US" sz="6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23239" y="10394995"/>
            <a:ext cx="2890880" cy="877163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400" dirty="0"/>
              <a:t>Signals going In/Out of </a:t>
            </a:r>
            <a:r>
              <a:rPr lang="en-US" sz="2400" dirty="0" err="1"/>
              <a:t>Artix</a:t>
            </a:r>
            <a:r>
              <a:rPr lang="en-US" sz="2400" dirty="0"/>
              <a:t> 7 Chip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11506316" y="9228942"/>
            <a:ext cx="1822930" cy="557159"/>
          </a:xfrm>
          <a:prstGeom prst="roundRect">
            <a:avLst>
              <a:gd name="adj" fmla="val 318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67" name="TextBox 66"/>
          <p:cNvSpPr txBox="1"/>
          <p:nvPr/>
        </p:nvSpPr>
        <p:spPr>
          <a:xfrm>
            <a:off x="11312711" y="9306009"/>
            <a:ext cx="2598051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1800" b="1" dirty="0" err="1"/>
              <a:t>audio_fsm.vhd</a:t>
            </a:r>
            <a:endParaRPr lang="en-US" sz="48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H="1">
            <a:off x="10805483" y="9414137"/>
            <a:ext cx="77874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10805483" y="9691136"/>
            <a:ext cx="7787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374442" y="9463596"/>
            <a:ext cx="724715" cy="38472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600" dirty="0" err="1"/>
              <a:t>cw</a:t>
            </a:r>
            <a:endParaRPr lang="en-US" sz="2700" dirty="0"/>
          </a:p>
        </p:txBody>
      </p:sp>
      <p:sp>
        <p:nvSpPr>
          <p:cNvPr id="71" name="TextBox 70"/>
          <p:cNvSpPr txBox="1"/>
          <p:nvPr/>
        </p:nvSpPr>
        <p:spPr>
          <a:xfrm>
            <a:off x="10371553" y="9196406"/>
            <a:ext cx="673316" cy="38472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73" name="Rounded Rectangle 25">
            <a:extLst>
              <a:ext uri="{FF2B5EF4-FFF2-40B4-BE49-F238E27FC236}">
                <a16:creationId xmlns:a16="http://schemas.microsoft.com/office/drawing/2014/main" id="{7513731B-F872-A3A2-1A71-082A24232C8B}"/>
              </a:ext>
            </a:extLst>
          </p:cNvPr>
          <p:cNvSpPr/>
          <p:nvPr/>
        </p:nvSpPr>
        <p:spPr>
          <a:xfrm>
            <a:off x="8377268" y="9050914"/>
            <a:ext cx="2627685" cy="114225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9E732-498F-2EF2-053C-EEA203D6AD10}"/>
              </a:ext>
            </a:extLst>
          </p:cNvPr>
          <p:cNvSpPr txBox="1"/>
          <p:nvPr/>
        </p:nvSpPr>
        <p:spPr>
          <a:xfrm>
            <a:off x="8091845" y="8967861"/>
            <a:ext cx="2239860" cy="446276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000" b="1" dirty="0" err="1"/>
              <a:t>audio_dp.vhd</a:t>
            </a:r>
            <a:endParaRPr lang="en-US" sz="5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2F491D-6874-6776-7315-5B2786BB7F51}"/>
              </a:ext>
            </a:extLst>
          </p:cNvPr>
          <p:cNvSpPr txBox="1"/>
          <p:nvPr/>
        </p:nvSpPr>
        <p:spPr>
          <a:xfrm>
            <a:off x="11530750" y="9440379"/>
            <a:ext cx="724715" cy="38472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600" dirty="0" err="1"/>
              <a:t>cw</a:t>
            </a:r>
            <a:endParaRPr lang="en-US" sz="27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B21FF-3D67-9AFB-CE60-F5F0A995B2A7}"/>
              </a:ext>
            </a:extLst>
          </p:cNvPr>
          <p:cNvSpPr txBox="1"/>
          <p:nvPr/>
        </p:nvSpPr>
        <p:spPr>
          <a:xfrm>
            <a:off x="11527861" y="9173189"/>
            <a:ext cx="673316" cy="38472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600" dirty="0" err="1"/>
              <a:t>sw</a:t>
            </a:r>
            <a:endParaRPr lang="en-US" sz="16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3B1EC5-501C-50E2-3272-BB1761F95779}"/>
              </a:ext>
            </a:extLst>
          </p:cNvPr>
          <p:cNvCxnSpPr>
            <a:cxnSpLocks/>
          </p:cNvCxnSpPr>
          <p:nvPr/>
        </p:nvCxnSpPr>
        <p:spPr>
          <a:xfrm>
            <a:off x="8621367" y="8168023"/>
            <a:ext cx="0" cy="889272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53AD199-3BCA-8628-41D6-906D86095DD6}"/>
              </a:ext>
            </a:extLst>
          </p:cNvPr>
          <p:cNvSpPr txBox="1"/>
          <p:nvPr/>
        </p:nvSpPr>
        <p:spPr>
          <a:xfrm>
            <a:off x="8431626" y="9299429"/>
            <a:ext cx="800100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35F827-5D73-B85D-1E35-E639C9EEAC51}"/>
              </a:ext>
            </a:extLst>
          </p:cNvPr>
          <p:cNvSpPr txBox="1"/>
          <p:nvPr/>
        </p:nvSpPr>
        <p:spPr>
          <a:xfrm>
            <a:off x="8399358" y="9647796"/>
            <a:ext cx="1489284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942CBC-3B67-3284-4CCD-6C6CFA684105}"/>
              </a:ext>
            </a:extLst>
          </p:cNvPr>
          <p:cNvCxnSpPr>
            <a:cxnSpLocks/>
          </p:cNvCxnSpPr>
          <p:nvPr/>
        </p:nvCxnSpPr>
        <p:spPr>
          <a:xfrm>
            <a:off x="8431626" y="7175783"/>
            <a:ext cx="0" cy="1907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1163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666</Words>
  <Application>Microsoft Office PowerPoint</Application>
  <PresentationFormat>Custom</PresentationFormat>
  <Paragraphs>314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  <vt:lpstr>Lab 3 –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Agalakotuwa, Dananga K C2C USAF USAFA CW/CS18</cp:lastModifiedBy>
  <cp:revision>138</cp:revision>
  <dcterms:created xsi:type="dcterms:W3CDTF">2006-08-16T00:00:00Z</dcterms:created>
  <dcterms:modified xsi:type="dcterms:W3CDTF">2024-04-22T07:04:57Z</dcterms:modified>
</cp:coreProperties>
</file>