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98EC"/>
    <a:srgbClr val="9698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49"/>
    <p:restoredTop sz="66066"/>
  </p:normalViewPr>
  <p:slideViewPr>
    <p:cSldViewPr snapToGrid="0" snapToObjects="1">
      <p:cViewPr varScale="1">
        <p:scale>
          <a:sx n="70" d="100"/>
          <a:sy n="70" d="100"/>
        </p:scale>
        <p:origin x="18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EB53A3-A0ED-8240-89C2-C4715349BAC0}" type="datetimeFigureOut">
              <a:rPr lang="en-GB" smtClean="0"/>
              <a:t>26/03/2018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1B1C54-5113-0A4F-830F-345023DACFDB}" type="slidenum">
              <a:rPr lang="en-GB" smtClean="0"/>
              <a:t>‹#›</a:t>
            </a:fld>
            <a:endParaRPr lang="en-GB"/>
          </a:p>
        </p:txBody>
      </p:sp>
    </p:spTree>
    <p:extLst>
      <p:ext uri="{BB962C8B-B14F-4D97-AF65-F5344CB8AC3E}">
        <p14:creationId xmlns:p14="http://schemas.microsoft.com/office/powerpoint/2010/main" val="1048546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This window acts</a:t>
            </a:r>
            <a:r>
              <a:rPr lang="en-GB" baseline="0" dirty="0" smtClean="0"/>
              <a:t> as the main menu. It allows the user to either load an image or draw an image. </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This</a:t>
            </a:r>
            <a:r>
              <a:rPr lang="en-GB" baseline="0" dirty="0" smtClean="0"/>
              <a:t> button allows the user </a:t>
            </a:r>
            <a:r>
              <a:rPr lang="en-GB" dirty="0" smtClean="0"/>
              <a:t>to load a maze from an image file. They will be asked to select the file via a file browser,</a:t>
            </a:r>
            <a:r>
              <a:rPr lang="en-GB" baseline="0" dirty="0" smtClean="0"/>
              <a:t> and then the file will be opened and analysed.</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This button allows the user </a:t>
            </a:r>
            <a:r>
              <a:rPr lang="en-GB" dirty="0" smtClean="0"/>
              <a:t>to create a maze from scratch, using the drawing software. They</a:t>
            </a:r>
            <a:r>
              <a:rPr lang="en-GB" baseline="0" dirty="0" smtClean="0"/>
              <a:t> </a:t>
            </a:r>
            <a:r>
              <a:rPr lang="en-GB" dirty="0" smtClean="0"/>
              <a:t>will be asked to specify the width and height of the image in pixels, as well as a name for the maze. The</a:t>
            </a:r>
            <a:r>
              <a:rPr lang="en-GB" baseline="0" dirty="0" smtClean="0"/>
              <a:t> design for the drawing software is detailed later.</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This button is used to display helpful messages to the user. It will pop up a dialogue box that explains the purpose of every button currently on screen.</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r>
              <a:rPr lang="en-GB" dirty="0" smtClean="0"/>
              <a:t>This is the canvas. It will either display helpful messages to the user or display the maze in its current state. For the main menu,</a:t>
            </a:r>
            <a:r>
              <a:rPr lang="en-GB" baseline="0" dirty="0" smtClean="0"/>
              <a:t> it will display the message “Load/draw maze to start”</a:t>
            </a:r>
            <a:endParaRPr lang="en-GB" dirty="0"/>
          </a:p>
        </p:txBody>
      </p:sp>
      <p:sp>
        <p:nvSpPr>
          <p:cNvPr id="4" name="Slide Number Placeholder 3"/>
          <p:cNvSpPr>
            <a:spLocks noGrp="1"/>
          </p:cNvSpPr>
          <p:nvPr>
            <p:ph type="sldNum" sz="quarter" idx="10"/>
          </p:nvPr>
        </p:nvSpPr>
        <p:spPr/>
        <p:txBody>
          <a:bodyPr/>
          <a:lstStyle/>
          <a:p>
            <a:fld id="{8F1B1C54-5113-0A4F-830F-345023DACFDB}" type="slidenum">
              <a:rPr lang="en-GB" smtClean="0"/>
              <a:t>1</a:t>
            </a:fld>
            <a:endParaRPr lang="en-GB"/>
          </a:p>
        </p:txBody>
      </p:sp>
    </p:spTree>
    <p:extLst>
      <p:ext uri="{BB962C8B-B14F-4D97-AF65-F5344CB8AC3E}">
        <p14:creationId xmlns:p14="http://schemas.microsoft.com/office/powerpoint/2010/main" val="671814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window is used when a task is currently being threaded. It</a:t>
            </a:r>
            <a:r>
              <a:rPr lang="en-GB" baseline="0" dirty="0" smtClean="0"/>
              <a:t> is used when in the states: ‘creating’, ‘drawing’, ‘editing’, ‘selecting’, and ‘finding’.</a:t>
            </a:r>
            <a:endParaRPr lang="en-GB" dirty="0" smtClean="0"/>
          </a:p>
          <a:p>
            <a:endParaRPr lang="en-GB" dirty="0" smtClean="0"/>
          </a:p>
          <a:p>
            <a:r>
              <a:rPr lang="en-GB" dirty="0" smtClean="0"/>
              <a:t>This button allows the user to return to the main menu. It causes</a:t>
            </a:r>
            <a:r>
              <a:rPr lang="en-GB" baseline="0" dirty="0" smtClean="0"/>
              <a:t> the threaded process to be quit.</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This button is used to display helpful messages to the user. It will pop up a dialogue box that explains the purpose of every button currently on screen.</a:t>
            </a:r>
            <a:endParaRPr lang="en-GB" dirty="0" smtClean="0"/>
          </a:p>
          <a:p>
            <a:endParaRPr lang="en-GB" dirty="0" smtClean="0"/>
          </a:p>
          <a:p>
            <a:r>
              <a:rPr lang="en-GB" dirty="0" smtClean="0"/>
              <a:t>The canvas will display text messages from the </a:t>
            </a:r>
            <a:r>
              <a:rPr lang="en-GB" dirty="0" err="1" smtClean="0"/>
              <a:t>update.txt</a:t>
            </a:r>
            <a:r>
              <a:rPr lang="en-GB" dirty="0" smtClean="0"/>
              <a:t> file. It will read the file and display</a:t>
            </a:r>
            <a:r>
              <a:rPr lang="en-GB" baseline="0" dirty="0" smtClean="0"/>
              <a:t> </a:t>
            </a:r>
            <a:r>
              <a:rPr lang="en-GB" dirty="0" smtClean="0"/>
              <a:t>the contents</a:t>
            </a:r>
            <a:r>
              <a:rPr lang="en-GB" baseline="0" dirty="0" smtClean="0"/>
              <a:t> on the screen. </a:t>
            </a:r>
            <a:endParaRPr lang="en-GB" dirty="0"/>
          </a:p>
        </p:txBody>
      </p:sp>
      <p:sp>
        <p:nvSpPr>
          <p:cNvPr id="4" name="Slide Number Placeholder 3"/>
          <p:cNvSpPr>
            <a:spLocks noGrp="1"/>
          </p:cNvSpPr>
          <p:nvPr>
            <p:ph type="sldNum" sz="quarter" idx="10"/>
          </p:nvPr>
        </p:nvSpPr>
        <p:spPr/>
        <p:txBody>
          <a:bodyPr/>
          <a:lstStyle/>
          <a:p>
            <a:fld id="{8F1B1C54-5113-0A4F-830F-345023DACFDB}" type="slidenum">
              <a:rPr lang="en-GB" smtClean="0"/>
              <a:t>2</a:t>
            </a:fld>
            <a:endParaRPr lang="en-GB"/>
          </a:p>
        </p:txBody>
      </p:sp>
    </p:spTree>
    <p:extLst>
      <p:ext uri="{BB962C8B-B14F-4D97-AF65-F5344CB8AC3E}">
        <p14:creationId xmlns:p14="http://schemas.microsoft.com/office/powerpoint/2010/main" val="453509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window</a:t>
            </a:r>
            <a:r>
              <a:rPr lang="en-GB" baseline="0" dirty="0" smtClean="0"/>
              <a:t> is used during the ‘image’ state. It displays the analysed image to the screen.</a:t>
            </a:r>
          </a:p>
          <a:p>
            <a:endParaRPr lang="en-GB" baseline="0" dirty="0" smtClean="0"/>
          </a:p>
          <a:p>
            <a:r>
              <a:rPr lang="en-GB" baseline="0" dirty="0" smtClean="0"/>
              <a:t>This button is used to edit the maze. Pressing it opens up a Processing window used to edit the maze.</a:t>
            </a:r>
          </a:p>
          <a:p>
            <a:endParaRPr lang="en-GB" baseline="0" dirty="0" smtClean="0"/>
          </a:p>
          <a:p>
            <a:r>
              <a:rPr lang="en-GB" baseline="0" dirty="0" smtClean="0"/>
              <a:t>This button inverts the maze and reloads this window, swapping path and wall cells in the maze. </a:t>
            </a:r>
          </a:p>
          <a:p>
            <a:endParaRPr lang="en-GB" baseline="0" dirty="0" smtClean="0"/>
          </a:p>
          <a:p>
            <a:r>
              <a:rPr lang="en-GB" baseline="0" dirty="0" smtClean="0"/>
              <a:t>This button auto-selects the end points for the user, using the algorithm detailed earlier.</a:t>
            </a:r>
          </a:p>
          <a:p>
            <a:endParaRPr lang="en-GB" baseline="0" dirty="0" smtClean="0"/>
          </a:p>
          <a:p>
            <a:r>
              <a:rPr lang="en-GB" baseline="0" dirty="0" smtClean="0"/>
              <a:t>This button opens up a Processing window that allows the user to select the end points themselves.</a:t>
            </a:r>
          </a:p>
          <a:p>
            <a:endParaRPr lang="en-GB" baseline="0" dirty="0" smtClean="0"/>
          </a:p>
          <a:p>
            <a:r>
              <a:rPr lang="en-GB" baseline="0" dirty="0" smtClean="0"/>
              <a:t>This button opens a window that displays the image on the canvas in a larger format. This is handled by the OS, so on a mac the image will be displayed by Preview.</a:t>
            </a:r>
          </a:p>
          <a:p>
            <a:endParaRPr lang="en-GB" baseline="0" dirty="0" smtClean="0"/>
          </a:p>
          <a:p>
            <a:r>
              <a:rPr lang="en-GB" dirty="0" smtClean="0"/>
              <a:t>This button allows the user to return to the main menu.</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This button is used to display helpful messages to the user. It will pop up a dialogue box that explains the purpose of every button currently on screen.</a:t>
            </a:r>
            <a:endParaRPr lang="en-GB" dirty="0" smtClean="0"/>
          </a:p>
          <a:p>
            <a:endParaRPr lang="en-GB" baseline="0" dirty="0" smtClean="0"/>
          </a:p>
          <a:p>
            <a:r>
              <a:rPr lang="en-GB" baseline="0" dirty="0" smtClean="0"/>
              <a:t>This displays the maze grid to the screen once the image has been analysed. A 0 in the maze grid (path) is represented by a white square, with a 1 (wall) represented by a black square. </a:t>
            </a:r>
            <a:endParaRPr lang="en-GB" dirty="0"/>
          </a:p>
        </p:txBody>
      </p:sp>
      <p:sp>
        <p:nvSpPr>
          <p:cNvPr id="4" name="Slide Number Placeholder 3"/>
          <p:cNvSpPr>
            <a:spLocks noGrp="1"/>
          </p:cNvSpPr>
          <p:nvPr>
            <p:ph type="sldNum" sz="quarter" idx="10"/>
          </p:nvPr>
        </p:nvSpPr>
        <p:spPr/>
        <p:txBody>
          <a:bodyPr/>
          <a:lstStyle/>
          <a:p>
            <a:fld id="{8F1B1C54-5113-0A4F-830F-345023DACFDB}" type="slidenum">
              <a:rPr lang="en-GB" smtClean="0"/>
              <a:t>3</a:t>
            </a:fld>
            <a:endParaRPr lang="en-GB"/>
          </a:p>
        </p:txBody>
      </p:sp>
    </p:spTree>
    <p:extLst>
      <p:ext uri="{BB962C8B-B14F-4D97-AF65-F5344CB8AC3E}">
        <p14:creationId xmlns:p14="http://schemas.microsoft.com/office/powerpoint/2010/main" val="80199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window is used during the ‘points’ state. It displays</a:t>
            </a:r>
            <a:r>
              <a:rPr lang="en-GB" baseline="0" dirty="0" smtClean="0"/>
              <a:t> the end points and maze to the user.</a:t>
            </a:r>
          </a:p>
          <a:p>
            <a:endParaRPr lang="en-GB" baseline="0" dirty="0" smtClean="0"/>
          </a:p>
          <a:p>
            <a:r>
              <a:rPr lang="en-GB" baseline="0" dirty="0" smtClean="0"/>
              <a:t>This button allows the user to go back a stage, so that they can either select different end points or edit the maze. It goes back to the ‘image’ state.</a:t>
            </a:r>
          </a:p>
          <a:p>
            <a:endParaRPr lang="en-GB" baseline="0" dirty="0" smtClean="0"/>
          </a:p>
          <a:p>
            <a:r>
              <a:rPr lang="en-GB" baseline="0" dirty="0" smtClean="0"/>
              <a:t>This button opens a window that displays the image on the canvas in a larger format. </a:t>
            </a:r>
          </a:p>
          <a:p>
            <a:endParaRPr lang="en-GB" baseline="0" dirty="0" smtClean="0"/>
          </a:p>
          <a:p>
            <a:r>
              <a:rPr lang="en-GB" baseline="0" dirty="0" smtClean="0"/>
              <a:t>This button causes the program to solve the maze between the two selected end points.</a:t>
            </a:r>
          </a:p>
          <a:p>
            <a:endParaRPr lang="en-GB" baseline="0" dirty="0" smtClean="0"/>
          </a:p>
          <a:p>
            <a:r>
              <a:rPr lang="en-GB" dirty="0" smtClean="0"/>
              <a:t>This button allows the user to return to the main menu.</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This button is used to display helpful messages to the user. It will pop up a dialogue box that explains the purpose of every button currently on screen.</a:t>
            </a:r>
            <a:endParaRPr lang="en-GB" dirty="0" smtClean="0"/>
          </a:p>
          <a:p>
            <a:endParaRPr lang="en-GB" baseline="0" dirty="0" smtClean="0"/>
          </a:p>
          <a:p>
            <a:r>
              <a:rPr lang="en-GB" baseline="0" dirty="0" smtClean="0"/>
              <a:t>This displays the maze grid and end points to the user. The end points are displayed in red.</a:t>
            </a:r>
            <a:endParaRPr lang="en-GB" dirty="0" smtClean="0"/>
          </a:p>
          <a:p>
            <a:endParaRPr lang="en-GB" dirty="0"/>
          </a:p>
        </p:txBody>
      </p:sp>
      <p:sp>
        <p:nvSpPr>
          <p:cNvPr id="4" name="Slide Number Placeholder 3"/>
          <p:cNvSpPr>
            <a:spLocks noGrp="1"/>
          </p:cNvSpPr>
          <p:nvPr>
            <p:ph type="sldNum" sz="quarter" idx="10"/>
          </p:nvPr>
        </p:nvSpPr>
        <p:spPr/>
        <p:txBody>
          <a:bodyPr/>
          <a:lstStyle/>
          <a:p>
            <a:fld id="{8F1B1C54-5113-0A4F-830F-345023DACFDB}" type="slidenum">
              <a:rPr lang="en-GB" smtClean="0"/>
              <a:t>4</a:t>
            </a:fld>
            <a:endParaRPr lang="en-GB"/>
          </a:p>
        </p:txBody>
      </p:sp>
    </p:spTree>
    <p:extLst>
      <p:ext uri="{BB962C8B-B14F-4D97-AF65-F5344CB8AC3E}">
        <p14:creationId xmlns:p14="http://schemas.microsoft.com/office/powerpoint/2010/main" val="1882565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window displays</a:t>
            </a:r>
            <a:r>
              <a:rPr lang="en-GB" baseline="0" dirty="0" smtClean="0"/>
              <a:t> the solved maze to the user. It is used during the ‘path’ state.</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This button allows the user to go back to the ‘image’ state, so that they can either select different end points or edit the maze.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This button saves the image currently displayed on the screen. It saves the maze in the form ‘example-</a:t>
            </a:r>
            <a:r>
              <a:rPr lang="en-GB" baseline="0" dirty="0" err="1" smtClean="0"/>
              <a:t>path.png</a:t>
            </a:r>
            <a:r>
              <a:rPr lang="en-GB" baseline="0" dirty="0" smtClean="0"/>
              <a:t>’ where ‘</a:t>
            </a:r>
            <a:r>
              <a:rPr lang="en-GB" baseline="0" dirty="0" err="1" smtClean="0"/>
              <a:t>example.png</a:t>
            </a:r>
            <a:r>
              <a:rPr lang="en-GB" baseline="0" dirty="0" smtClean="0"/>
              <a:t>’ was the original image.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This button opens a window that displays the image on the canvas in a larger format.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r>
              <a:rPr lang="en-GB" dirty="0" smtClean="0"/>
              <a:t>This button allows the user to return to the main menu.</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This button is used to display helpful messages to the user. It will pop up a dialogue box that explains the purpose of every button currently on screen.</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image displayed on the screen is the original image with the path drawn over the top. If the</a:t>
            </a:r>
            <a:r>
              <a:rPr lang="en-GB" baseline="0" dirty="0" smtClean="0"/>
              <a:t> maze has been edited or drawn from scratch, the original image is not used and a new maze image is created by using the maze grid, with a 1 being drawn as a black square and a 0 a white square.</a:t>
            </a:r>
            <a:endParaRPr lang="en-GB" dirty="0"/>
          </a:p>
        </p:txBody>
      </p:sp>
      <p:sp>
        <p:nvSpPr>
          <p:cNvPr id="4" name="Slide Number Placeholder 3"/>
          <p:cNvSpPr>
            <a:spLocks noGrp="1"/>
          </p:cNvSpPr>
          <p:nvPr>
            <p:ph type="sldNum" sz="quarter" idx="10"/>
          </p:nvPr>
        </p:nvSpPr>
        <p:spPr/>
        <p:txBody>
          <a:bodyPr/>
          <a:lstStyle/>
          <a:p>
            <a:fld id="{8F1B1C54-5113-0A4F-830F-345023DACFDB}" type="slidenum">
              <a:rPr lang="en-GB" smtClean="0"/>
              <a:t>5</a:t>
            </a:fld>
            <a:endParaRPr lang="en-GB"/>
          </a:p>
        </p:txBody>
      </p:sp>
    </p:spTree>
    <p:extLst>
      <p:ext uri="{BB962C8B-B14F-4D97-AF65-F5344CB8AC3E}">
        <p14:creationId xmlns:p14="http://schemas.microsoft.com/office/powerpoint/2010/main" val="1722724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window</a:t>
            </a:r>
            <a:r>
              <a:rPr lang="en-GB" baseline="0" dirty="0" smtClean="0"/>
              <a:t> will be used to edit mazes, draw mazes and select the end points.</a:t>
            </a:r>
          </a:p>
          <a:p>
            <a:endParaRPr lang="en-GB" baseline="0" dirty="0" smtClean="0"/>
          </a:p>
          <a:p>
            <a:r>
              <a:rPr lang="en-GB" baseline="0" dirty="0" smtClean="0"/>
              <a:t>This is the main canvas. It will draw the maze onto the screen. The size and position of the maze depends on the zoom and the scale used selected by the user. Also, the width of the walls will reflect the width of the walls in the original image. If the original wall width is narrow, the displayed width will also be narrow.</a:t>
            </a:r>
          </a:p>
          <a:p>
            <a:endParaRPr lang="en-GB" baseline="0" dirty="0" smtClean="0"/>
          </a:p>
          <a:p>
            <a:r>
              <a:rPr lang="en-GB" baseline="0" dirty="0" smtClean="0"/>
              <a:t>This is the information window. It can be toggled on and off (hidden and displayed) using the ‘h’ key. It is slightly transparent so that the maze can be seen behind. </a:t>
            </a:r>
            <a:endParaRPr lang="en-GB" dirty="0"/>
          </a:p>
        </p:txBody>
      </p:sp>
      <p:sp>
        <p:nvSpPr>
          <p:cNvPr id="4" name="Slide Number Placeholder 3"/>
          <p:cNvSpPr>
            <a:spLocks noGrp="1"/>
          </p:cNvSpPr>
          <p:nvPr>
            <p:ph type="sldNum" sz="quarter" idx="10"/>
          </p:nvPr>
        </p:nvSpPr>
        <p:spPr/>
        <p:txBody>
          <a:bodyPr/>
          <a:lstStyle/>
          <a:p>
            <a:fld id="{8F1B1C54-5113-0A4F-830F-345023DACFDB}" type="slidenum">
              <a:rPr lang="en-GB" smtClean="0"/>
              <a:t>9</a:t>
            </a:fld>
            <a:endParaRPr lang="en-GB"/>
          </a:p>
        </p:txBody>
      </p:sp>
    </p:spTree>
    <p:extLst>
      <p:ext uri="{BB962C8B-B14F-4D97-AF65-F5344CB8AC3E}">
        <p14:creationId xmlns:p14="http://schemas.microsoft.com/office/powerpoint/2010/main" val="652025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1828800"/>
          </a:xfrm>
        </p:spPr>
        <p:txBody>
          <a:bodyPr anchor="ctr"/>
          <a:lstStyle>
            <a:lvl1pPr algn="ctr">
              <a:defRPr sz="6000"/>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Tree>
    <p:extLst>
      <p:ext uri="{BB962C8B-B14F-4D97-AF65-F5344CB8AC3E}">
        <p14:creationId xmlns:p14="http://schemas.microsoft.com/office/powerpoint/2010/main" val="15544326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FD522DF-B74B-6F48-92B5-3AA70B20DC29}" type="datetimeFigureOut">
              <a:rPr lang="en-GB" smtClean="0"/>
              <a:t>26/03/2018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406B1C-5C63-6A41-A831-C568FC0A439E}" type="slidenum">
              <a:rPr lang="en-GB" smtClean="0"/>
              <a:t>‹#›</a:t>
            </a:fld>
            <a:endParaRPr lang="en-GB"/>
          </a:p>
        </p:txBody>
      </p:sp>
    </p:spTree>
    <p:extLst>
      <p:ext uri="{BB962C8B-B14F-4D97-AF65-F5344CB8AC3E}">
        <p14:creationId xmlns:p14="http://schemas.microsoft.com/office/powerpoint/2010/main" val="1279469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FD522DF-B74B-6F48-92B5-3AA70B20DC29}" type="datetimeFigureOut">
              <a:rPr lang="en-GB" smtClean="0"/>
              <a:t>26/03/2018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406B1C-5C63-6A41-A831-C568FC0A439E}" type="slidenum">
              <a:rPr lang="en-GB" smtClean="0"/>
              <a:t>‹#›</a:t>
            </a:fld>
            <a:endParaRPr lang="en-GB"/>
          </a:p>
        </p:txBody>
      </p:sp>
    </p:spTree>
    <p:extLst>
      <p:ext uri="{BB962C8B-B14F-4D97-AF65-F5344CB8AC3E}">
        <p14:creationId xmlns:p14="http://schemas.microsoft.com/office/powerpoint/2010/main" val="1298045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FD522DF-B74B-6F48-92B5-3AA70B20DC29}" type="datetimeFigureOut">
              <a:rPr lang="en-GB" smtClean="0"/>
              <a:t>26/03/2018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406B1C-5C63-6A41-A831-C568FC0A439E}" type="slidenum">
              <a:rPr lang="en-GB" smtClean="0"/>
              <a:t>‹#›</a:t>
            </a:fld>
            <a:endParaRPr lang="en-GB"/>
          </a:p>
        </p:txBody>
      </p:sp>
    </p:spTree>
    <p:extLst>
      <p:ext uri="{BB962C8B-B14F-4D97-AF65-F5344CB8AC3E}">
        <p14:creationId xmlns:p14="http://schemas.microsoft.com/office/powerpoint/2010/main" val="974914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D522DF-B74B-6F48-92B5-3AA70B20DC29}" type="datetimeFigureOut">
              <a:rPr lang="en-GB" smtClean="0"/>
              <a:t>26/03/2018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406B1C-5C63-6A41-A831-C568FC0A439E}" type="slidenum">
              <a:rPr lang="en-GB" smtClean="0"/>
              <a:t>‹#›</a:t>
            </a:fld>
            <a:endParaRPr lang="en-GB"/>
          </a:p>
        </p:txBody>
      </p:sp>
    </p:spTree>
    <p:extLst>
      <p:ext uri="{BB962C8B-B14F-4D97-AF65-F5344CB8AC3E}">
        <p14:creationId xmlns:p14="http://schemas.microsoft.com/office/powerpoint/2010/main" val="94548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FD522DF-B74B-6F48-92B5-3AA70B20DC29}" type="datetimeFigureOut">
              <a:rPr lang="en-GB" smtClean="0"/>
              <a:t>26/03/2018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406B1C-5C63-6A41-A831-C568FC0A439E}" type="slidenum">
              <a:rPr lang="en-GB" smtClean="0"/>
              <a:t>‹#›</a:t>
            </a:fld>
            <a:endParaRPr lang="en-GB"/>
          </a:p>
        </p:txBody>
      </p:sp>
    </p:spTree>
    <p:extLst>
      <p:ext uri="{BB962C8B-B14F-4D97-AF65-F5344CB8AC3E}">
        <p14:creationId xmlns:p14="http://schemas.microsoft.com/office/powerpoint/2010/main" val="2079686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FD522DF-B74B-6F48-92B5-3AA70B20DC29}" type="datetimeFigureOut">
              <a:rPr lang="en-GB" smtClean="0"/>
              <a:t>26/03/2018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4406B1C-5C63-6A41-A831-C568FC0A439E}" type="slidenum">
              <a:rPr lang="en-GB" smtClean="0"/>
              <a:t>‹#›</a:t>
            </a:fld>
            <a:endParaRPr lang="en-GB"/>
          </a:p>
        </p:txBody>
      </p:sp>
    </p:spTree>
    <p:extLst>
      <p:ext uri="{BB962C8B-B14F-4D97-AF65-F5344CB8AC3E}">
        <p14:creationId xmlns:p14="http://schemas.microsoft.com/office/powerpoint/2010/main" val="846225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FD522DF-B74B-6F48-92B5-3AA70B20DC29}" type="datetimeFigureOut">
              <a:rPr lang="en-GB" smtClean="0"/>
              <a:t>26/03/2018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4406B1C-5C63-6A41-A831-C568FC0A439E}" type="slidenum">
              <a:rPr lang="en-GB" smtClean="0"/>
              <a:t>‹#›</a:t>
            </a:fld>
            <a:endParaRPr lang="en-GB"/>
          </a:p>
        </p:txBody>
      </p:sp>
    </p:spTree>
    <p:extLst>
      <p:ext uri="{BB962C8B-B14F-4D97-AF65-F5344CB8AC3E}">
        <p14:creationId xmlns:p14="http://schemas.microsoft.com/office/powerpoint/2010/main" val="1879234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522DF-B74B-6F48-92B5-3AA70B20DC29}" type="datetimeFigureOut">
              <a:rPr lang="en-GB" smtClean="0"/>
              <a:t>26/03/2018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4406B1C-5C63-6A41-A831-C568FC0A439E}" type="slidenum">
              <a:rPr lang="en-GB" smtClean="0"/>
              <a:t>‹#›</a:t>
            </a:fld>
            <a:endParaRPr lang="en-GB"/>
          </a:p>
        </p:txBody>
      </p:sp>
    </p:spTree>
    <p:extLst>
      <p:ext uri="{BB962C8B-B14F-4D97-AF65-F5344CB8AC3E}">
        <p14:creationId xmlns:p14="http://schemas.microsoft.com/office/powerpoint/2010/main" val="1252547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522DF-B74B-6F48-92B5-3AA70B20DC29}" type="datetimeFigureOut">
              <a:rPr lang="en-GB" smtClean="0"/>
              <a:t>26/03/2018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406B1C-5C63-6A41-A831-C568FC0A439E}" type="slidenum">
              <a:rPr lang="en-GB" smtClean="0"/>
              <a:t>‹#›</a:t>
            </a:fld>
            <a:endParaRPr lang="en-GB"/>
          </a:p>
        </p:txBody>
      </p:sp>
    </p:spTree>
    <p:extLst>
      <p:ext uri="{BB962C8B-B14F-4D97-AF65-F5344CB8AC3E}">
        <p14:creationId xmlns:p14="http://schemas.microsoft.com/office/powerpoint/2010/main" val="1932754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522DF-B74B-6F48-92B5-3AA70B20DC29}" type="datetimeFigureOut">
              <a:rPr lang="en-GB" smtClean="0"/>
              <a:t>26/03/2018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406B1C-5C63-6A41-A831-C568FC0A439E}" type="slidenum">
              <a:rPr lang="en-GB" smtClean="0"/>
              <a:t>‹#›</a:t>
            </a:fld>
            <a:endParaRPr lang="en-GB"/>
          </a:p>
        </p:txBody>
      </p:sp>
    </p:spTree>
    <p:extLst>
      <p:ext uri="{BB962C8B-B14F-4D97-AF65-F5344CB8AC3E}">
        <p14:creationId xmlns:p14="http://schemas.microsoft.com/office/powerpoint/2010/main" val="9737076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00">
            <a:alpha val="37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522DF-B74B-6F48-92B5-3AA70B20DC29}" type="datetimeFigureOut">
              <a:rPr lang="en-GB" smtClean="0"/>
              <a:t>26/03/2018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406B1C-5C63-6A41-A831-C568FC0A439E}" type="slidenum">
              <a:rPr lang="en-GB" smtClean="0"/>
              <a:t>‹#›</a:t>
            </a:fld>
            <a:endParaRPr lang="en-GB"/>
          </a:p>
        </p:txBody>
      </p:sp>
    </p:spTree>
    <p:extLst>
      <p:ext uri="{BB962C8B-B14F-4D97-AF65-F5344CB8AC3E}">
        <p14:creationId xmlns:p14="http://schemas.microsoft.com/office/powerpoint/2010/main" val="1743812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9557" y="370703"/>
            <a:ext cx="2545492"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LOAD IMAGE</a:t>
            </a:r>
            <a:endParaRPr lang="en-GB" sz="3200" dirty="0"/>
          </a:p>
        </p:txBody>
      </p:sp>
      <p:sp>
        <p:nvSpPr>
          <p:cNvPr id="5" name="Rectangle 4"/>
          <p:cNvSpPr/>
          <p:nvPr/>
        </p:nvSpPr>
        <p:spPr>
          <a:xfrm>
            <a:off x="4835611" y="370702"/>
            <a:ext cx="2545492"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DRAW IMAGE</a:t>
            </a:r>
            <a:endParaRPr lang="en-GB" sz="3200" dirty="0"/>
          </a:p>
        </p:txBody>
      </p:sp>
      <p:sp>
        <p:nvSpPr>
          <p:cNvPr id="6" name="Rectangle 5"/>
          <p:cNvSpPr/>
          <p:nvPr/>
        </p:nvSpPr>
        <p:spPr>
          <a:xfrm>
            <a:off x="9201665" y="370702"/>
            <a:ext cx="2545492"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HELP</a:t>
            </a:r>
            <a:endParaRPr lang="en-GB" sz="1600" dirty="0"/>
          </a:p>
        </p:txBody>
      </p:sp>
      <p:sp>
        <p:nvSpPr>
          <p:cNvPr id="7" name="Rectangle 6"/>
          <p:cNvSpPr/>
          <p:nvPr/>
        </p:nvSpPr>
        <p:spPr>
          <a:xfrm>
            <a:off x="469557" y="1668162"/>
            <a:ext cx="11277600" cy="468321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smtClean="0"/>
              <a:t>LOAD/DRAW MAZE TO START</a:t>
            </a:r>
            <a:endParaRPr lang="en-GB" dirty="0"/>
          </a:p>
        </p:txBody>
      </p:sp>
      <p:cxnSp>
        <p:nvCxnSpPr>
          <p:cNvPr id="9" name="Straight Connector 8"/>
          <p:cNvCxnSpPr/>
          <p:nvPr/>
        </p:nvCxnSpPr>
        <p:spPr>
          <a:xfrm>
            <a:off x="-144162" y="1445741"/>
            <a:ext cx="12505038" cy="0"/>
          </a:xfrm>
          <a:prstGeom prst="line">
            <a:avLst/>
          </a:prstGeom>
        </p:spPr>
        <p:style>
          <a:lnRef idx="3">
            <a:schemeClr val="dk1"/>
          </a:lnRef>
          <a:fillRef idx="0">
            <a:schemeClr val="dk1"/>
          </a:fillRef>
          <a:effectRef idx="2">
            <a:schemeClr val="dk1"/>
          </a:effectRef>
          <a:fontRef idx="minor">
            <a:schemeClr val="tx1"/>
          </a:fontRef>
        </p:style>
      </p:cxnSp>
      <p:sp>
        <p:nvSpPr>
          <p:cNvPr id="15" name="Oval 14"/>
          <p:cNvSpPr/>
          <p:nvPr/>
        </p:nvSpPr>
        <p:spPr>
          <a:xfrm>
            <a:off x="259492" y="148283"/>
            <a:ext cx="420130" cy="42013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1</a:t>
            </a:r>
            <a:endParaRPr lang="en-GB" dirty="0"/>
          </a:p>
        </p:txBody>
      </p:sp>
      <p:sp>
        <p:nvSpPr>
          <p:cNvPr id="16" name="Oval 15"/>
          <p:cNvSpPr/>
          <p:nvPr/>
        </p:nvSpPr>
        <p:spPr>
          <a:xfrm>
            <a:off x="4625546" y="148283"/>
            <a:ext cx="420130" cy="42013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2</a:t>
            </a:r>
          </a:p>
        </p:txBody>
      </p:sp>
      <p:sp>
        <p:nvSpPr>
          <p:cNvPr id="17" name="Oval 16"/>
          <p:cNvSpPr/>
          <p:nvPr/>
        </p:nvSpPr>
        <p:spPr>
          <a:xfrm>
            <a:off x="8991600" y="148283"/>
            <a:ext cx="420130" cy="42013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3</a:t>
            </a:r>
          </a:p>
        </p:txBody>
      </p:sp>
      <p:sp>
        <p:nvSpPr>
          <p:cNvPr id="18" name="Oval 17"/>
          <p:cNvSpPr/>
          <p:nvPr/>
        </p:nvSpPr>
        <p:spPr>
          <a:xfrm>
            <a:off x="259492" y="1495166"/>
            <a:ext cx="420130" cy="42013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4</a:t>
            </a:r>
          </a:p>
        </p:txBody>
      </p:sp>
    </p:spTree>
    <p:extLst>
      <p:ext uri="{BB962C8B-B14F-4D97-AF65-F5344CB8AC3E}">
        <p14:creationId xmlns:p14="http://schemas.microsoft.com/office/powerpoint/2010/main" val="1210781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9557" y="370703"/>
            <a:ext cx="2545492"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RETURN HOME</a:t>
            </a:r>
            <a:endParaRPr lang="en-GB" sz="2800" dirty="0"/>
          </a:p>
        </p:txBody>
      </p:sp>
      <p:sp>
        <p:nvSpPr>
          <p:cNvPr id="6" name="Rectangle 5"/>
          <p:cNvSpPr/>
          <p:nvPr/>
        </p:nvSpPr>
        <p:spPr>
          <a:xfrm>
            <a:off x="9201665" y="370702"/>
            <a:ext cx="2545492"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HELP</a:t>
            </a:r>
            <a:endParaRPr lang="en-GB" sz="1600" dirty="0"/>
          </a:p>
        </p:txBody>
      </p:sp>
      <p:sp>
        <p:nvSpPr>
          <p:cNvPr id="7" name="Rectangle 6"/>
          <p:cNvSpPr/>
          <p:nvPr/>
        </p:nvSpPr>
        <p:spPr>
          <a:xfrm>
            <a:off x="469557" y="1668162"/>
            <a:ext cx="11277600" cy="468321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smtClean="0"/>
              <a:t>MAZE 50% LOADED</a:t>
            </a:r>
            <a:endParaRPr lang="en-GB" dirty="0"/>
          </a:p>
        </p:txBody>
      </p:sp>
      <p:cxnSp>
        <p:nvCxnSpPr>
          <p:cNvPr id="9" name="Straight Connector 8"/>
          <p:cNvCxnSpPr/>
          <p:nvPr/>
        </p:nvCxnSpPr>
        <p:spPr>
          <a:xfrm>
            <a:off x="-144162" y="1445741"/>
            <a:ext cx="12505038" cy="0"/>
          </a:xfrm>
          <a:prstGeom prst="line">
            <a:avLst/>
          </a:prstGeom>
        </p:spPr>
        <p:style>
          <a:lnRef idx="3">
            <a:schemeClr val="dk1"/>
          </a:lnRef>
          <a:fillRef idx="0">
            <a:schemeClr val="dk1"/>
          </a:fillRef>
          <a:effectRef idx="2">
            <a:schemeClr val="dk1"/>
          </a:effectRef>
          <a:fontRef idx="minor">
            <a:schemeClr val="tx1"/>
          </a:fontRef>
        </p:style>
      </p:cxnSp>
      <p:sp>
        <p:nvSpPr>
          <p:cNvPr id="15" name="Oval 14"/>
          <p:cNvSpPr/>
          <p:nvPr/>
        </p:nvSpPr>
        <p:spPr>
          <a:xfrm>
            <a:off x="259492" y="148283"/>
            <a:ext cx="420130" cy="42013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1</a:t>
            </a:r>
            <a:endParaRPr lang="en-GB" dirty="0"/>
          </a:p>
        </p:txBody>
      </p:sp>
      <p:sp>
        <p:nvSpPr>
          <p:cNvPr id="17" name="Oval 16"/>
          <p:cNvSpPr/>
          <p:nvPr/>
        </p:nvSpPr>
        <p:spPr>
          <a:xfrm>
            <a:off x="8991600" y="148283"/>
            <a:ext cx="420130" cy="42013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2</a:t>
            </a:r>
            <a:endParaRPr lang="en-GB" dirty="0"/>
          </a:p>
        </p:txBody>
      </p:sp>
      <p:sp>
        <p:nvSpPr>
          <p:cNvPr id="18" name="Oval 17"/>
          <p:cNvSpPr/>
          <p:nvPr/>
        </p:nvSpPr>
        <p:spPr>
          <a:xfrm>
            <a:off x="259492" y="1501348"/>
            <a:ext cx="420130" cy="42013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3</a:t>
            </a:r>
            <a:endParaRPr lang="en-GB" dirty="0"/>
          </a:p>
        </p:txBody>
      </p:sp>
    </p:spTree>
    <p:extLst>
      <p:ext uri="{BB962C8B-B14F-4D97-AF65-F5344CB8AC3E}">
        <p14:creationId xmlns:p14="http://schemas.microsoft.com/office/powerpoint/2010/main" val="1969432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9557" y="370703"/>
            <a:ext cx="1062681"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EDIT</a:t>
            </a:r>
            <a:endParaRPr lang="en-GB" sz="2800" dirty="0"/>
          </a:p>
        </p:txBody>
      </p:sp>
      <p:sp>
        <p:nvSpPr>
          <p:cNvPr id="6" name="Rectangle 5"/>
          <p:cNvSpPr/>
          <p:nvPr/>
        </p:nvSpPr>
        <p:spPr>
          <a:xfrm>
            <a:off x="10713307" y="370702"/>
            <a:ext cx="1033849"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HELP</a:t>
            </a:r>
            <a:endParaRPr lang="en-GB" sz="1600" dirty="0"/>
          </a:p>
        </p:txBody>
      </p:sp>
      <p:sp>
        <p:nvSpPr>
          <p:cNvPr id="7" name="Rectangle 6"/>
          <p:cNvSpPr/>
          <p:nvPr/>
        </p:nvSpPr>
        <p:spPr>
          <a:xfrm>
            <a:off x="469557" y="1668162"/>
            <a:ext cx="11277600" cy="468321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cxnSp>
        <p:nvCxnSpPr>
          <p:cNvPr id="9" name="Straight Connector 8"/>
          <p:cNvCxnSpPr/>
          <p:nvPr/>
        </p:nvCxnSpPr>
        <p:spPr>
          <a:xfrm>
            <a:off x="-144162" y="1445741"/>
            <a:ext cx="12505038" cy="0"/>
          </a:xfrm>
          <a:prstGeom prst="line">
            <a:avLst/>
          </a:prstGeom>
        </p:spPr>
        <p:style>
          <a:lnRef idx="3">
            <a:schemeClr val="dk1"/>
          </a:lnRef>
          <a:fillRef idx="0">
            <a:schemeClr val="dk1"/>
          </a:fillRef>
          <a:effectRef idx="2">
            <a:schemeClr val="dk1"/>
          </a:effectRef>
          <a:fontRef idx="minor">
            <a:schemeClr val="tx1"/>
          </a:fontRef>
        </p:style>
      </p:cxnSp>
      <p:sp>
        <p:nvSpPr>
          <p:cNvPr id="15" name="Oval 14"/>
          <p:cNvSpPr/>
          <p:nvPr/>
        </p:nvSpPr>
        <p:spPr>
          <a:xfrm>
            <a:off x="259492" y="148283"/>
            <a:ext cx="420130" cy="42013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1</a:t>
            </a:r>
            <a:endParaRPr lang="en-GB" dirty="0"/>
          </a:p>
        </p:txBody>
      </p:sp>
      <p:sp>
        <p:nvSpPr>
          <p:cNvPr id="18" name="Oval 17"/>
          <p:cNvSpPr/>
          <p:nvPr/>
        </p:nvSpPr>
        <p:spPr>
          <a:xfrm>
            <a:off x="259492" y="1501348"/>
            <a:ext cx="420130" cy="42013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8</a:t>
            </a:r>
          </a:p>
        </p:txBody>
      </p:sp>
      <p:sp>
        <p:nvSpPr>
          <p:cNvPr id="12" name="Rectangle 11"/>
          <p:cNvSpPr/>
          <p:nvPr/>
        </p:nvSpPr>
        <p:spPr>
          <a:xfrm>
            <a:off x="7370807" y="383057"/>
            <a:ext cx="1524000"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smtClean="0"/>
              <a:t>VIEW LARGER</a:t>
            </a:r>
            <a:endParaRPr lang="en-GB" sz="2800" dirty="0"/>
          </a:p>
        </p:txBody>
      </p:sp>
      <p:sp>
        <p:nvSpPr>
          <p:cNvPr id="13" name="Rectangle 12"/>
          <p:cNvSpPr/>
          <p:nvPr/>
        </p:nvSpPr>
        <p:spPr>
          <a:xfrm>
            <a:off x="3513437" y="386152"/>
            <a:ext cx="1952367"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t>SELECT POINTS AUTOMATICALLY</a:t>
            </a:r>
            <a:endParaRPr lang="en-GB" sz="2000" dirty="0"/>
          </a:p>
        </p:txBody>
      </p:sp>
      <p:sp>
        <p:nvSpPr>
          <p:cNvPr id="14" name="Rectangle 13"/>
          <p:cNvSpPr/>
          <p:nvPr/>
        </p:nvSpPr>
        <p:spPr>
          <a:xfrm>
            <a:off x="5926089" y="383058"/>
            <a:ext cx="1157416"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SELECT MANUAL POINTS </a:t>
            </a:r>
            <a:endParaRPr lang="en-GB" dirty="0"/>
          </a:p>
        </p:txBody>
      </p:sp>
      <p:sp>
        <p:nvSpPr>
          <p:cNvPr id="16" name="Rectangle 15"/>
          <p:cNvSpPr/>
          <p:nvPr/>
        </p:nvSpPr>
        <p:spPr>
          <a:xfrm>
            <a:off x="1865871" y="370702"/>
            <a:ext cx="1309816"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smtClean="0"/>
              <a:t>INVERT</a:t>
            </a:r>
            <a:endParaRPr lang="en-GB" sz="2800" dirty="0"/>
          </a:p>
        </p:txBody>
      </p:sp>
      <p:sp>
        <p:nvSpPr>
          <p:cNvPr id="19" name="Oval 18"/>
          <p:cNvSpPr/>
          <p:nvPr/>
        </p:nvSpPr>
        <p:spPr>
          <a:xfrm>
            <a:off x="1622853" y="163728"/>
            <a:ext cx="420130" cy="42013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2</a:t>
            </a:r>
          </a:p>
        </p:txBody>
      </p:sp>
      <p:sp>
        <p:nvSpPr>
          <p:cNvPr id="20" name="Oval 19"/>
          <p:cNvSpPr/>
          <p:nvPr/>
        </p:nvSpPr>
        <p:spPr>
          <a:xfrm>
            <a:off x="3326030" y="179176"/>
            <a:ext cx="420130" cy="42013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3</a:t>
            </a:r>
          </a:p>
        </p:txBody>
      </p:sp>
      <p:sp>
        <p:nvSpPr>
          <p:cNvPr id="21" name="Oval 20"/>
          <p:cNvSpPr/>
          <p:nvPr/>
        </p:nvSpPr>
        <p:spPr>
          <a:xfrm>
            <a:off x="5697493" y="216244"/>
            <a:ext cx="420130" cy="42013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4</a:t>
            </a:r>
          </a:p>
        </p:txBody>
      </p:sp>
      <p:sp>
        <p:nvSpPr>
          <p:cNvPr id="22" name="Oval 21"/>
          <p:cNvSpPr/>
          <p:nvPr/>
        </p:nvSpPr>
        <p:spPr>
          <a:xfrm>
            <a:off x="7133451" y="179176"/>
            <a:ext cx="420130" cy="42013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5</a:t>
            </a:r>
          </a:p>
        </p:txBody>
      </p:sp>
      <p:sp>
        <p:nvSpPr>
          <p:cNvPr id="23" name="Rectangle 22"/>
          <p:cNvSpPr/>
          <p:nvPr/>
        </p:nvSpPr>
        <p:spPr>
          <a:xfrm>
            <a:off x="9313132" y="386151"/>
            <a:ext cx="1157416"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t>RETURN HOME</a:t>
            </a:r>
            <a:endParaRPr lang="en-GB" sz="2000" dirty="0"/>
          </a:p>
        </p:txBody>
      </p:sp>
      <p:sp>
        <p:nvSpPr>
          <p:cNvPr id="24" name="Oval 23"/>
          <p:cNvSpPr/>
          <p:nvPr/>
        </p:nvSpPr>
        <p:spPr>
          <a:xfrm>
            <a:off x="9084536" y="219337"/>
            <a:ext cx="420130" cy="42013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6</a:t>
            </a:r>
          </a:p>
        </p:txBody>
      </p:sp>
      <p:sp>
        <p:nvSpPr>
          <p:cNvPr id="25" name="Oval 24"/>
          <p:cNvSpPr/>
          <p:nvPr/>
        </p:nvSpPr>
        <p:spPr>
          <a:xfrm>
            <a:off x="10520742" y="179176"/>
            <a:ext cx="420130" cy="42013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7</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5620" y="2496065"/>
            <a:ext cx="3285473" cy="3274540"/>
          </a:xfrm>
          <a:prstGeom prst="rect">
            <a:avLst/>
          </a:prstGeom>
        </p:spPr>
      </p:pic>
    </p:spTree>
    <p:extLst>
      <p:ext uri="{BB962C8B-B14F-4D97-AF65-F5344CB8AC3E}">
        <p14:creationId xmlns:p14="http://schemas.microsoft.com/office/powerpoint/2010/main" val="666782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9557" y="370703"/>
            <a:ext cx="1741020"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GO BACK</a:t>
            </a:r>
            <a:endParaRPr lang="en-GB" sz="2400" dirty="0"/>
          </a:p>
        </p:txBody>
      </p:sp>
      <p:sp>
        <p:nvSpPr>
          <p:cNvPr id="6" name="Rectangle 5"/>
          <p:cNvSpPr/>
          <p:nvPr/>
        </p:nvSpPr>
        <p:spPr>
          <a:xfrm>
            <a:off x="10120185" y="370702"/>
            <a:ext cx="1626972"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HELP</a:t>
            </a:r>
            <a:endParaRPr lang="en-GB" sz="1600" dirty="0"/>
          </a:p>
        </p:txBody>
      </p:sp>
      <p:sp>
        <p:nvSpPr>
          <p:cNvPr id="7" name="Rectangle 6"/>
          <p:cNvSpPr/>
          <p:nvPr/>
        </p:nvSpPr>
        <p:spPr>
          <a:xfrm>
            <a:off x="469557" y="1668162"/>
            <a:ext cx="11277600" cy="468321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cxnSp>
        <p:nvCxnSpPr>
          <p:cNvPr id="9" name="Straight Connector 8"/>
          <p:cNvCxnSpPr/>
          <p:nvPr/>
        </p:nvCxnSpPr>
        <p:spPr>
          <a:xfrm>
            <a:off x="-144162" y="1445741"/>
            <a:ext cx="12505038" cy="0"/>
          </a:xfrm>
          <a:prstGeom prst="line">
            <a:avLst/>
          </a:prstGeom>
        </p:spPr>
        <p:style>
          <a:lnRef idx="3">
            <a:schemeClr val="dk1"/>
          </a:lnRef>
          <a:fillRef idx="0">
            <a:schemeClr val="dk1"/>
          </a:fillRef>
          <a:effectRef idx="2">
            <a:schemeClr val="dk1"/>
          </a:effectRef>
          <a:fontRef idx="minor">
            <a:schemeClr val="tx1"/>
          </a:fontRef>
        </p:style>
      </p:cxnSp>
      <p:sp>
        <p:nvSpPr>
          <p:cNvPr id="15" name="Oval 14"/>
          <p:cNvSpPr/>
          <p:nvPr/>
        </p:nvSpPr>
        <p:spPr>
          <a:xfrm>
            <a:off x="259492" y="172992"/>
            <a:ext cx="420130" cy="42013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1</a:t>
            </a:r>
            <a:endParaRPr lang="en-GB" dirty="0"/>
          </a:p>
        </p:txBody>
      </p:sp>
      <p:sp>
        <p:nvSpPr>
          <p:cNvPr id="18" name="Oval 17"/>
          <p:cNvSpPr/>
          <p:nvPr/>
        </p:nvSpPr>
        <p:spPr>
          <a:xfrm>
            <a:off x="259492" y="1501348"/>
            <a:ext cx="420130" cy="42013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6</a:t>
            </a:r>
          </a:p>
        </p:txBody>
      </p:sp>
      <p:sp>
        <p:nvSpPr>
          <p:cNvPr id="12" name="Rectangle 11"/>
          <p:cNvSpPr/>
          <p:nvPr/>
        </p:nvSpPr>
        <p:spPr>
          <a:xfrm>
            <a:off x="2640498" y="383057"/>
            <a:ext cx="1524000"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smtClean="0"/>
              <a:t>VIEW LARGER</a:t>
            </a:r>
            <a:endParaRPr lang="en-GB" sz="2800" dirty="0"/>
          </a:p>
        </p:txBody>
      </p:sp>
      <p:sp>
        <p:nvSpPr>
          <p:cNvPr id="22" name="Oval 21"/>
          <p:cNvSpPr/>
          <p:nvPr/>
        </p:nvSpPr>
        <p:spPr>
          <a:xfrm>
            <a:off x="2403142" y="179176"/>
            <a:ext cx="420130" cy="42013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2</a:t>
            </a:r>
            <a:endParaRPr lang="en-GB" dirty="0"/>
          </a:p>
        </p:txBody>
      </p:sp>
      <p:sp>
        <p:nvSpPr>
          <p:cNvPr id="23" name="Rectangle 22"/>
          <p:cNvSpPr/>
          <p:nvPr/>
        </p:nvSpPr>
        <p:spPr>
          <a:xfrm>
            <a:off x="8072818" y="386151"/>
            <a:ext cx="1491311"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t>RETURN HOME</a:t>
            </a:r>
            <a:endParaRPr lang="en-GB" sz="2000" dirty="0"/>
          </a:p>
        </p:txBody>
      </p:sp>
      <p:sp>
        <p:nvSpPr>
          <p:cNvPr id="24" name="Oval 23"/>
          <p:cNvSpPr/>
          <p:nvPr/>
        </p:nvSpPr>
        <p:spPr>
          <a:xfrm>
            <a:off x="7862753" y="179176"/>
            <a:ext cx="420130" cy="42013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4</a:t>
            </a:r>
          </a:p>
        </p:txBody>
      </p:sp>
      <p:sp>
        <p:nvSpPr>
          <p:cNvPr id="25" name="Oval 24"/>
          <p:cNvSpPr/>
          <p:nvPr/>
        </p:nvSpPr>
        <p:spPr>
          <a:xfrm>
            <a:off x="9910120" y="179176"/>
            <a:ext cx="420130" cy="42013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5</a:t>
            </a: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6655" y="2508735"/>
            <a:ext cx="3263403" cy="3274227"/>
          </a:xfrm>
          <a:prstGeom prst="rect">
            <a:avLst/>
          </a:prstGeom>
        </p:spPr>
      </p:pic>
      <p:sp>
        <p:nvSpPr>
          <p:cNvPr id="28" name="Rectangle 27"/>
          <p:cNvSpPr/>
          <p:nvPr/>
        </p:nvSpPr>
        <p:spPr>
          <a:xfrm>
            <a:off x="5271957" y="370702"/>
            <a:ext cx="1524000"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SOLVE MAZE</a:t>
            </a:r>
            <a:endParaRPr lang="en-GB" sz="2800" dirty="0"/>
          </a:p>
        </p:txBody>
      </p:sp>
      <p:sp>
        <p:nvSpPr>
          <p:cNvPr id="29" name="Oval 28"/>
          <p:cNvSpPr/>
          <p:nvPr/>
        </p:nvSpPr>
        <p:spPr>
          <a:xfrm>
            <a:off x="5021229" y="185348"/>
            <a:ext cx="420130" cy="42013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3</a:t>
            </a:r>
          </a:p>
        </p:txBody>
      </p:sp>
    </p:spTree>
    <p:extLst>
      <p:ext uri="{BB962C8B-B14F-4D97-AF65-F5344CB8AC3E}">
        <p14:creationId xmlns:p14="http://schemas.microsoft.com/office/powerpoint/2010/main" val="442259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9557" y="370703"/>
            <a:ext cx="1741020"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GO BACK</a:t>
            </a:r>
            <a:endParaRPr lang="en-GB" sz="2400" dirty="0"/>
          </a:p>
        </p:txBody>
      </p:sp>
      <p:sp>
        <p:nvSpPr>
          <p:cNvPr id="6" name="Rectangle 5"/>
          <p:cNvSpPr/>
          <p:nvPr/>
        </p:nvSpPr>
        <p:spPr>
          <a:xfrm>
            <a:off x="10120185" y="370702"/>
            <a:ext cx="1626972"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HELP</a:t>
            </a:r>
            <a:endParaRPr lang="en-GB" sz="1600" dirty="0"/>
          </a:p>
        </p:txBody>
      </p:sp>
      <p:sp>
        <p:nvSpPr>
          <p:cNvPr id="7" name="Rectangle 6"/>
          <p:cNvSpPr/>
          <p:nvPr/>
        </p:nvSpPr>
        <p:spPr>
          <a:xfrm>
            <a:off x="469557" y="1668162"/>
            <a:ext cx="11277600" cy="468321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cxnSp>
        <p:nvCxnSpPr>
          <p:cNvPr id="9" name="Straight Connector 8"/>
          <p:cNvCxnSpPr/>
          <p:nvPr/>
        </p:nvCxnSpPr>
        <p:spPr>
          <a:xfrm>
            <a:off x="-144162" y="1445741"/>
            <a:ext cx="12505038" cy="0"/>
          </a:xfrm>
          <a:prstGeom prst="line">
            <a:avLst/>
          </a:prstGeom>
        </p:spPr>
        <p:style>
          <a:lnRef idx="3">
            <a:schemeClr val="dk1"/>
          </a:lnRef>
          <a:fillRef idx="0">
            <a:schemeClr val="dk1"/>
          </a:fillRef>
          <a:effectRef idx="2">
            <a:schemeClr val="dk1"/>
          </a:effectRef>
          <a:fontRef idx="minor">
            <a:schemeClr val="tx1"/>
          </a:fontRef>
        </p:style>
      </p:cxnSp>
      <p:sp>
        <p:nvSpPr>
          <p:cNvPr id="15" name="Oval 14"/>
          <p:cNvSpPr/>
          <p:nvPr/>
        </p:nvSpPr>
        <p:spPr>
          <a:xfrm>
            <a:off x="259492" y="172992"/>
            <a:ext cx="420130" cy="42013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1</a:t>
            </a:r>
            <a:endParaRPr lang="en-GB" dirty="0"/>
          </a:p>
        </p:txBody>
      </p:sp>
      <p:sp>
        <p:nvSpPr>
          <p:cNvPr id="18" name="Oval 17"/>
          <p:cNvSpPr/>
          <p:nvPr/>
        </p:nvSpPr>
        <p:spPr>
          <a:xfrm>
            <a:off x="259492" y="1501348"/>
            <a:ext cx="420130" cy="42013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7</a:t>
            </a:r>
            <a:endParaRPr lang="en-GB" dirty="0"/>
          </a:p>
        </p:txBody>
      </p:sp>
      <p:sp>
        <p:nvSpPr>
          <p:cNvPr id="12" name="Rectangle 11"/>
          <p:cNvSpPr/>
          <p:nvPr/>
        </p:nvSpPr>
        <p:spPr>
          <a:xfrm>
            <a:off x="2640498" y="383057"/>
            <a:ext cx="1524000"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SAVE MAZE</a:t>
            </a:r>
            <a:endParaRPr lang="en-GB" sz="2800" dirty="0"/>
          </a:p>
        </p:txBody>
      </p:sp>
      <p:sp>
        <p:nvSpPr>
          <p:cNvPr id="22" name="Oval 21"/>
          <p:cNvSpPr/>
          <p:nvPr/>
        </p:nvSpPr>
        <p:spPr>
          <a:xfrm>
            <a:off x="2403142" y="179176"/>
            <a:ext cx="420130" cy="42013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2</a:t>
            </a:r>
          </a:p>
        </p:txBody>
      </p:sp>
      <p:sp>
        <p:nvSpPr>
          <p:cNvPr id="23" name="Rectangle 22"/>
          <p:cNvSpPr/>
          <p:nvPr/>
        </p:nvSpPr>
        <p:spPr>
          <a:xfrm>
            <a:off x="8072818" y="386151"/>
            <a:ext cx="1491311"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t>RETURN HOME</a:t>
            </a:r>
            <a:endParaRPr lang="en-GB" sz="2000" dirty="0"/>
          </a:p>
        </p:txBody>
      </p:sp>
      <p:sp>
        <p:nvSpPr>
          <p:cNvPr id="24" name="Oval 23"/>
          <p:cNvSpPr/>
          <p:nvPr/>
        </p:nvSpPr>
        <p:spPr>
          <a:xfrm>
            <a:off x="7862753" y="179176"/>
            <a:ext cx="420130" cy="42013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5</a:t>
            </a:r>
            <a:endParaRPr lang="en-GB" dirty="0"/>
          </a:p>
        </p:txBody>
      </p:sp>
      <p:sp>
        <p:nvSpPr>
          <p:cNvPr id="25" name="Oval 24"/>
          <p:cNvSpPr/>
          <p:nvPr/>
        </p:nvSpPr>
        <p:spPr>
          <a:xfrm>
            <a:off x="9910120" y="179176"/>
            <a:ext cx="420130" cy="42013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6</a:t>
            </a:r>
            <a:endParaRPr lang="en-GB" dirty="0"/>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6655" y="2508735"/>
            <a:ext cx="3263403" cy="3274227"/>
          </a:xfrm>
          <a:prstGeom prst="rect">
            <a:avLst/>
          </a:prstGeom>
        </p:spPr>
      </p:pic>
      <p:sp>
        <p:nvSpPr>
          <p:cNvPr id="28" name="Rectangle 27"/>
          <p:cNvSpPr/>
          <p:nvPr/>
        </p:nvSpPr>
        <p:spPr>
          <a:xfrm>
            <a:off x="6228885" y="370702"/>
            <a:ext cx="1497942"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VIEW LARGER</a:t>
            </a:r>
            <a:endParaRPr lang="en-GB" sz="2800" dirty="0"/>
          </a:p>
        </p:txBody>
      </p:sp>
      <p:sp>
        <p:nvSpPr>
          <p:cNvPr id="29" name="Oval 28"/>
          <p:cNvSpPr/>
          <p:nvPr/>
        </p:nvSpPr>
        <p:spPr>
          <a:xfrm>
            <a:off x="5978157" y="185348"/>
            <a:ext cx="412946" cy="42013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4</a:t>
            </a:r>
            <a:endParaRPr lang="en-GB"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8616" y="2150027"/>
            <a:ext cx="3719480" cy="3719480"/>
          </a:xfrm>
          <a:prstGeom prst="rect">
            <a:avLst/>
          </a:prstGeom>
        </p:spPr>
      </p:pic>
      <p:sp>
        <p:nvSpPr>
          <p:cNvPr id="17" name="Rectangle 16"/>
          <p:cNvSpPr/>
          <p:nvPr/>
        </p:nvSpPr>
        <p:spPr>
          <a:xfrm>
            <a:off x="4432584" y="376881"/>
            <a:ext cx="1497942"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t>CHANGE COLOURS</a:t>
            </a:r>
            <a:endParaRPr lang="en-GB" sz="2000" dirty="0"/>
          </a:p>
        </p:txBody>
      </p:sp>
      <p:sp>
        <p:nvSpPr>
          <p:cNvPr id="19" name="Oval 18"/>
          <p:cNvSpPr/>
          <p:nvPr/>
        </p:nvSpPr>
        <p:spPr>
          <a:xfrm>
            <a:off x="4181856" y="191527"/>
            <a:ext cx="412946" cy="42013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3</a:t>
            </a:r>
            <a:endParaRPr lang="en-GB" dirty="0"/>
          </a:p>
        </p:txBody>
      </p:sp>
    </p:spTree>
    <p:extLst>
      <p:ext uri="{BB962C8B-B14F-4D97-AF65-F5344CB8AC3E}">
        <p14:creationId xmlns:p14="http://schemas.microsoft.com/office/powerpoint/2010/main" val="1365357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Press ‘Load Image’ to load a maze from an image file. You will be asked to select the file via a file browser.</a:t>
            </a:r>
          </a:p>
          <a:p>
            <a:r>
              <a:rPr lang="en-GB" dirty="0" smtClean="0"/>
              <a:t>Press ‘Draw Maze’ to create a maze from scratch, using drawing software. You will be asked to specify the width and height of the image in pixels, as well as a name for the maze.</a:t>
            </a:r>
          </a:p>
        </p:txBody>
      </p:sp>
    </p:spTree>
    <p:extLst>
      <p:ext uri="{BB962C8B-B14F-4D97-AF65-F5344CB8AC3E}">
        <p14:creationId xmlns:p14="http://schemas.microsoft.com/office/powerpoint/2010/main" val="123500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The maze is currently being analysed and converted into a binary grid. If you would like to return to the main menu and stop this analysis, press ‘Return Home’.</a:t>
            </a:r>
            <a:endParaRPr lang="en-GB" dirty="0"/>
          </a:p>
        </p:txBody>
      </p:sp>
    </p:spTree>
    <p:extLst>
      <p:ext uri="{BB962C8B-B14F-4D97-AF65-F5344CB8AC3E}">
        <p14:creationId xmlns:p14="http://schemas.microsoft.com/office/powerpoint/2010/main" val="284915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Press ‘Edit Maze’ to edit the maze using drawing software. It will open up a new window – follow the instructions there.</a:t>
            </a:r>
          </a:p>
          <a:p>
            <a:r>
              <a:rPr lang="en-GB" dirty="0" smtClean="0"/>
              <a:t>Press ‘Invert Maze’ to invert black and white pixels. This is used when the walls are of a lighter colour than the path in the original image.</a:t>
            </a:r>
          </a:p>
          <a:p>
            <a:r>
              <a:rPr lang="en-GB" dirty="0" smtClean="0"/>
              <a:t>Press ‘Select Points Manually’ to select the start and end of the route through the maze yourself.</a:t>
            </a:r>
          </a:p>
          <a:p>
            <a:endParaRPr lang="en-GB" dirty="0"/>
          </a:p>
        </p:txBody>
      </p:sp>
    </p:spTree>
    <p:extLst>
      <p:ext uri="{BB962C8B-B14F-4D97-AF65-F5344CB8AC3E}">
        <p14:creationId xmlns:p14="http://schemas.microsoft.com/office/powerpoint/2010/main" val="17013161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9557" y="501108"/>
            <a:ext cx="11277600" cy="58502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71965" y="866731"/>
            <a:ext cx="6272784" cy="5119018"/>
          </a:xfrm>
        </p:spPr>
      </p:pic>
      <p:sp>
        <p:nvSpPr>
          <p:cNvPr id="6" name="Oval 5"/>
          <p:cNvSpPr/>
          <p:nvPr/>
        </p:nvSpPr>
        <p:spPr>
          <a:xfrm>
            <a:off x="259492" y="291043"/>
            <a:ext cx="420130" cy="42013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1</a:t>
            </a:r>
          </a:p>
        </p:txBody>
      </p:sp>
      <p:sp>
        <p:nvSpPr>
          <p:cNvPr id="3" name="Rectangle 2"/>
          <p:cNvSpPr/>
          <p:nvPr/>
        </p:nvSpPr>
        <p:spPr>
          <a:xfrm>
            <a:off x="2286000" y="1938528"/>
            <a:ext cx="7388352" cy="2852928"/>
          </a:xfrm>
          <a:prstGeom prst="rect">
            <a:avLst/>
          </a:prstGeom>
          <a:solidFill>
            <a:srgbClr val="9E98EC">
              <a:alpha val="8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ln>
                  <a:solidFill>
                    <a:schemeClr val="bg1"/>
                  </a:solidFill>
                </a:ln>
                <a:solidFill>
                  <a:schemeClr val="bg1"/>
                </a:solidFill>
              </a:rPr>
              <a:t>PRESS Z TO ZOOM IN</a:t>
            </a:r>
          </a:p>
          <a:p>
            <a:pPr algn="ctr"/>
            <a:r>
              <a:rPr lang="en-GB" sz="3600" dirty="0" smtClean="0">
                <a:ln>
                  <a:solidFill>
                    <a:schemeClr val="bg1"/>
                  </a:solidFill>
                </a:ln>
                <a:solidFill>
                  <a:schemeClr val="bg1"/>
                </a:solidFill>
              </a:rPr>
              <a:t>PRESS X TO ZOOM OUT</a:t>
            </a:r>
            <a:endParaRPr lang="en-GB" dirty="0">
              <a:ln>
                <a:solidFill>
                  <a:schemeClr val="bg1"/>
                </a:solidFill>
              </a:ln>
              <a:solidFill>
                <a:schemeClr val="bg1"/>
              </a:solidFill>
            </a:endParaRPr>
          </a:p>
        </p:txBody>
      </p:sp>
      <p:sp>
        <p:nvSpPr>
          <p:cNvPr id="7" name="Oval 6"/>
          <p:cNvSpPr/>
          <p:nvPr/>
        </p:nvSpPr>
        <p:spPr>
          <a:xfrm>
            <a:off x="2075935" y="1712812"/>
            <a:ext cx="420130" cy="42013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2</a:t>
            </a:r>
            <a:endParaRPr lang="en-GB" dirty="0"/>
          </a:p>
        </p:txBody>
      </p:sp>
    </p:spTree>
    <p:extLst>
      <p:ext uri="{BB962C8B-B14F-4D97-AF65-F5344CB8AC3E}">
        <p14:creationId xmlns:p14="http://schemas.microsoft.com/office/powerpoint/2010/main" val="1258107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5094</TotalTime>
  <Words>1259</Words>
  <Application>Microsoft Macintosh PowerPoint</Application>
  <PresentationFormat>Widescreen</PresentationFormat>
  <Paragraphs>133</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Armstrong</dc:creator>
  <cp:lastModifiedBy>Dan Armstrong</cp:lastModifiedBy>
  <cp:revision>22</cp:revision>
  <dcterms:created xsi:type="dcterms:W3CDTF">2018-03-05T14:20:25Z</dcterms:created>
  <dcterms:modified xsi:type="dcterms:W3CDTF">2018-03-26T12:42:12Z</dcterms:modified>
</cp:coreProperties>
</file>