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77" r:id="rId2"/>
    <p:sldId id="390" r:id="rId3"/>
    <p:sldId id="392" r:id="rId4"/>
    <p:sldId id="394" r:id="rId5"/>
    <p:sldId id="397" r:id="rId6"/>
    <p:sldId id="398" r:id="rId7"/>
    <p:sldId id="399" r:id="rId8"/>
    <p:sldId id="400" r:id="rId9"/>
    <p:sldId id="403" r:id="rId10"/>
    <p:sldId id="371" r:id="rId11"/>
    <p:sldId id="290" r:id="rId12"/>
    <p:sldId id="402" r:id="rId13"/>
    <p:sldId id="401" r:id="rId14"/>
  </p:sldIdLst>
  <p:sldSz cx="12192000" cy="6858000"/>
  <p:notesSz cx="6858000" cy="9144000"/>
  <p:embeddedFontLst>
    <p:embeddedFont>
      <p:font typeface="맑은 고딕" panose="020B0503020000020004" pitchFamily="34" charset="-127"/>
      <p:regular r:id="rId17"/>
      <p:bold r:id="rId18"/>
    </p:embeddedFont>
    <p:embeddedFont>
      <p:font typeface="Arial Black" panose="020B0604020202020204" pitchFamily="34" charset="0"/>
      <p:bold r:id="rId19"/>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F9"/>
    <a:srgbClr val="E7E8E9"/>
    <a:srgbClr val="FFFFFF"/>
    <a:srgbClr val="52CAEF"/>
    <a:srgbClr val="383F47"/>
    <a:srgbClr val="00C4CC"/>
    <a:srgbClr val="383838"/>
    <a:srgbClr val="212121"/>
    <a:srgbClr val="D8B88D"/>
    <a:srgbClr val="F1F1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2" autoAdjust="0"/>
    <p:restoredTop sz="73972"/>
  </p:normalViewPr>
  <p:slideViewPr>
    <p:cSldViewPr snapToGrid="0">
      <p:cViewPr varScale="1">
        <p:scale>
          <a:sx n="94" d="100"/>
          <a:sy n="94" d="100"/>
        </p:scale>
        <p:origin x="1488"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1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B1FC4A-63B8-444B-BD95-FFD01172892E}"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en-US"/>
        </a:p>
      </dgm:t>
    </dgm:pt>
    <dgm:pt modelId="{063091F6-A26B-B948-83D0-DD343F79548E}">
      <dgm:prSet phldrT="[Text]" custT="1"/>
      <dgm:spPr/>
      <dgm:t>
        <a:bodyPr/>
        <a:lstStyle/>
        <a:p>
          <a:r>
            <a:rPr lang="en-US" sz="2800" dirty="0"/>
            <a:t>Data Collection</a:t>
          </a:r>
        </a:p>
      </dgm:t>
    </dgm:pt>
    <dgm:pt modelId="{7CE73FE4-CC47-D644-B583-959C782A7456}" type="parTrans" cxnId="{97BAEE47-928C-154C-981B-799CA1A6AF03}">
      <dgm:prSet/>
      <dgm:spPr/>
      <dgm:t>
        <a:bodyPr/>
        <a:lstStyle/>
        <a:p>
          <a:endParaRPr lang="en-US"/>
        </a:p>
      </dgm:t>
    </dgm:pt>
    <dgm:pt modelId="{261389F7-E0CE-3C48-AE77-50F195462526}" type="sibTrans" cxnId="{97BAEE47-928C-154C-981B-799CA1A6AF03}">
      <dgm:prSet/>
      <dgm:spPr/>
      <dgm:t>
        <a:bodyPr/>
        <a:lstStyle/>
        <a:p>
          <a:endParaRPr lang="en-US"/>
        </a:p>
      </dgm:t>
    </dgm:pt>
    <dgm:pt modelId="{313C9C5E-7B02-8C4D-87DE-382C686CF470}">
      <dgm:prSet phldrT="[Text]" custT="1"/>
      <dgm:spPr/>
      <dgm:t>
        <a:bodyPr/>
        <a:lstStyle/>
        <a:p>
          <a:r>
            <a:rPr lang="en-US" sz="1400" dirty="0"/>
            <a:t>Clone open-source projects
Generate SBOM (Software Bill of Materials)
Create vulnerability reports</a:t>
          </a:r>
        </a:p>
      </dgm:t>
    </dgm:pt>
    <dgm:pt modelId="{00DE6222-D79E-CE46-ACAC-A9954BB4520F}" type="parTrans" cxnId="{48F9B5D6-064E-BA41-A7B8-991179C543A1}">
      <dgm:prSet/>
      <dgm:spPr/>
      <dgm:t>
        <a:bodyPr/>
        <a:lstStyle/>
        <a:p>
          <a:endParaRPr lang="en-US"/>
        </a:p>
      </dgm:t>
    </dgm:pt>
    <dgm:pt modelId="{64565AD8-3745-3F49-8133-3812E01DCA23}" type="sibTrans" cxnId="{48F9B5D6-064E-BA41-A7B8-991179C543A1}">
      <dgm:prSet/>
      <dgm:spPr/>
      <dgm:t>
        <a:bodyPr/>
        <a:lstStyle/>
        <a:p>
          <a:endParaRPr lang="en-US"/>
        </a:p>
      </dgm:t>
    </dgm:pt>
    <dgm:pt modelId="{06FE5DE5-5E9E-634D-B451-FB0AB5BFE114}">
      <dgm:prSet phldrT="[Text]" custT="1"/>
      <dgm:spPr/>
      <dgm:t>
        <a:bodyPr/>
        <a:lstStyle/>
        <a:p>
          <a:r>
            <a:rPr lang="en-US" sz="2800" dirty="0"/>
            <a:t>Data Generation</a:t>
          </a:r>
        </a:p>
      </dgm:t>
    </dgm:pt>
    <dgm:pt modelId="{52D6C2E4-0B33-6347-8644-2D3E1C338205}" type="parTrans" cxnId="{BE96AF51-6F25-764A-A5A2-21CB1BDD924D}">
      <dgm:prSet/>
      <dgm:spPr/>
      <dgm:t>
        <a:bodyPr/>
        <a:lstStyle/>
        <a:p>
          <a:endParaRPr lang="en-US"/>
        </a:p>
      </dgm:t>
    </dgm:pt>
    <dgm:pt modelId="{333986FD-6275-274E-8F35-CC5D07073CD4}" type="sibTrans" cxnId="{BE96AF51-6F25-764A-A5A2-21CB1BDD924D}">
      <dgm:prSet/>
      <dgm:spPr/>
      <dgm:t>
        <a:bodyPr/>
        <a:lstStyle/>
        <a:p>
          <a:endParaRPr lang="en-US"/>
        </a:p>
      </dgm:t>
    </dgm:pt>
    <dgm:pt modelId="{822E1FD6-620C-B345-A4F2-95195ED5537B}">
      <dgm:prSet phldrT="[Text]" custT="1"/>
      <dgm:spPr/>
      <dgm:t>
        <a:bodyPr/>
        <a:lstStyle/>
        <a:p>
          <a:r>
            <a:rPr lang="en-US" sz="1400" dirty="0"/>
            <a:t>Libraries: Name, version, author, license
Vulnerabilities: Name, version, CVE, severity
Versioning: Current vs. latest version</a:t>
          </a:r>
        </a:p>
      </dgm:t>
    </dgm:pt>
    <dgm:pt modelId="{26FE4F1B-C75C-8844-A251-6A3A0C399B3E}" type="parTrans" cxnId="{BCBFE113-2299-1B49-9E07-471DC4770DBC}">
      <dgm:prSet/>
      <dgm:spPr/>
      <dgm:t>
        <a:bodyPr/>
        <a:lstStyle/>
        <a:p>
          <a:endParaRPr lang="en-US"/>
        </a:p>
      </dgm:t>
    </dgm:pt>
    <dgm:pt modelId="{ADB9CF68-123E-324C-9CBB-01B68797449B}" type="sibTrans" cxnId="{BCBFE113-2299-1B49-9E07-471DC4770DBC}">
      <dgm:prSet/>
      <dgm:spPr/>
      <dgm:t>
        <a:bodyPr/>
        <a:lstStyle/>
        <a:p>
          <a:endParaRPr lang="en-US"/>
        </a:p>
      </dgm:t>
    </dgm:pt>
    <dgm:pt modelId="{8BA3F129-DB91-954D-BD94-C1553BBC3ACD}">
      <dgm:prSet phldrT="[Text]" custT="1"/>
      <dgm:spPr/>
      <dgm:t>
        <a:bodyPr/>
        <a:lstStyle/>
        <a:p>
          <a:r>
            <a:rPr lang="en-US" sz="2800" dirty="0"/>
            <a:t>Data </a:t>
          </a:r>
          <a:br>
            <a:rPr lang="en-US" sz="2800" dirty="0"/>
          </a:br>
          <a:r>
            <a:rPr lang="en-US" sz="2800" dirty="0"/>
            <a:t>Analysis</a:t>
          </a:r>
        </a:p>
      </dgm:t>
    </dgm:pt>
    <dgm:pt modelId="{F2C4C4CC-E6D4-034F-9715-628FE57DFB39}" type="parTrans" cxnId="{2A10DEB8-6B2A-7648-BEC2-05112D132843}">
      <dgm:prSet/>
      <dgm:spPr/>
      <dgm:t>
        <a:bodyPr/>
        <a:lstStyle/>
        <a:p>
          <a:endParaRPr lang="en-US"/>
        </a:p>
      </dgm:t>
    </dgm:pt>
    <dgm:pt modelId="{57A3235C-9052-FC49-B901-04282B90A7FE}" type="sibTrans" cxnId="{2A10DEB8-6B2A-7648-BEC2-05112D132843}">
      <dgm:prSet/>
      <dgm:spPr/>
      <dgm:t>
        <a:bodyPr/>
        <a:lstStyle/>
        <a:p>
          <a:endParaRPr lang="en-US"/>
        </a:p>
      </dgm:t>
    </dgm:pt>
    <dgm:pt modelId="{C7095B2E-B391-A54A-82E7-E6088180A4B3}">
      <dgm:prSet phldrT="[Text]" custT="1"/>
      <dgm:spPr/>
      <dgm:t>
        <a:bodyPr/>
        <a:lstStyle/>
        <a:p>
          <a:r>
            <a:rPr lang="en-US" sz="1400" dirty="0"/>
            <a:t>Projects with most libraries
Most-used libraries across OSS
Top vulnerable libraries
Projects by vulnerability &amp; severity
Risk quadrant mapping</a:t>
          </a:r>
        </a:p>
      </dgm:t>
    </dgm:pt>
    <dgm:pt modelId="{2180DAC9-3A20-B54F-B8A5-253453D1403A}" type="parTrans" cxnId="{D5DDD4B4-1F8F-194B-A475-1CC2EF85C2B9}">
      <dgm:prSet/>
      <dgm:spPr/>
      <dgm:t>
        <a:bodyPr/>
        <a:lstStyle/>
        <a:p>
          <a:endParaRPr lang="en-US"/>
        </a:p>
      </dgm:t>
    </dgm:pt>
    <dgm:pt modelId="{4C8B2925-8F39-7E4C-B6DC-13BB1BDC513C}" type="sibTrans" cxnId="{D5DDD4B4-1F8F-194B-A475-1CC2EF85C2B9}">
      <dgm:prSet/>
      <dgm:spPr/>
      <dgm:t>
        <a:bodyPr/>
        <a:lstStyle/>
        <a:p>
          <a:endParaRPr lang="en-US"/>
        </a:p>
      </dgm:t>
    </dgm:pt>
    <dgm:pt modelId="{63034677-3E8D-7B49-8335-F68FE19419EE}">
      <dgm:prSet phldrT="[Text]" custT="1"/>
      <dgm:spPr/>
      <dgm:t>
        <a:bodyPr/>
        <a:lstStyle/>
        <a:p>
          <a:endParaRPr lang="en-US" sz="1400" dirty="0"/>
        </a:p>
      </dgm:t>
    </dgm:pt>
    <dgm:pt modelId="{C12504AE-F9DF-2443-A7F2-B205C1B9DA30}" type="parTrans" cxnId="{742A24EC-9811-BB45-B0DA-522E49BF4530}">
      <dgm:prSet/>
      <dgm:spPr/>
      <dgm:t>
        <a:bodyPr/>
        <a:lstStyle/>
        <a:p>
          <a:endParaRPr lang="en-US"/>
        </a:p>
      </dgm:t>
    </dgm:pt>
    <dgm:pt modelId="{C02C9672-BA0E-C847-B040-9E95BAEBDAE7}" type="sibTrans" cxnId="{742A24EC-9811-BB45-B0DA-522E49BF4530}">
      <dgm:prSet/>
      <dgm:spPr/>
      <dgm:t>
        <a:bodyPr/>
        <a:lstStyle/>
        <a:p>
          <a:endParaRPr lang="en-US"/>
        </a:p>
      </dgm:t>
    </dgm:pt>
    <dgm:pt modelId="{A7459EC9-16FF-854F-85BE-5B2216D221A9}" type="pres">
      <dgm:prSet presAssocID="{69B1FC4A-63B8-444B-BD95-FFD01172892E}" presName="rootnode" presStyleCnt="0">
        <dgm:presLayoutVars>
          <dgm:chMax/>
          <dgm:chPref/>
          <dgm:dir/>
          <dgm:animLvl val="lvl"/>
        </dgm:presLayoutVars>
      </dgm:prSet>
      <dgm:spPr/>
    </dgm:pt>
    <dgm:pt modelId="{23987478-B506-384C-A8D4-C78801DC26A1}" type="pres">
      <dgm:prSet presAssocID="{063091F6-A26B-B948-83D0-DD343F79548E}" presName="composite" presStyleCnt="0"/>
      <dgm:spPr/>
    </dgm:pt>
    <dgm:pt modelId="{C117B30B-68AC-BD4F-B02D-9D92BC9CEFD2}" type="pres">
      <dgm:prSet presAssocID="{063091F6-A26B-B948-83D0-DD343F79548E}" presName="LShape" presStyleLbl="alignNode1" presStyleIdx="0" presStyleCnt="5" custAng="0" custScaleY="103637"/>
      <dgm:spPr>
        <a:solidFill>
          <a:srgbClr val="E7E8E9"/>
        </a:solidFill>
        <a:ln>
          <a:noFill/>
        </a:ln>
      </dgm:spPr>
    </dgm:pt>
    <dgm:pt modelId="{9AFB65B1-651E-4B43-BBBD-9F47C15F1BCC}" type="pres">
      <dgm:prSet presAssocID="{063091F6-A26B-B948-83D0-DD343F79548E}" presName="ParentText" presStyleLbl="revTx" presStyleIdx="0" presStyleCnt="3">
        <dgm:presLayoutVars>
          <dgm:chMax val="0"/>
          <dgm:chPref val="0"/>
          <dgm:bulletEnabled val="1"/>
        </dgm:presLayoutVars>
      </dgm:prSet>
      <dgm:spPr/>
    </dgm:pt>
    <dgm:pt modelId="{EBB2CC3A-F92E-844D-97E0-7FBD7F1579A4}" type="pres">
      <dgm:prSet presAssocID="{063091F6-A26B-B948-83D0-DD343F79548E}" presName="Triangle" presStyleLbl="alignNode1" presStyleIdx="1" presStyleCnt="5"/>
      <dgm:spPr>
        <a:noFill/>
        <a:ln>
          <a:noFill/>
        </a:ln>
      </dgm:spPr>
    </dgm:pt>
    <dgm:pt modelId="{F0AB1DDB-91CA-6A4C-85B1-AC39655D84DA}" type="pres">
      <dgm:prSet presAssocID="{261389F7-E0CE-3C48-AE77-50F195462526}" presName="sibTrans" presStyleCnt="0"/>
      <dgm:spPr/>
    </dgm:pt>
    <dgm:pt modelId="{D12D3329-278E-5D4C-9735-E9C5B3E916A5}" type="pres">
      <dgm:prSet presAssocID="{261389F7-E0CE-3C48-AE77-50F195462526}" presName="space" presStyleCnt="0"/>
      <dgm:spPr/>
    </dgm:pt>
    <dgm:pt modelId="{3A43E4F6-AC30-B540-BAED-525C3F6AC858}" type="pres">
      <dgm:prSet presAssocID="{06FE5DE5-5E9E-634D-B451-FB0AB5BFE114}" presName="composite" presStyleCnt="0"/>
      <dgm:spPr/>
    </dgm:pt>
    <dgm:pt modelId="{C46EF4FA-25BC-4B4A-B5C0-2C38E08F2682}" type="pres">
      <dgm:prSet presAssocID="{06FE5DE5-5E9E-634D-B451-FB0AB5BFE114}" presName="LShape" presStyleLbl="alignNode1" presStyleIdx="2" presStyleCnt="5"/>
      <dgm:spPr>
        <a:solidFill>
          <a:srgbClr val="E7E8E9"/>
        </a:solidFill>
        <a:ln>
          <a:noFill/>
        </a:ln>
      </dgm:spPr>
    </dgm:pt>
    <dgm:pt modelId="{E4781BC3-ED9A-3045-BDDB-21BA633A6BA0}" type="pres">
      <dgm:prSet presAssocID="{06FE5DE5-5E9E-634D-B451-FB0AB5BFE114}" presName="ParentText" presStyleLbl="revTx" presStyleIdx="1" presStyleCnt="3">
        <dgm:presLayoutVars>
          <dgm:chMax val="0"/>
          <dgm:chPref val="0"/>
          <dgm:bulletEnabled val="1"/>
        </dgm:presLayoutVars>
      </dgm:prSet>
      <dgm:spPr/>
    </dgm:pt>
    <dgm:pt modelId="{84537D02-C15B-6648-AF56-77314B4AC5ED}" type="pres">
      <dgm:prSet presAssocID="{06FE5DE5-5E9E-634D-B451-FB0AB5BFE114}" presName="Triangle" presStyleLbl="alignNode1" presStyleIdx="3" presStyleCnt="5"/>
      <dgm:spPr>
        <a:noFill/>
        <a:ln>
          <a:noFill/>
        </a:ln>
      </dgm:spPr>
    </dgm:pt>
    <dgm:pt modelId="{DF04AE25-0E7F-254C-95B2-C2CF0E104EF8}" type="pres">
      <dgm:prSet presAssocID="{333986FD-6275-274E-8F35-CC5D07073CD4}" presName="sibTrans" presStyleCnt="0"/>
      <dgm:spPr/>
    </dgm:pt>
    <dgm:pt modelId="{FC2A88E9-3EA2-1E4C-8461-14E9F38DD6D4}" type="pres">
      <dgm:prSet presAssocID="{333986FD-6275-274E-8F35-CC5D07073CD4}" presName="space" presStyleCnt="0"/>
      <dgm:spPr/>
    </dgm:pt>
    <dgm:pt modelId="{30100CD3-2466-D844-B3EA-B0F22822F768}" type="pres">
      <dgm:prSet presAssocID="{8BA3F129-DB91-954D-BD94-C1553BBC3ACD}" presName="composite" presStyleCnt="0"/>
      <dgm:spPr/>
    </dgm:pt>
    <dgm:pt modelId="{03352ADA-AF04-6C4C-ACFD-F4AA1125D0BA}" type="pres">
      <dgm:prSet presAssocID="{8BA3F129-DB91-954D-BD94-C1553BBC3ACD}" presName="LShape" presStyleLbl="alignNode1" presStyleIdx="4" presStyleCnt="5"/>
      <dgm:spPr>
        <a:solidFill>
          <a:srgbClr val="E7E8E9"/>
        </a:solidFill>
        <a:ln>
          <a:noFill/>
        </a:ln>
      </dgm:spPr>
    </dgm:pt>
    <dgm:pt modelId="{926448F0-977C-4F47-B850-5051408EA4CD}" type="pres">
      <dgm:prSet presAssocID="{8BA3F129-DB91-954D-BD94-C1553BBC3ACD}" presName="ParentText" presStyleLbl="revTx" presStyleIdx="2" presStyleCnt="3">
        <dgm:presLayoutVars>
          <dgm:chMax val="0"/>
          <dgm:chPref val="0"/>
          <dgm:bulletEnabled val="1"/>
        </dgm:presLayoutVars>
      </dgm:prSet>
      <dgm:spPr/>
    </dgm:pt>
  </dgm:ptLst>
  <dgm:cxnLst>
    <dgm:cxn modelId="{BCBFE113-2299-1B49-9E07-471DC4770DBC}" srcId="{06FE5DE5-5E9E-634D-B451-FB0AB5BFE114}" destId="{822E1FD6-620C-B345-A4F2-95195ED5537B}" srcOrd="0" destOrd="0" parTransId="{26FE4F1B-C75C-8844-A251-6A3A0C399B3E}" sibTransId="{ADB9CF68-123E-324C-9CBB-01B68797449B}"/>
    <dgm:cxn modelId="{F8E3DC21-BDDC-FB41-B3F3-2AA532EB942F}" type="presOf" srcId="{313C9C5E-7B02-8C4D-87DE-382C686CF470}" destId="{9AFB65B1-651E-4B43-BBBD-9F47C15F1BCC}" srcOrd="0" destOrd="1" presId="urn:microsoft.com/office/officeart/2009/3/layout/StepUpProcess"/>
    <dgm:cxn modelId="{97BAEE47-928C-154C-981B-799CA1A6AF03}" srcId="{69B1FC4A-63B8-444B-BD95-FFD01172892E}" destId="{063091F6-A26B-B948-83D0-DD343F79548E}" srcOrd="0" destOrd="0" parTransId="{7CE73FE4-CC47-D644-B583-959C782A7456}" sibTransId="{261389F7-E0CE-3C48-AE77-50F195462526}"/>
    <dgm:cxn modelId="{BE96AF51-6F25-764A-A5A2-21CB1BDD924D}" srcId="{69B1FC4A-63B8-444B-BD95-FFD01172892E}" destId="{06FE5DE5-5E9E-634D-B451-FB0AB5BFE114}" srcOrd="1" destOrd="0" parTransId="{52D6C2E4-0B33-6347-8644-2D3E1C338205}" sibTransId="{333986FD-6275-274E-8F35-CC5D07073CD4}"/>
    <dgm:cxn modelId="{ECEE3987-34B6-6948-8B37-BCC7CC0856FF}" type="presOf" srcId="{63034677-3E8D-7B49-8335-F68FE19419EE}" destId="{926448F0-977C-4F47-B850-5051408EA4CD}" srcOrd="0" destOrd="2" presId="urn:microsoft.com/office/officeart/2009/3/layout/StepUpProcess"/>
    <dgm:cxn modelId="{7E87048A-1904-C04C-8906-7477E58C332A}" type="presOf" srcId="{063091F6-A26B-B948-83D0-DD343F79548E}" destId="{9AFB65B1-651E-4B43-BBBD-9F47C15F1BCC}" srcOrd="0" destOrd="0" presId="urn:microsoft.com/office/officeart/2009/3/layout/StepUpProcess"/>
    <dgm:cxn modelId="{D5DDD4B4-1F8F-194B-A475-1CC2EF85C2B9}" srcId="{8BA3F129-DB91-954D-BD94-C1553BBC3ACD}" destId="{C7095B2E-B391-A54A-82E7-E6088180A4B3}" srcOrd="0" destOrd="0" parTransId="{2180DAC9-3A20-B54F-B8A5-253453D1403A}" sibTransId="{4C8B2925-8F39-7E4C-B6DC-13BB1BDC513C}"/>
    <dgm:cxn modelId="{A46C4DB6-3B63-AC49-AB0F-DDC8F68670FC}" type="presOf" srcId="{8BA3F129-DB91-954D-BD94-C1553BBC3ACD}" destId="{926448F0-977C-4F47-B850-5051408EA4CD}" srcOrd="0" destOrd="0" presId="urn:microsoft.com/office/officeart/2009/3/layout/StepUpProcess"/>
    <dgm:cxn modelId="{7A76B0B7-B829-944D-8B5E-4A6797415924}" type="presOf" srcId="{69B1FC4A-63B8-444B-BD95-FFD01172892E}" destId="{A7459EC9-16FF-854F-85BE-5B2216D221A9}" srcOrd="0" destOrd="0" presId="urn:microsoft.com/office/officeart/2009/3/layout/StepUpProcess"/>
    <dgm:cxn modelId="{2A10DEB8-6B2A-7648-BEC2-05112D132843}" srcId="{69B1FC4A-63B8-444B-BD95-FFD01172892E}" destId="{8BA3F129-DB91-954D-BD94-C1553BBC3ACD}" srcOrd="2" destOrd="0" parTransId="{F2C4C4CC-E6D4-034F-9715-628FE57DFB39}" sibTransId="{57A3235C-9052-FC49-B901-04282B90A7FE}"/>
    <dgm:cxn modelId="{B94780BA-C520-7E49-8EA2-1C117524FC8A}" type="presOf" srcId="{C7095B2E-B391-A54A-82E7-E6088180A4B3}" destId="{926448F0-977C-4F47-B850-5051408EA4CD}" srcOrd="0" destOrd="1" presId="urn:microsoft.com/office/officeart/2009/3/layout/StepUpProcess"/>
    <dgm:cxn modelId="{48F9B5D6-064E-BA41-A7B8-991179C543A1}" srcId="{063091F6-A26B-B948-83D0-DD343F79548E}" destId="{313C9C5E-7B02-8C4D-87DE-382C686CF470}" srcOrd="0" destOrd="0" parTransId="{00DE6222-D79E-CE46-ACAC-A9954BB4520F}" sibTransId="{64565AD8-3745-3F49-8133-3812E01DCA23}"/>
    <dgm:cxn modelId="{742A24EC-9811-BB45-B0DA-522E49BF4530}" srcId="{8BA3F129-DB91-954D-BD94-C1553BBC3ACD}" destId="{63034677-3E8D-7B49-8335-F68FE19419EE}" srcOrd="1" destOrd="0" parTransId="{C12504AE-F9DF-2443-A7F2-B205C1B9DA30}" sibTransId="{C02C9672-BA0E-C847-B040-9E95BAEBDAE7}"/>
    <dgm:cxn modelId="{0AD59AF5-48BC-394F-822C-1E632AED738C}" type="presOf" srcId="{822E1FD6-620C-B345-A4F2-95195ED5537B}" destId="{E4781BC3-ED9A-3045-BDDB-21BA633A6BA0}" srcOrd="0" destOrd="1" presId="urn:microsoft.com/office/officeart/2009/3/layout/StepUpProcess"/>
    <dgm:cxn modelId="{CDB3DCF7-C99A-E640-BA2D-3F408D521C0E}" type="presOf" srcId="{06FE5DE5-5E9E-634D-B451-FB0AB5BFE114}" destId="{E4781BC3-ED9A-3045-BDDB-21BA633A6BA0}" srcOrd="0" destOrd="0" presId="urn:microsoft.com/office/officeart/2009/3/layout/StepUpProcess"/>
    <dgm:cxn modelId="{59135F9D-3396-1543-BB31-B58B2D55526B}" type="presParOf" srcId="{A7459EC9-16FF-854F-85BE-5B2216D221A9}" destId="{23987478-B506-384C-A8D4-C78801DC26A1}" srcOrd="0" destOrd="0" presId="urn:microsoft.com/office/officeart/2009/3/layout/StepUpProcess"/>
    <dgm:cxn modelId="{86B0C4AC-B04D-3A4C-9BDD-7BA21753D66C}" type="presParOf" srcId="{23987478-B506-384C-A8D4-C78801DC26A1}" destId="{C117B30B-68AC-BD4F-B02D-9D92BC9CEFD2}" srcOrd="0" destOrd="0" presId="urn:microsoft.com/office/officeart/2009/3/layout/StepUpProcess"/>
    <dgm:cxn modelId="{86858C7F-C692-1346-9AAA-26BC3DCBAB14}" type="presParOf" srcId="{23987478-B506-384C-A8D4-C78801DC26A1}" destId="{9AFB65B1-651E-4B43-BBBD-9F47C15F1BCC}" srcOrd="1" destOrd="0" presId="urn:microsoft.com/office/officeart/2009/3/layout/StepUpProcess"/>
    <dgm:cxn modelId="{1135992C-AB0F-3049-90CC-95D6AF95EEF8}" type="presParOf" srcId="{23987478-B506-384C-A8D4-C78801DC26A1}" destId="{EBB2CC3A-F92E-844D-97E0-7FBD7F1579A4}" srcOrd="2" destOrd="0" presId="urn:microsoft.com/office/officeart/2009/3/layout/StepUpProcess"/>
    <dgm:cxn modelId="{E4867EC3-A4C2-3041-B958-B33BEB5D366C}" type="presParOf" srcId="{A7459EC9-16FF-854F-85BE-5B2216D221A9}" destId="{F0AB1DDB-91CA-6A4C-85B1-AC39655D84DA}" srcOrd="1" destOrd="0" presId="urn:microsoft.com/office/officeart/2009/3/layout/StepUpProcess"/>
    <dgm:cxn modelId="{CB304982-550F-E049-9C9E-59003B8DD538}" type="presParOf" srcId="{F0AB1DDB-91CA-6A4C-85B1-AC39655D84DA}" destId="{D12D3329-278E-5D4C-9735-E9C5B3E916A5}" srcOrd="0" destOrd="0" presId="urn:microsoft.com/office/officeart/2009/3/layout/StepUpProcess"/>
    <dgm:cxn modelId="{9341B232-E26B-8148-86FD-0A8ABA266524}" type="presParOf" srcId="{A7459EC9-16FF-854F-85BE-5B2216D221A9}" destId="{3A43E4F6-AC30-B540-BAED-525C3F6AC858}" srcOrd="2" destOrd="0" presId="urn:microsoft.com/office/officeart/2009/3/layout/StepUpProcess"/>
    <dgm:cxn modelId="{7EE2D64B-49B5-6D49-A598-7798EDAE0808}" type="presParOf" srcId="{3A43E4F6-AC30-B540-BAED-525C3F6AC858}" destId="{C46EF4FA-25BC-4B4A-B5C0-2C38E08F2682}" srcOrd="0" destOrd="0" presId="urn:microsoft.com/office/officeart/2009/3/layout/StepUpProcess"/>
    <dgm:cxn modelId="{25A4C19A-68B3-E848-883D-6B05CF6B3BD1}" type="presParOf" srcId="{3A43E4F6-AC30-B540-BAED-525C3F6AC858}" destId="{E4781BC3-ED9A-3045-BDDB-21BA633A6BA0}" srcOrd="1" destOrd="0" presId="urn:microsoft.com/office/officeart/2009/3/layout/StepUpProcess"/>
    <dgm:cxn modelId="{79805DB0-9D5C-7E4B-85E6-8C4263A10627}" type="presParOf" srcId="{3A43E4F6-AC30-B540-BAED-525C3F6AC858}" destId="{84537D02-C15B-6648-AF56-77314B4AC5ED}" srcOrd="2" destOrd="0" presId="urn:microsoft.com/office/officeart/2009/3/layout/StepUpProcess"/>
    <dgm:cxn modelId="{39D18DB4-D089-B94D-B3C2-EB68312AE6C6}" type="presParOf" srcId="{A7459EC9-16FF-854F-85BE-5B2216D221A9}" destId="{DF04AE25-0E7F-254C-95B2-C2CF0E104EF8}" srcOrd="3" destOrd="0" presId="urn:microsoft.com/office/officeart/2009/3/layout/StepUpProcess"/>
    <dgm:cxn modelId="{3B836402-4F77-F34D-A6B3-4DDEDF8569C7}" type="presParOf" srcId="{DF04AE25-0E7F-254C-95B2-C2CF0E104EF8}" destId="{FC2A88E9-3EA2-1E4C-8461-14E9F38DD6D4}" srcOrd="0" destOrd="0" presId="urn:microsoft.com/office/officeart/2009/3/layout/StepUpProcess"/>
    <dgm:cxn modelId="{E24092D7-5B8C-8E43-8A66-FAF56C16E6B3}" type="presParOf" srcId="{A7459EC9-16FF-854F-85BE-5B2216D221A9}" destId="{30100CD3-2466-D844-B3EA-B0F22822F768}" srcOrd="4" destOrd="0" presId="urn:microsoft.com/office/officeart/2009/3/layout/StepUpProcess"/>
    <dgm:cxn modelId="{8E29C158-5238-2A49-92B0-5572143443C1}" type="presParOf" srcId="{30100CD3-2466-D844-B3EA-B0F22822F768}" destId="{03352ADA-AF04-6C4C-ACFD-F4AA1125D0BA}" srcOrd="0" destOrd="0" presId="urn:microsoft.com/office/officeart/2009/3/layout/StepUpProcess"/>
    <dgm:cxn modelId="{CB74410F-B154-CF4B-8BD2-BADFEA6D0529}" type="presParOf" srcId="{30100CD3-2466-D844-B3EA-B0F22822F768}" destId="{926448F0-977C-4F47-B850-5051408EA4CD}"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7B30B-68AC-BD4F-B02D-9D92BC9CEFD2}">
      <dsp:nvSpPr>
        <dsp:cNvPr id="0" name=""/>
        <dsp:cNvSpPr/>
      </dsp:nvSpPr>
      <dsp:spPr>
        <a:xfrm rot="5400000">
          <a:off x="550970" y="1265025"/>
          <a:ext cx="1816021" cy="2915772"/>
        </a:xfrm>
        <a:prstGeom prst="corner">
          <a:avLst>
            <a:gd name="adj1" fmla="val 16120"/>
            <a:gd name="adj2" fmla="val 16110"/>
          </a:avLst>
        </a:prstGeom>
        <a:solidFill>
          <a:srgbClr val="E7E8E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FB65B1-651E-4B43-BBBD-9F47C15F1BCC}">
      <dsp:nvSpPr>
        <dsp:cNvPr id="0" name=""/>
        <dsp:cNvSpPr/>
      </dsp:nvSpPr>
      <dsp:spPr>
        <a:xfrm>
          <a:off x="290335" y="2136212"/>
          <a:ext cx="2632375" cy="2307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Collection</a:t>
          </a:r>
        </a:p>
        <a:p>
          <a:pPr marL="114300" lvl="1" indent="-114300" algn="l" defTabSz="622300">
            <a:lnSpc>
              <a:spcPct val="90000"/>
            </a:lnSpc>
            <a:spcBef>
              <a:spcPct val="0"/>
            </a:spcBef>
            <a:spcAft>
              <a:spcPct val="15000"/>
            </a:spcAft>
            <a:buChar char="•"/>
          </a:pPr>
          <a:r>
            <a:rPr lang="en-US" sz="1400" kern="1200" dirty="0"/>
            <a:t>Clone open-source projects
Generate SBOM (Software Bill of Materials)
Create vulnerability reports</a:t>
          </a:r>
        </a:p>
      </dsp:txBody>
      <dsp:txXfrm>
        <a:off x="290335" y="2136212"/>
        <a:ext cx="2632375" cy="2307431"/>
      </dsp:txXfrm>
    </dsp:sp>
    <dsp:sp modelId="{EBB2CC3A-F92E-844D-97E0-7FBD7F1579A4}">
      <dsp:nvSpPr>
        <dsp:cNvPr id="0" name=""/>
        <dsp:cNvSpPr/>
      </dsp:nvSpPr>
      <dsp:spPr>
        <a:xfrm>
          <a:off x="2426036" y="1050362"/>
          <a:ext cx="496674" cy="496674"/>
        </a:xfrm>
        <a:prstGeom prst="triangle">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6EF4FA-25BC-4B4A-B5C0-2C38E08F2682}">
      <dsp:nvSpPr>
        <dsp:cNvPr id="0" name=""/>
        <dsp:cNvSpPr/>
      </dsp:nvSpPr>
      <dsp:spPr>
        <a:xfrm rot="5400000">
          <a:off x="3805378" y="467604"/>
          <a:ext cx="1752290" cy="2915772"/>
        </a:xfrm>
        <a:prstGeom prst="corner">
          <a:avLst>
            <a:gd name="adj1" fmla="val 16120"/>
            <a:gd name="adj2" fmla="val 16110"/>
          </a:avLst>
        </a:prstGeom>
        <a:solidFill>
          <a:srgbClr val="E7E8E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781BC3-ED9A-3045-BDDB-21BA633A6BA0}">
      <dsp:nvSpPr>
        <dsp:cNvPr id="0" name=""/>
        <dsp:cNvSpPr/>
      </dsp:nvSpPr>
      <dsp:spPr>
        <a:xfrm>
          <a:off x="3512877" y="1338791"/>
          <a:ext cx="2632375" cy="2307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Generation</a:t>
          </a:r>
        </a:p>
        <a:p>
          <a:pPr marL="114300" lvl="1" indent="-114300" algn="l" defTabSz="622300">
            <a:lnSpc>
              <a:spcPct val="90000"/>
            </a:lnSpc>
            <a:spcBef>
              <a:spcPct val="0"/>
            </a:spcBef>
            <a:spcAft>
              <a:spcPct val="15000"/>
            </a:spcAft>
            <a:buChar char="•"/>
          </a:pPr>
          <a:r>
            <a:rPr lang="en-US" sz="1400" kern="1200" dirty="0"/>
            <a:t>Libraries: Name, version, author, license
Vulnerabilities: Name, version, CVE, severity
Versioning: Current vs. latest version</a:t>
          </a:r>
        </a:p>
      </dsp:txBody>
      <dsp:txXfrm>
        <a:off x="3512877" y="1338791"/>
        <a:ext cx="2632375" cy="2307431"/>
      </dsp:txXfrm>
    </dsp:sp>
    <dsp:sp modelId="{84537D02-C15B-6648-AF56-77314B4AC5ED}">
      <dsp:nvSpPr>
        <dsp:cNvPr id="0" name=""/>
        <dsp:cNvSpPr/>
      </dsp:nvSpPr>
      <dsp:spPr>
        <a:xfrm>
          <a:off x="5648578" y="252941"/>
          <a:ext cx="496674" cy="496674"/>
        </a:xfrm>
        <a:prstGeom prst="triangle">
          <a:avLst>
            <a:gd name="adj" fmla="val 10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352ADA-AF04-6C4C-ACFD-F4AA1125D0BA}">
      <dsp:nvSpPr>
        <dsp:cNvPr id="0" name=""/>
        <dsp:cNvSpPr/>
      </dsp:nvSpPr>
      <dsp:spPr>
        <a:xfrm rot="5400000">
          <a:off x="7027919" y="-329817"/>
          <a:ext cx="1752290" cy="2915772"/>
        </a:xfrm>
        <a:prstGeom prst="corner">
          <a:avLst>
            <a:gd name="adj1" fmla="val 16120"/>
            <a:gd name="adj2" fmla="val 16110"/>
          </a:avLst>
        </a:prstGeom>
        <a:solidFill>
          <a:srgbClr val="E7E8E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448F0-977C-4F47-B850-5051408EA4CD}">
      <dsp:nvSpPr>
        <dsp:cNvPr id="0" name=""/>
        <dsp:cNvSpPr/>
      </dsp:nvSpPr>
      <dsp:spPr>
        <a:xfrm>
          <a:off x="6735419" y="541370"/>
          <a:ext cx="2632375" cy="2307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Data </a:t>
          </a:r>
          <a:br>
            <a:rPr lang="en-US" sz="2800" kern="1200" dirty="0"/>
          </a:br>
          <a:r>
            <a:rPr lang="en-US" sz="2800" kern="1200" dirty="0"/>
            <a:t>Analysis</a:t>
          </a:r>
        </a:p>
        <a:p>
          <a:pPr marL="114300" lvl="1" indent="-114300" algn="l" defTabSz="622300">
            <a:lnSpc>
              <a:spcPct val="90000"/>
            </a:lnSpc>
            <a:spcBef>
              <a:spcPct val="0"/>
            </a:spcBef>
            <a:spcAft>
              <a:spcPct val="15000"/>
            </a:spcAft>
            <a:buChar char="•"/>
          </a:pPr>
          <a:r>
            <a:rPr lang="en-US" sz="1400" kern="1200" dirty="0"/>
            <a:t>Projects with most libraries
Most-used libraries across OSS
Top vulnerable libraries
Projects by vulnerability &amp; severity
Risk quadrant mapping</a:t>
          </a:r>
        </a:p>
        <a:p>
          <a:pPr marL="114300" lvl="1" indent="-114300" algn="l" defTabSz="622300">
            <a:lnSpc>
              <a:spcPct val="90000"/>
            </a:lnSpc>
            <a:spcBef>
              <a:spcPct val="0"/>
            </a:spcBef>
            <a:spcAft>
              <a:spcPct val="15000"/>
            </a:spcAft>
            <a:buChar char="•"/>
          </a:pPr>
          <a:endParaRPr lang="en-US" sz="1400" kern="1200" dirty="0"/>
        </a:p>
      </dsp:txBody>
      <dsp:txXfrm>
        <a:off x="6735419" y="541370"/>
        <a:ext cx="2632375" cy="230743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9230B0E-39ED-45EA-AD95-669D0616B3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4" name="바닥글 개체 틀 3">
            <a:extLst>
              <a:ext uri="{FF2B5EF4-FFF2-40B4-BE49-F238E27FC236}">
                <a16:creationId xmlns:a16="http://schemas.microsoft.com/office/drawing/2014/main" id="{AA82B798-201A-4B14-B1F0-6A660C5C72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E2F5857-B39B-4284-A086-C6DE2719C9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E3EF34-7656-4396-AEBE-2B554E5E9341}" type="slidenum">
              <a:rPr lang="ko-KR" altLang="en-US" smtClean="0"/>
              <a:t>‹#›</a:t>
            </a:fld>
            <a:endParaRPr lang="ko-KR" altLang="en-US"/>
          </a:p>
        </p:txBody>
      </p:sp>
    </p:spTree>
    <p:extLst>
      <p:ext uri="{BB962C8B-B14F-4D97-AF65-F5344CB8AC3E}">
        <p14:creationId xmlns:p14="http://schemas.microsoft.com/office/powerpoint/2010/main" val="169878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49F08-9100-4AF5-BC0A-FC6A093BE3CC}" type="datetimeFigureOut">
              <a:rPr lang="ko-KR" altLang="en-US" smtClean="0"/>
              <a:t>2025. 9. 11.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FC7D2-309F-4B1D-AF63-DB3D4B544859}" type="slidenum">
              <a:rPr lang="ko-KR" altLang="en-US" smtClean="0"/>
              <a:t>‹#›</a:t>
            </a:fld>
            <a:endParaRPr lang="ko-KR" altLang="en-US"/>
          </a:p>
        </p:txBody>
      </p:sp>
    </p:spTree>
    <p:extLst>
      <p:ext uri="{BB962C8B-B14F-4D97-AF65-F5344CB8AC3E}">
        <p14:creationId xmlns:p14="http://schemas.microsoft.com/office/powerpoint/2010/main" val="37179335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a:latin typeface="Arial" panose="020B0604020202020204" pitchFamily="34" charset="0"/>
                <a:cs typeface="Arial" panose="020B0604020202020204" pitchFamily="34" charset="0"/>
              </a:rPr>
              <a:t>Open-source libraries are essential for building software today. However, with millions of libraries available, there’s always a risk that some may be compromised.</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My name is Danilo Briceno, and for my first capstone project, I analyzed the risks in key open-source Node.js projects.</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a:t>
            </a:fld>
            <a:endParaRPr lang="ko-KR" altLang="en-US"/>
          </a:p>
        </p:txBody>
      </p:sp>
    </p:spTree>
    <p:extLst>
      <p:ext uri="{BB962C8B-B14F-4D97-AF65-F5344CB8AC3E}">
        <p14:creationId xmlns:p14="http://schemas.microsoft.com/office/powerpoint/2010/main" val="1165905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measure risk, I used a scoring system based on the information we collected: vulnerabilities, outdated libraries, and missing authors. As you may notice, license analysis is not included in this risk evaluation because it focuses on legal and compliance issues rather than immediate technical risk. First, we calculate a vulnerability score based on the severity of each vulnerability. </a:t>
            </a:r>
          </a:p>
          <a:p>
            <a:endParaRPr lang="en-US" dirty="0"/>
          </a:p>
          <a:p>
            <a:r>
              <a:rPr lang="en-US" dirty="0"/>
              <a:t>We assign 20 points for critical vulnerabilities, 10 for high, 5 for moderate, and 2 for low. Finally, the overall risk score is the sum of the vulnerability score, points for outdated libraries, and points for missing authors. Each category contributes to the total score, giving us a clear view of which projects may have the highest risk and need the most attention.</a:t>
            </a:r>
            <a:endParaRPr lang="en-P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10</a:t>
            </a:fld>
            <a:endParaRPr lang="ko-KR" altLang="en-US"/>
          </a:p>
        </p:txBody>
      </p:sp>
    </p:spTree>
    <p:extLst>
      <p:ext uri="{BB962C8B-B14F-4D97-AF65-F5344CB8AC3E}">
        <p14:creationId xmlns:p14="http://schemas.microsoft.com/office/powerpoint/2010/main" val="3684159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 to the demo. All this information is available in the GitHub repository and also on our website hosted on Netlify. Show </a:t>
            </a:r>
            <a:r>
              <a:rPr lang="en-US" dirty="0" err="1"/>
              <a:t>github</a:t>
            </a:r>
            <a:endParaRPr lang="en-US" dirty="0"/>
          </a:p>
          <a:p>
            <a:r>
              <a:rPr lang="en-US" i="1" dirty="0"/>
              <a:t>Show </a:t>
            </a:r>
            <a:r>
              <a:rPr lang="en-US" i="1" dirty="0" err="1"/>
              <a:t>Colab</a:t>
            </a:r>
            <a:endParaRPr lang="en-US" i="1" dirty="0"/>
          </a:p>
          <a:p>
            <a:r>
              <a:rPr lang="en-US" dirty="0"/>
              <a:t>First, let’s look at the Google </a:t>
            </a:r>
            <a:r>
              <a:rPr lang="en-US" dirty="0" err="1"/>
              <a:t>Colab</a:t>
            </a:r>
            <a:r>
              <a:rPr lang="en-US" dirty="0"/>
              <a:t> notebook. Here, you can see how we import the files. I’m using a wildcard to import everything with names ending in </a:t>
            </a:r>
            <a:r>
              <a:rPr lang="en-US" sz="1200" kern="1200" dirty="0" err="1">
                <a:solidFill>
                  <a:schemeClr val="tx1"/>
                </a:solidFill>
                <a:latin typeface="+mn-lt"/>
                <a:ea typeface="+mn-ea"/>
                <a:cs typeface="+mn-cs"/>
              </a:rPr>
              <a:t>libraries.csv</a:t>
            </a:r>
            <a:r>
              <a:rPr lang="en-US" dirty="0"/>
              <a:t> and </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vuln.csv</a:t>
            </a:r>
            <a:r>
              <a:rPr lang="en-US" dirty="0"/>
              <a:t>.</a:t>
            </a:r>
          </a:p>
          <a:p>
            <a:r>
              <a:rPr lang="en-US" dirty="0"/>
              <a:t>Once the files are loaded, we can run queries to analyze the data and create visualizations, such as the most-used libraries or projects with vulnerabilities by severity.</a:t>
            </a:r>
          </a:p>
          <a:p>
            <a:r>
              <a:rPr lang="en-US" dirty="0"/>
              <a:t>Here is the code that checks the current and latest version of each library and creates a new CSV file.</a:t>
            </a:r>
          </a:p>
          <a:p>
            <a:r>
              <a:rPr lang="en-US" dirty="0"/>
              <a:t>Finally, I created two graphs and exported them to an HTML file to load on Netlify for better visualization.</a:t>
            </a:r>
          </a:p>
          <a:p>
            <a:r>
              <a:rPr lang="en-US" i="1" dirty="0"/>
              <a:t>Show </a:t>
            </a:r>
            <a:r>
              <a:rPr lang="en-US" i="1" dirty="0" err="1"/>
              <a:t>netlify</a:t>
            </a:r>
            <a:endParaRPr lang="en-US" i="1" dirty="0"/>
          </a:p>
          <a:p>
            <a:r>
              <a:rPr lang="en-US" dirty="0"/>
              <a:t>In this graph, you can see the count of libraries versus the risk score. As expected, a project with more libraries usually has a higher risk. But it also helps us identify the riskiest projects. To dive a little deeper, we created a bar chart showing in detail the challenges each open-source project faces in terms of CVEs, outdated libraries, and missing authors.</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11</a:t>
            </a:fld>
            <a:endParaRPr lang="ko-KR" altLang="en-US"/>
          </a:p>
        </p:txBody>
      </p:sp>
    </p:spTree>
    <p:extLst>
      <p:ext uri="{BB962C8B-B14F-4D97-AF65-F5344CB8AC3E}">
        <p14:creationId xmlns:p14="http://schemas.microsoft.com/office/powerpoint/2010/main" val="189357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12</a:t>
            </a:fld>
            <a:endParaRPr lang="ko-KR" altLang="en-US"/>
          </a:p>
        </p:txBody>
      </p:sp>
    </p:spTree>
    <p:extLst>
      <p:ext uri="{BB962C8B-B14F-4D97-AF65-F5344CB8AC3E}">
        <p14:creationId xmlns:p14="http://schemas.microsoft.com/office/powerpoint/2010/main" val="3227184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13</a:t>
            </a:fld>
            <a:endParaRPr lang="ko-KR" altLang="en-US"/>
          </a:p>
        </p:txBody>
      </p:sp>
    </p:spTree>
    <p:extLst>
      <p:ext uri="{BB962C8B-B14F-4D97-AF65-F5344CB8AC3E}">
        <p14:creationId xmlns:p14="http://schemas.microsoft.com/office/powerpoint/2010/main" val="197120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Arial" panose="020B0604020202020204" pitchFamily="34" charset="0"/>
                <a:cs typeface="Arial" panose="020B0604020202020204" pitchFamily="34" charset="0"/>
              </a:rPr>
              <a:t>I chose this project because software supply chain security has become a major concern for developers, especially after recent incidents with a significant global impact.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At the same time, the industry is moving toward better solutions, such as using SBOMs to identify risks early and respond more quickly.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this project, I will analyze the libraries used by key open-source projects and look at three things:</a:t>
            </a:r>
          </a:p>
          <a:p>
            <a:r>
              <a:rPr lang="en-US" sz="1400" dirty="0">
                <a:latin typeface="Arial" panose="020B0604020202020204" pitchFamily="34" charset="0"/>
                <a:cs typeface="Arial" panose="020B0604020202020204" pitchFamily="34" charset="0"/>
              </a:rPr>
              <a:t>1) vulnerabilities,</a:t>
            </a:r>
          </a:p>
          <a:p>
            <a:r>
              <a:rPr lang="en-US" sz="1400" dirty="0">
                <a:latin typeface="Arial" panose="020B0604020202020204" pitchFamily="34" charset="0"/>
                <a:cs typeface="Arial" panose="020B0604020202020204" pitchFamily="34" charset="0"/>
              </a:rPr>
              <a:t>missing authorship,</a:t>
            </a:r>
          </a:p>
          <a:p>
            <a:r>
              <a:rPr lang="en-US" sz="1400" dirty="0">
                <a:latin typeface="Arial" panose="020B0604020202020204" pitchFamily="34" charset="0"/>
                <a:cs typeface="Arial" panose="020B0604020202020204" pitchFamily="34" charset="0"/>
              </a:rPr>
              <a:t>, and outdated libraries.</a:t>
            </a:r>
          </a:p>
          <a:p>
            <a:r>
              <a:rPr lang="en-US" sz="1400" dirty="0">
                <a:latin typeface="Arial" panose="020B0604020202020204" pitchFamily="34" charset="0"/>
                <a:cs typeface="Arial" panose="020B0604020202020204" pitchFamily="34" charset="0"/>
              </a:rPr>
              <a:t>Finally, we will show which projects pose the greatest risk using clear visuals based on key data points.</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2</a:t>
            </a:fld>
            <a:endParaRPr lang="ko-KR" altLang="en-US"/>
          </a:p>
        </p:txBody>
      </p:sp>
    </p:spTree>
    <p:extLst>
      <p:ext uri="{BB962C8B-B14F-4D97-AF65-F5344CB8AC3E}">
        <p14:creationId xmlns:p14="http://schemas.microsoft.com/office/powerpoint/2010/main" val="256667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9B73F-BF62-0A43-957F-2DFC403581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4F07E-57D4-FB11-C6A3-1F07D62E21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19F60-5070-D077-493C-71FD463DD792}"/>
              </a:ext>
            </a:extLst>
          </p:cNvPr>
          <p:cNvSpPr>
            <a:spLocks noGrp="1"/>
          </p:cNvSpPr>
          <p:nvPr>
            <p:ph type="body" idx="1"/>
          </p:nvPr>
        </p:nvSpPr>
        <p:spPr/>
        <p:txBody>
          <a:bodyPr/>
          <a:lstStyle/>
          <a:p>
            <a:r>
              <a:rPr lang="en-US" sz="2000" dirty="0">
                <a:latin typeface="Arial" panose="020B0604020202020204" pitchFamily="34" charset="0"/>
                <a:cs typeface="Arial" panose="020B0604020202020204" pitchFamily="34" charset="0"/>
              </a:rPr>
              <a:t>The process begins with the creation of data. First, we clone the open-source projects locally and use </a:t>
            </a:r>
            <a:r>
              <a:rPr lang="en-US" sz="2000" dirty="0" err="1">
                <a:latin typeface="Arial" panose="020B0604020202020204" pitchFamily="34" charset="0"/>
                <a:cs typeface="Arial" panose="020B0604020202020204" pitchFamily="34" charset="0"/>
              </a:rPr>
              <a:t>CycloneDX</a:t>
            </a:r>
            <a:r>
              <a:rPr lang="en-US" sz="2000" dirty="0">
                <a:latin typeface="Arial" panose="020B0604020202020204" pitchFamily="34" charset="0"/>
                <a:cs typeface="Arial" panose="020B0604020202020204" pitchFamily="34" charset="0"/>
              </a:rPr>
              <a:t> to generate their Software Bill of Materials (SBOM). An SBOM functions like a nutrition label for software.</a:t>
            </a:r>
          </a:p>
          <a:p>
            <a:r>
              <a:rPr lang="en-US" sz="2000" dirty="0">
                <a:latin typeface="Arial" panose="020B0604020202020204" pitchFamily="34" charset="0"/>
                <a:cs typeface="Arial" panose="020B0604020202020204" pitchFamily="34" charset="0"/>
              </a:rPr>
              <a:t>Then, we analyze the SBOM in JSON format using an OSV Scanner to identify vulnerabilities in each library used by the open-source projects.</a:t>
            </a:r>
          </a:p>
          <a:p>
            <a:r>
              <a:rPr lang="en-US" sz="2000" dirty="0">
                <a:latin typeface="Arial" panose="020B0604020202020204" pitchFamily="34" charset="0"/>
                <a:cs typeface="Arial" panose="020B0604020202020204" pitchFamily="34" charset="0"/>
              </a:rPr>
              <a:t>We use Python scripts to export the JSON data into CSV format to prepare it for further analysis with pandas. Additionally, we query the </a:t>
            </a:r>
            <a:r>
              <a:rPr lang="en-US" sz="2000" dirty="0" err="1">
                <a:latin typeface="Arial" panose="020B0604020202020204" pitchFamily="34" charset="0"/>
                <a:cs typeface="Arial" panose="020B0604020202020204" pitchFamily="34" charset="0"/>
              </a:rPr>
              <a:t>npm</a:t>
            </a:r>
            <a:r>
              <a:rPr lang="en-US" sz="2000" dirty="0">
                <a:latin typeface="Arial" panose="020B0604020202020204" pitchFamily="34" charset="0"/>
                <a:cs typeface="Arial" panose="020B0604020202020204" pitchFamily="34" charset="0"/>
              </a:rPr>
              <a:t> registry to check the latest versions of the libraries. This process generates all the necessary CSV files for analysis.</a:t>
            </a:r>
          </a:p>
          <a:p>
            <a:r>
              <a:rPr lang="en-US" sz="2000" dirty="0">
                <a:latin typeface="Arial" panose="020B0604020202020204" pitchFamily="34" charset="0"/>
                <a:cs typeface="Arial" panose="020B0604020202020204" pitchFamily="34" charset="0"/>
              </a:rPr>
              <a:t>During the data analysis phase, we use Google </a:t>
            </a:r>
            <a:r>
              <a:rPr lang="en-US" sz="2000" dirty="0" err="1">
                <a:latin typeface="Arial" panose="020B0604020202020204" pitchFamily="34" charset="0"/>
                <a:cs typeface="Arial" panose="020B0604020202020204" pitchFamily="34" charset="0"/>
              </a:rPr>
              <a:t>Colab</a:t>
            </a:r>
            <a:r>
              <a:rPr lang="en-US" sz="2000" dirty="0">
                <a:latin typeface="Arial" panose="020B0604020202020204" pitchFamily="34" charset="0"/>
                <a:cs typeface="Arial" panose="020B0604020202020204" pitchFamily="34" charset="0"/>
              </a:rPr>
              <a:t> and Pandas to extract key insights about the risks and libraries in use. We use Bokeh for visualization to create a graphical representation of these risks and provide a clear view of the state of open-source projects.</a:t>
            </a:r>
          </a:p>
        </p:txBody>
      </p:sp>
      <p:sp>
        <p:nvSpPr>
          <p:cNvPr id="4" name="Slide Number Placeholder 3">
            <a:extLst>
              <a:ext uri="{FF2B5EF4-FFF2-40B4-BE49-F238E27FC236}">
                <a16:creationId xmlns:a16="http://schemas.microsoft.com/office/drawing/2014/main" id="{D874CE05-680C-9322-4E43-3B94D1B1CF68}"/>
              </a:ext>
            </a:extLst>
          </p:cNvPr>
          <p:cNvSpPr>
            <a:spLocks noGrp="1"/>
          </p:cNvSpPr>
          <p:nvPr>
            <p:ph type="sldNum" sz="quarter" idx="5"/>
          </p:nvPr>
        </p:nvSpPr>
        <p:spPr/>
        <p:txBody>
          <a:bodyPr/>
          <a:lstStyle/>
          <a:p>
            <a:fld id="{F08FC7D2-309F-4B1D-AF63-DB3D4B544859}" type="slidenum">
              <a:rPr lang="ko-KR" altLang="en-US" smtClean="0"/>
              <a:t>3</a:t>
            </a:fld>
            <a:endParaRPr lang="ko-KR" altLang="en-US"/>
          </a:p>
        </p:txBody>
      </p:sp>
    </p:spTree>
    <p:extLst>
      <p:ext uri="{BB962C8B-B14F-4D97-AF65-F5344CB8AC3E}">
        <p14:creationId xmlns:p14="http://schemas.microsoft.com/office/powerpoint/2010/main" val="258120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ten open-source Node.js projects we focused on for this analysis. They are very popular and get millions of downloads every day. </a:t>
            </a:r>
          </a:p>
          <a:p>
            <a:r>
              <a:rPr lang="en-US" dirty="0"/>
              <a:t>we created CSV files listing all the libraries each project depends on.</a:t>
            </a:r>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4</a:t>
            </a:fld>
            <a:endParaRPr lang="ko-KR" altLang="en-US"/>
          </a:p>
        </p:txBody>
      </p:sp>
    </p:spTree>
    <p:extLst>
      <p:ext uri="{BB962C8B-B14F-4D97-AF65-F5344CB8AC3E}">
        <p14:creationId xmlns:p14="http://schemas.microsoft.com/office/powerpoint/2010/main" val="125724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CSV files contain details about the Open-Source Projects, including their version, the project author, and the license they use. For this analysis, we collected the library names along with their version, author, and license. While we could gather more information from the SBOM files, we focused on these fields for simplicity. By looking at this information, we can quickly identify which libraries are used across all ten selected open-source projects. From a security perspective, we can consider these libraries critical, since they are used in all of the projects we analyzed.</a:t>
            </a:r>
            <a:endParaRPr lang="en-PE" dirty="0"/>
          </a:p>
        </p:txBody>
      </p:sp>
      <p:sp>
        <p:nvSpPr>
          <p:cNvPr id="4" name="Slide Number Placeholder 3"/>
          <p:cNvSpPr>
            <a:spLocks noGrp="1"/>
          </p:cNvSpPr>
          <p:nvPr>
            <p:ph type="sldNum" sz="quarter" idx="5"/>
          </p:nvPr>
        </p:nvSpPr>
        <p:spPr/>
        <p:txBody>
          <a:bodyPr/>
          <a:lstStyle/>
          <a:p>
            <a:fld id="{F08FC7D2-309F-4B1D-AF63-DB3D4B544859}" type="slidenum">
              <a:rPr lang="ko-KR" altLang="en-US" smtClean="0"/>
              <a:t>5</a:t>
            </a:fld>
            <a:endParaRPr lang="ko-KR" altLang="en-US"/>
          </a:p>
        </p:txBody>
      </p:sp>
    </p:spTree>
    <p:extLst>
      <p:ext uri="{BB962C8B-B14F-4D97-AF65-F5344CB8AC3E}">
        <p14:creationId xmlns:p14="http://schemas.microsoft.com/office/powerpoint/2010/main" val="244713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26ABB-87A2-0950-6A18-3C57C99FCD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7A13B-BD7D-1457-1F32-A4D2316EE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9E026-B5D4-DC99-92D0-2765F65EAEBB}"/>
              </a:ext>
            </a:extLst>
          </p:cNvPr>
          <p:cNvSpPr>
            <a:spLocks noGrp="1"/>
          </p:cNvSpPr>
          <p:nvPr>
            <p:ph type="body" idx="1"/>
          </p:nvPr>
        </p:nvSpPr>
        <p:spPr/>
        <p:txBody>
          <a:bodyPr/>
          <a:lstStyle/>
          <a:p>
            <a:r>
              <a:rPr lang="en-US" dirty="0"/>
              <a:t>We use the OSV JSON reports to generate the CSV data for the vulnerability data. This data includes the file and library name, version, fixed version, CVSS score, and CVE identifier with severity. </a:t>
            </a:r>
          </a:p>
          <a:p>
            <a:r>
              <a:rPr lang="en-US" dirty="0"/>
              <a:t>CVSS (Common Vulnerability Scoring System) is a standardized scoring system that shows how severe a vulnerability is; higher numbers indicate more serious risks. </a:t>
            </a:r>
          </a:p>
          <a:p>
            <a:r>
              <a:rPr lang="en-US" dirty="0"/>
              <a:t>A CVE (Common Vulnerabilities and Exposures) identifier is a unique ID assigned to each known vulnerability so that it can be tracked consistently. This information helps us understand which libraries have security issues and how critical they are.</a:t>
            </a:r>
            <a:endParaRPr lang="en-PE" dirty="0"/>
          </a:p>
        </p:txBody>
      </p:sp>
      <p:sp>
        <p:nvSpPr>
          <p:cNvPr id="4" name="Slide Number Placeholder 3">
            <a:extLst>
              <a:ext uri="{FF2B5EF4-FFF2-40B4-BE49-F238E27FC236}">
                <a16:creationId xmlns:a16="http://schemas.microsoft.com/office/drawing/2014/main" id="{680BD894-D633-8C79-D20C-5FFA894D48F4}"/>
              </a:ext>
            </a:extLst>
          </p:cNvPr>
          <p:cNvSpPr>
            <a:spLocks noGrp="1"/>
          </p:cNvSpPr>
          <p:nvPr>
            <p:ph type="sldNum" sz="quarter" idx="5"/>
          </p:nvPr>
        </p:nvSpPr>
        <p:spPr/>
        <p:txBody>
          <a:bodyPr/>
          <a:lstStyle/>
          <a:p>
            <a:fld id="{F08FC7D2-309F-4B1D-AF63-DB3D4B544859}" type="slidenum">
              <a:rPr lang="ko-KR" altLang="en-US" smtClean="0"/>
              <a:t>6</a:t>
            </a:fld>
            <a:endParaRPr lang="ko-KR" altLang="en-US"/>
          </a:p>
        </p:txBody>
      </p:sp>
    </p:spTree>
    <p:extLst>
      <p:ext uri="{BB962C8B-B14F-4D97-AF65-F5344CB8AC3E}">
        <p14:creationId xmlns:p14="http://schemas.microsoft.com/office/powerpoint/2010/main" val="206178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7363-0261-542E-5FFD-CA2A199E1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C4DFD-EF9F-2A39-B1C1-6A202B6F48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91590C-CDB1-EF40-5EBC-67C6BA26AAAD}"/>
              </a:ext>
            </a:extLst>
          </p:cNvPr>
          <p:cNvSpPr>
            <a:spLocks noGrp="1"/>
          </p:cNvSpPr>
          <p:nvPr>
            <p:ph type="body" idx="1"/>
          </p:nvPr>
        </p:nvSpPr>
        <p:spPr/>
        <p:txBody>
          <a:bodyPr/>
          <a:lstStyle/>
          <a:p>
            <a:r>
              <a:rPr lang="en-US" dirty="0"/>
              <a:t>As mentioned before, the SBOM files allow us to see the licenses these libraries use, which is important because it helps us ensure compliance with legal requirements, understand any restrictions on how the software can be used, and assess potential risks when including these libraries in our projects.</a:t>
            </a:r>
            <a:endParaRPr lang="en-PE" dirty="0"/>
          </a:p>
        </p:txBody>
      </p:sp>
      <p:sp>
        <p:nvSpPr>
          <p:cNvPr id="4" name="Slide Number Placeholder 3">
            <a:extLst>
              <a:ext uri="{FF2B5EF4-FFF2-40B4-BE49-F238E27FC236}">
                <a16:creationId xmlns:a16="http://schemas.microsoft.com/office/drawing/2014/main" id="{331F6630-5899-80B2-EAF8-81EC3BD1A8C3}"/>
              </a:ext>
            </a:extLst>
          </p:cNvPr>
          <p:cNvSpPr>
            <a:spLocks noGrp="1"/>
          </p:cNvSpPr>
          <p:nvPr>
            <p:ph type="sldNum" sz="quarter" idx="5"/>
          </p:nvPr>
        </p:nvSpPr>
        <p:spPr/>
        <p:txBody>
          <a:bodyPr/>
          <a:lstStyle/>
          <a:p>
            <a:fld id="{F08FC7D2-309F-4B1D-AF63-DB3D4B544859}" type="slidenum">
              <a:rPr lang="ko-KR" altLang="en-US" smtClean="0"/>
              <a:t>7</a:t>
            </a:fld>
            <a:endParaRPr lang="ko-KR" altLang="en-US"/>
          </a:p>
        </p:txBody>
      </p:sp>
    </p:spTree>
    <p:extLst>
      <p:ext uri="{BB962C8B-B14F-4D97-AF65-F5344CB8AC3E}">
        <p14:creationId xmlns:p14="http://schemas.microsoft.com/office/powerpoint/2010/main" val="215163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17E4-E2F9-0A0E-12E9-DA88353BE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B9C2A-1010-305B-ACBB-2EDFDD1F04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6531C2-B505-543A-4ADE-B2F8DE47A67F}"/>
              </a:ext>
            </a:extLst>
          </p:cNvPr>
          <p:cNvSpPr>
            <a:spLocks noGrp="1"/>
          </p:cNvSpPr>
          <p:nvPr>
            <p:ph type="body" idx="1"/>
          </p:nvPr>
        </p:nvSpPr>
        <p:spPr/>
        <p:txBody>
          <a:bodyPr/>
          <a:lstStyle/>
          <a:p>
            <a:r>
              <a:rPr lang="en-US" dirty="0"/>
              <a:t>Also, we can see who the authors of the libraries are. This is important because it tells us if the library comes from a trusted source or a well-known organization. It also shows if the main contributors are actively maintaining the library, which matters because if they stop, the library might not get updates or security fixes.</a:t>
            </a:r>
            <a:endParaRPr lang="en-PE" dirty="0"/>
          </a:p>
        </p:txBody>
      </p:sp>
      <p:sp>
        <p:nvSpPr>
          <p:cNvPr id="4" name="Slide Number Placeholder 3">
            <a:extLst>
              <a:ext uri="{FF2B5EF4-FFF2-40B4-BE49-F238E27FC236}">
                <a16:creationId xmlns:a16="http://schemas.microsoft.com/office/drawing/2014/main" id="{05F4F047-B560-4B29-B71E-EC8AA598A719}"/>
              </a:ext>
            </a:extLst>
          </p:cNvPr>
          <p:cNvSpPr>
            <a:spLocks noGrp="1"/>
          </p:cNvSpPr>
          <p:nvPr>
            <p:ph type="sldNum" sz="quarter" idx="5"/>
          </p:nvPr>
        </p:nvSpPr>
        <p:spPr/>
        <p:txBody>
          <a:bodyPr/>
          <a:lstStyle/>
          <a:p>
            <a:fld id="{F08FC7D2-309F-4B1D-AF63-DB3D4B544859}" type="slidenum">
              <a:rPr lang="ko-KR" altLang="en-US" smtClean="0"/>
              <a:t>8</a:t>
            </a:fld>
            <a:endParaRPr lang="ko-KR" altLang="en-US"/>
          </a:p>
        </p:txBody>
      </p:sp>
    </p:spTree>
    <p:extLst>
      <p:ext uri="{BB962C8B-B14F-4D97-AF65-F5344CB8AC3E}">
        <p14:creationId xmlns:p14="http://schemas.microsoft.com/office/powerpoint/2010/main" val="29362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99304-B0B1-CA7C-6494-964E5ACE93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EE3CC-9C1F-82EC-D866-B8449D3289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675219-0698-9881-FA5B-0ACC22A19A00}"/>
              </a:ext>
            </a:extLst>
          </p:cNvPr>
          <p:cNvSpPr>
            <a:spLocks noGrp="1"/>
          </p:cNvSpPr>
          <p:nvPr>
            <p:ph type="body" idx="1"/>
          </p:nvPr>
        </p:nvSpPr>
        <p:spPr/>
        <p:txBody>
          <a:bodyPr/>
          <a:lstStyle/>
          <a:p>
            <a:r>
              <a:rPr lang="en-US" dirty="0"/>
              <a:t>We use the </a:t>
            </a:r>
            <a:r>
              <a:rPr lang="en-US" dirty="0" err="1"/>
              <a:t>npmjs</a:t>
            </a:r>
            <a:r>
              <a:rPr lang="en-US" dirty="0"/>
              <a:t> registry to check the latest versions of the libraries used by the open-source projects. This helps us see how outdated each library is. </a:t>
            </a:r>
          </a:p>
          <a:p>
            <a:r>
              <a:rPr lang="en-US" dirty="0"/>
              <a:t>The file is generated using Python, and the CSV is simple—it includes the library name, the version currently used, and the latest available version.</a:t>
            </a:r>
            <a:endParaRPr lang="en-PE" dirty="0"/>
          </a:p>
        </p:txBody>
      </p:sp>
      <p:sp>
        <p:nvSpPr>
          <p:cNvPr id="4" name="Slide Number Placeholder 3">
            <a:extLst>
              <a:ext uri="{FF2B5EF4-FFF2-40B4-BE49-F238E27FC236}">
                <a16:creationId xmlns:a16="http://schemas.microsoft.com/office/drawing/2014/main" id="{A8B0404F-1DE1-9D50-CBC7-262F838C5967}"/>
              </a:ext>
            </a:extLst>
          </p:cNvPr>
          <p:cNvSpPr>
            <a:spLocks noGrp="1"/>
          </p:cNvSpPr>
          <p:nvPr>
            <p:ph type="sldNum" sz="quarter" idx="5"/>
          </p:nvPr>
        </p:nvSpPr>
        <p:spPr/>
        <p:txBody>
          <a:bodyPr/>
          <a:lstStyle/>
          <a:p>
            <a:fld id="{F08FC7D2-309F-4B1D-AF63-DB3D4B544859}" type="slidenum">
              <a:rPr lang="ko-KR" altLang="en-US" smtClean="0"/>
              <a:t>9</a:t>
            </a:fld>
            <a:endParaRPr lang="ko-KR" altLang="en-US"/>
          </a:p>
        </p:txBody>
      </p:sp>
    </p:spTree>
    <p:extLst>
      <p:ext uri="{BB962C8B-B14F-4D97-AF65-F5344CB8AC3E}">
        <p14:creationId xmlns:p14="http://schemas.microsoft.com/office/powerpoint/2010/main" val="426930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D28F93B9-8CAB-40F7-A02D-DCFD76D05C07}"/>
              </a:ext>
            </a:extLst>
          </p:cNvPr>
          <p:cNvSpPr/>
          <p:nvPr userDrawn="1"/>
        </p:nvSpPr>
        <p:spPr>
          <a:xfrm>
            <a:off x="0" y="5849257"/>
            <a:ext cx="12192000" cy="1008743"/>
          </a:xfrm>
          <a:prstGeom prst="rect">
            <a:avLst/>
          </a:prstGeom>
          <a:solidFill>
            <a:srgbClr val="383F47"/>
          </a:solidFill>
          <a:ln w="9525" cap="flat">
            <a:noFill/>
            <a:prstDash val="solid"/>
            <a:miter/>
          </a:ln>
        </p:spPr>
        <p:txBody>
          <a:bodyPr rtlCol="0" anchor="ctr"/>
          <a:lstStyle/>
          <a:p>
            <a:pPr algn="ctr"/>
            <a:endParaRPr lang="ko-KR" altLang="en-US" dirty="0">
              <a:solidFill>
                <a:srgbClr val="383F47"/>
              </a:solidFill>
              <a:latin typeface="+mj-lt"/>
            </a:endParaRPr>
          </a:p>
        </p:txBody>
      </p:sp>
    </p:spTree>
    <p:extLst>
      <p:ext uri="{BB962C8B-B14F-4D97-AF65-F5344CB8AC3E}">
        <p14:creationId xmlns:p14="http://schemas.microsoft.com/office/powerpoint/2010/main" val="254948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4A48A0AF-0902-446A-9143-9D80D4DEDA64}"/>
              </a:ext>
            </a:extLst>
          </p:cNvPr>
          <p:cNvSpPr/>
          <p:nvPr userDrawn="1"/>
        </p:nvSpPr>
        <p:spPr>
          <a:xfrm flipH="1">
            <a:off x="6096000" y="0"/>
            <a:ext cx="6096000" cy="6858000"/>
          </a:xfrm>
          <a:prstGeom prst="rect">
            <a:avLst/>
          </a:prstGeom>
          <a:solidFill>
            <a:srgbClr val="383F47"/>
          </a:solidFill>
          <a:ln w="9525" cap="flat">
            <a:noFill/>
            <a:prstDash val="solid"/>
            <a:miter/>
          </a:ln>
        </p:spPr>
        <p:txBody>
          <a:bodyPr rtlCol="0" anchor="ctr"/>
          <a:lstStyle/>
          <a:p>
            <a:pPr lvl="0" algn="ctr"/>
            <a:endParaRPr lang="ko-KR" altLang="en-US" sz="2000">
              <a:solidFill>
                <a:schemeClr val="bg1"/>
              </a:solidFill>
              <a:latin typeface="+mj-lt"/>
            </a:endParaRPr>
          </a:p>
        </p:txBody>
      </p:sp>
      <p:sp>
        <p:nvSpPr>
          <p:cNvPr id="5" name="그림 개체 틀 4">
            <a:extLst>
              <a:ext uri="{FF2B5EF4-FFF2-40B4-BE49-F238E27FC236}">
                <a16:creationId xmlns:a16="http://schemas.microsoft.com/office/drawing/2014/main" id="{0FB4A59F-390B-46C9-B8ED-86F12CD67B44}"/>
              </a:ext>
            </a:extLst>
          </p:cNvPr>
          <p:cNvSpPr>
            <a:spLocks noGrp="1"/>
          </p:cNvSpPr>
          <p:nvPr>
            <p:ph type="pic" sz="quarter" idx="10" hasCustomPrompt="1"/>
          </p:nvPr>
        </p:nvSpPr>
        <p:spPr>
          <a:xfrm>
            <a:off x="431799" y="431800"/>
            <a:ext cx="5232401" cy="59944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7578344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sp>
        <p:nvSpPr>
          <p:cNvPr id="5" name="그림 개체 틀 4">
            <a:extLst>
              <a:ext uri="{FF2B5EF4-FFF2-40B4-BE49-F238E27FC236}">
                <a16:creationId xmlns:a16="http://schemas.microsoft.com/office/drawing/2014/main" id="{52BCAE7B-302F-4A4C-B2C3-6C1B92741FF0}"/>
              </a:ext>
            </a:extLst>
          </p:cNvPr>
          <p:cNvSpPr>
            <a:spLocks noGrp="1"/>
          </p:cNvSpPr>
          <p:nvPr>
            <p:ph type="pic" sz="quarter" idx="10" hasCustomPrompt="1"/>
          </p:nvPr>
        </p:nvSpPr>
        <p:spPr>
          <a:xfrm>
            <a:off x="3220356" y="629557"/>
            <a:ext cx="2875644" cy="1649186"/>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6" name="직사각형 5">
            <a:extLst>
              <a:ext uri="{FF2B5EF4-FFF2-40B4-BE49-F238E27FC236}">
                <a16:creationId xmlns:a16="http://schemas.microsoft.com/office/drawing/2014/main" id="{50FE4268-4271-40A6-93C8-22B4376D0116}"/>
              </a:ext>
            </a:extLst>
          </p:cNvPr>
          <p:cNvSpPr/>
          <p:nvPr userDrawn="1"/>
        </p:nvSpPr>
        <p:spPr>
          <a:xfrm>
            <a:off x="0" y="0"/>
            <a:ext cx="2191657" cy="6858000"/>
          </a:xfrm>
          <a:prstGeom prst="rect">
            <a:avLst/>
          </a:prstGeom>
          <a:solidFill>
            <a:srgbClr val="383F47"/>
          </a:solidFill>
          <a:ln w="9525" cap="flat">
            <a:noFill/>
            <a:prstDash val="solid"/>
            <a:miter/>
          </a:ln>
        </p:spPr>
        <p:txBody>
          <a:bodyPr rtlCol="0" anchor="ctr"/>
          <a:lstStyle/>
          <a:p>
            <a:pPr lvl="0" algn="ctr"/>
            <a:endParaRPr lang="ko-KR" altLang="en-US" sz="2000">
              <a:solidFill>
                <a:schemeClr val="bg1"/>
              </a:solidFill>
              <a:latin typeface="+mj-lt"/>
            </a:endParaRPr>
          </a:p>
        </p:txBody>
      </p:sp>
      <p:sp>
        <p:nvSpPr>
          <p:cNvPr id="7" name="그림 개체 틀 4">
            <a:extLst>
              <a:ext uri="{FF2B5EF4-FFF2-40B4-BE49-F238E27FC236}">
                <a16:creationId xmlns:a16="http://schemas.microsoft.com/office/drawing/2014/main" id="{D7124AB3-C5E8-434B-8A38-E9DC2BD2131B}"/>
              </a:ext>
            </a:extLst>
          </p:cNvPr>
          <p:cNvSpPr>
            <a:spLocks noGrp="1"/>
          </p:cNvSpPr>
          <p:nvPr>
            <p:ph type="pic" sz="quarter" idx="11" hasCustomPrompt="1"/>
          </p:nvPr>
        </p:nvSpPr>
        <p:spPr>
          <a:xfrm>
            <a:off x="3220356" y="2604407"/>
            <a:ext cx="2875644" cy="1649186"/>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8" name="그림 개체 틀 4">
            <a:extLst>
              <a:ext uri="{FF2B5EF4-FFF2-40B4-BE49-F238E27FC236}">
                <a16:creationId xmlns:a16="http://schemas.microsoft.com/office/drawing/2014/main" id="{0A1F9879-EE13-4387-8550-AFE676E45BDB}"/>
              </a:ext>
            </a:extLst>
          </p:cNvPr>
          <p:cNvSpPr>
            <a:spLocks noGrp="1"/>
          </p:cNvSpPr>
          <p:nvPr>
            <p:ph type="pic" sz="quarter" idx="12" hasCustomPrompt="1"/>
          </p:nvPr>
        </p:nvSpPr>
        <p:spPr>
          <a:xfrm>
            <a:off x="3220356" y="4579257"/>
            <a:ext cx="2875644" cy="1649186"/>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8088557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E359D9C8-2227-428A-8EC1-FE5F681F6067}"/>
              </a:ext>
            </a:extLst>
          </p:cNvPr>
          <p:cNvSpPr/>
          <p:nvPr userDrawn="1"/>
        </p:nvSpPr>
        <p:spPr>
          <a:xfrm>
            <a:off x="0" y="0"/>
            <a:ext cx="8864600" cy="6858000"/>
          </a:xfrm>
          <a:prstGeom prst="rect">
            <a:avLst/>
          </a:prstGeom>
          <a:solidFill>
            <a:srgbClr val="383F47"/>
          </a:solidFill>
          <a:ln w="9525" cap="flat">
            <a:noFill/>
            <a:prstDash val="solid"/>
            <a:miter/>
          </a:ln>
        </p:spPr>
        <p:txBody>
          <a:bodyPr rtlCol="0" anchor="ctr"/>
          <a:lstStyle/>
          <a:p>
            <a:pPr lvl="0" algn="ctr"/>
            <a:endParaRPr lang="ko-KR" altLang="en-US" sz="2000">
              <a:solidFill>
                <a:schemeClr val="bg1"/>
              </a:solidFill>
              <a:latin typeface="+mj-lt"/>
            </a:endParaRPr>
          </a:p>
        </p:txBody>
      </p:sp>
      <p:sp>
        <p:nvSpPr>
          <p:cNvPr id="7" name="그림 개체 틀 4">
            <a:extLst>
              <a:ext uri="{FF2B5EF4-FFF2-40B4-BE49-F238E27FC236}">
                <a16:creationId xmlns:a16="http://schemas.microsoft.com/office/drawing/2014/main" id="{C4F37DAF-1D6F-4E33-8B68-C59DA9AFA6F9}"/>
              </a:ext>
            </a:extLst>
          </p:cNvPr>
          <p:cNvSpPr>
            <a:spLocks noGrp="1"/>
          </p:cNvSpPr>
          <p:nvPr>
            <p:ph type="pic" sz="quarter" idx="11" hasCustomPrompt="1"/>
          </p:nvPr>
        </p:nvSpPr>
        <p:spPr>
          <a:xfrm>
            <a:off x="431799" y="2994476"/>
            <a:ext cx="8001001" cy="343172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9" name="그림 개체 틀 4">
            <a:extLst>
              <a:ext uri="{FF2B5EF4-FFF2-40B4-BE49-F238E27FC236}">
                <a16:creationId xmlns:a16="http://schemas.microsoft.com/office/drawing/2014/main" id="{5396A90E-4B83-4A12-8097-2B10FB7B3905}"/>
              </a:ext>
            </a:extLst>
          </p:cNvPr>
          <p:cNvSpPr>
            <a:spLocks noGrp="1"/>
          </p:cNvSpPr>
          <p:nvPr>
            <p:ph type="pic" sz="quarter" idx="12" hasCustomPrompt="1"/>
          </p:nvPr>
        </p:nvSpPr>
        <p:spPr>
          <a:xfrm>
            <a:off x="431798" y="429076"/>
            <a:ext cx="3952800" cy="246652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5FE2A6DD-A195-4961-953D-A3F3E78DFCDA}"/>
              </a:ext>
            </a:extLst>
          </p:cNvPr>
          <p:cNvSpPr>
            <a:spLocks noGrp="1"/>
          </p:cNvSpPr>
          <p:nvPr>
            <p:ph type="pic" sz="quarter" idx="13" hasCustomPrompt="1"/>
          </p:nvPr>
        </p:nvSpPr>
        <p:spPr>
          <a:xfrm>
            <a:off x="4480000" y="429076"/>
            <a:ext cx="3952800" cy="2466524"/>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007012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3ABB0ACF-06F7-4509-813A-73B1E267BFCB}"/>
              </a:ext>
            </a:extLst>
          </p:cNvPr>
          <p:cNvSpPr/>
          <p:nvPr userDrawn="1"/>
        </p:nvSpPr>
        <p:spPr>
          <a:xfrm>
            <a:off x="9533466" y="1"/>
            <a:ext cx="2658533" cy="6858000"/>
          </a:xfrm>
          <a:prstGeom prst="rect">
            <a:avLst/>
          </a:prstGeom>
          <a:solidFill>
            <a:srgbClr val="383F47"/>
          </a:solidFill>
          <a:ln w="9525" cap="flat">
            <a:noFill/>
            <a:prstDash val="solid"/>
            <a:miter/>
          </a:ln>
        </p:spPr>
        <p:txBody>
          <a:bodyPr rtlCol="0" anchor="ctr"/>
          <a:lstStyle/>
          <a:p>
            <a:pPr lvl="0" algn="ctr"/>
            <a:endParaRPr lang="ko-KR" altLang="en-US" sz="2000" dirty="0">
              <a:solidFill>
                <a:schemeClr val="bg1"/>
              </a:solidFill>
              <a:latin typeface="+mj-lt"/>
            </a:endParaRPr>
          </a:p>
        </p:txBody>
      </p:sp>
      <p:sp>
        <p:nvSpPr>
          <p:cNvPr id="11" name="그림 개체 틀 11">
            <a:extLst>
              <a:ext uri="{FF2B5EF4-FFF2-40B4-BE49-F238E27FC236}">
                <a16:creationId xmlns:a16="http://schemas.microsoft.com/office/drawing/2014/main" id="{859E0B2F-DACE-40AA-888E-075F71D252F7}"/>
              </a:ext>
            </a:extLst>
          </p:cNvPr>
          <p:cNvSpPr>
            <a:spLocks noGrp="1"/>
          </p:cNvSpPr>
          <p:nvPr>
            <p:ph type="pic" sz="quarter" idx="10" hasCustomPrompt="1"/>
          </p:nvPr>
        </p:nvSpPr>
        <p:spPr>
          <a:xfrm>
            <a:off x="8245773" y="723085"/>
            <a:ext cx="2563220" cy="5415776"/>
          </a:xfrm>
          <a:prstGeom prst="roundRect">
            <a:avLst>
              <a:gd name="adj" fmla="val 11269"/>
            </a:avLst>
          </a:prstGeom>
          <a:pattFill prst="pct10">
            <a:fgClr>
              <a:schemeClr val="bg1">
                <a:lumMod val="75000"/>
              </a:schemeClr>
            </a:fgClr>
            <a:bgClr>
              <a:schemeClr val="bg1">
                <a:lumMod val="95000"/>
              </a:schemeClr>
            </a:bgClr>
          </a:pattFill>
        </p:spPr>
        <p:txBody>
          <a:bodyPr anchor="b"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30408537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8FACEF54-609E-42BD-8BD6-3A8B21BE8442}"/>
              </a:ext>
            </a:extLst>
          </p:cNvPr>
          <p:cNvSpPr/>
          <p:nvPr userDrawn="1"/>
        </p:nvSpPr>
        <p:spPr>
          <a:xfrm>
            <a:off x="-1" y="1"/>
            <a:ext cx="4258734" cy="6858000"/>
          </a:xfrm>
          <a:prstGeom prst="rect">
            <a:avLst/>
          </a:prstGeom>
          <a:solidFill>
            <a:srgbClr val="383F47"/>
          </a:solidFill>
          <a:ln w="9525" cap="flat">
            <a:noFill/>
            <a:prstDash val="solid"/>
            <a:miter/>
          </a:ln>
        </p:spPr>
        <p:txBody>
          <a:bodyPr rtlCol="0" anchor="ctr"/>
          <a:lstStyle/>
          <a:p>
            <a:pPr lvl="0" algn="ctr"/>
            <a:endParaRPr lang="ko-KR" altLang="en-US" sz="2000" dirty="0">
              <a:solidFill>
                <a:schemeClr val="bg1"/>
              </a:solidFill>
              <a:latin typeface="+mj-lt"/>
            </a:endParaRPr>
          </a:p>
        </p:txBody>
      </p:sp>
      <p:sp>
        <p:nvSpPr>
          <p:cNvPr id="10" name="그림 개체 틀 5">
            <a:extLst>
              <a:ext uri="{FF2B5EF4-FFF2-40B4-BE49-F238E27FC236}">
                <a16:creationId xmlns:a16="http://schemas.microsoft.com/office/drawing/2014/main" id="{F9F1DED1-DB4A-4867-A671-B75D1D938520}"/>
              </a:ext>
            </a:extLst>
          </p:cNvPr>
          <p:cNvSpPr>
            <a:spLocks noGrp="1"/>
          </p:cNvSpPr>
          <p:nvPr>
            <p:ph type="pic" sz="quarter" idx="10" hasCustomPrompt="1"/>
          </p:nvPr>
        </p:nvSpPr>
        <p:spPr>
          <a:xfrm>
            <a:off x="945091" y="945615"/>
            <a:ext cx="6633748" cy="4966769"/>
          </a:xfrm>
          <a:prstGeom prst="roundRect">
            <a:avLst>
              <a:gd name="adj" fmla="val 1746"/>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2823972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PPTMON slide">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08C99F73-0481-4052-A092-55A928CA597F}"/>
              </a:ext>
            </a:extLst>
          </p:cNvPr>
          <p:cNvSpPr/>
          <p:nvPr userDrawn="1"/>
        </p:nvSpPr>
        <p:spPr>
          <a:xfrm>
            <a:off x="7569201" y="1"/>
            <a:ext cx="4622800" cy="6858000"/>
          </a:xfrm>
          <a:prstGeom prst="rect">
            <a:avLst/>
          </a:prstGeom>
          <a:solidFill>
            <a:srgbClr val="383F47"/>
          </a:solidFill>
          <a:ln w="9525" cap="flat">
            <a:noFill/>
            <a:prstDash val="solid"/>
            <a:miter/>
          </a:ln>
        </p:spPr>
        <p:txBody>
          <a:bodyPr rtlCol="0" anchor="ctr"/>
          <a:lstStyle/>
          <a:p>
            <a:pPr lvl="0" algn="ctr"/>
            <a:endParaRPr lang="ko-KR" altLang="en-US" sz="2000" dirty="0">
              <a:solidFill>
                <a:schemeClr val="bg1"/>
              </a:solidFill>
              <a:latin typeface="+mj-lt"/>
            </a:endParaRPr>
          </a:p>
        </p:txBody>
      </p:sp>
      <p:sp>
        <p:nvSpPr>
          <p:cNvPr id="10" name="그림 개체 틀 8">
            <a:extLst>
              <a:ext uri="{FF2B5EF4-FFF2-40B4-BE49-F238E27FC236}">
                <a16:creationId xmlns:a16="http://schemas.microsoft.com/office/drawing/2014/main" id="{6D2B9833-4093-4DE4-BA97-48884CEE9385}"/>
              </a:ext>
            </a:extLst>
          </p:cNvPr>
          <p:cNvSpPr>
            <a:spLocks noGrp="1"/>
          </p:cNvSpPr>
          <p:nvPr>
            <p:ph type="pic" sz="quarter" idx="10" hasCustomPrompt="1"/>
          </p:nvPr>
        </p:nvSpPr>
        <p:spPr>
          <a:xfrm>
            <a:off x="4033830" y="895348"/>
            <a:ext cx="7067557" cy="4608515"/>
          </a:xfrm>
          <a:prstGeom prst="roundRect">
            <a:avLst>
              <a:gd name="adj" fmla="val 684"/>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27569591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1658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2780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586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slide">
    <p:bg>
      <p:bgPr>
        <a:solidFill>
          <a:srgbClr val="383F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094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121561FC-0B9F-495A-880D-542B87D9B63B}"/>
              </a:ext>
            </a:extLst>
          </p:cNvPr>
          <p:cNvSpPr>
            <a:spLocks noGrp="1"/>
          </p:cNvSpPr>
          <p:nvPr>
            <p:ph type="pic" sz="quarter" idx="10" hasCustomPrompt="1"/>
          </p:nvPr>
        </p:nvSpPr>
        <p:spPr>
          <a:xfrm>
            <a:off x="1168400" y="990600"/>
            <a:ext cx="3543300" cy="22479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7" name="그림 개체 틀 4">
            <a:extLst>
              <a:ext uri="{FF2B5EF4-FFF2-40B4-BE49-F238E27FC236}">
                <a16:creationId xmlns:a16="http://schemas.microsoft.com/office/drawing/2014/main" id="{3593A650-542A-40EA-ADF2-9B09413FF9AC}"/>
              </a:ext>
            </a:extLst>
          </p:cNvPr>
          <p:cNvSpPr>
            <a:spLocks noGrp="1"/>
          </p:cNvSpPr>
          <p:nvPr>
            <p:ph type="pic" sz="quarter" idx="11" hasCustomPrompt="1"/>
          </p:nvPr>
        </p:nvSpPr>
        <p:spPr>
          <a:xfrm>
            <a:off x="1168400" y="3619500"/>
            <a:ext cx="3543300" cy="22479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19788255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sp>
        <p:nvSpPr>
          <p:cNvPr id="5" name="그림 개체 틀 12">
            <a:extLst>
              <a:ext uri="{FF2B5EF4-FFF2-40B4-BE49-F238E27FC236}">
                <a16:creationId xmlns:a16="http://schemas.microsoft.com/office/drawing/2014/main" id="{3F2AD85A-4684-4CA4-BB1A-C811A6BB922F}"/>
              </a:ext>
            </a:extLst>
          </p:cNvPr>
          <p:cNvSpPr>
            <a:spLocks noGrp="1"/>
          </p:cNvSpPr>
          <p:nvPr>
            <p:ph type="pic" sz="quarter" idx="23" hasCustomPrompt="1"/>
          </p:nvPr>
        </p:nvSpPr>
        <p:spPr>
          <a:xfrm>
            <a:off x="4808754" y="1320831"/>
            <a:ext cx="2108171" cy="210816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3" name="직사각형 12">
            <a:extLst>
              <a:ext uri="{FF2B5EF4-FFF2-40B4-BE49-F238E27FC236}">
                <a16:creationId xmlns:a16="http://schemas.microsoft.com/office/drawing/2014/main" id="{97D2F1BA-46A2-47DC-AA8E-B0EC802DF939}"/>
              </a:ext>
            </a:extLst>
          </p:cNvPr>
          <p:cNvSpPr/>
          <p:nvPr userDrawn="1"/>
        </p:nvSpPr>
        <p:spPr>
          <a:xfrm>
            <a:off x="0" y="0"/>
            <a:ext cx="3708400" cy="6858000"/>
          </a:xfrm>
          <a:prstGeom prst="rect">
            <a:avLst/>
          </a:prstGeom>
          <a:solidFill>
            <a:srgbClr val="383F47"/>
          </a:solidFill>
          <a:ln w="9525" cap="flat">
            <a:noFill/>
            <a:prstDash val="solid"/>
            <a:miter/>
          </a:ln>
        </p:spPr>
        <p:txBody>
          <a:bodyPr rtlCol="0" anchor="ctr"/>
          <a:lstStyle/>
          <a:p>
            <a:pPr lvl="0" algn="ctr"/>
            <a:endParaRPr lang="ko-KR" altLang="en-US">
              <a:solidFill>
                <a:srgbClr val="383F47"/>
              </a:solidFill>
              <a:latin typeface="+mj-lt"/>
            </a:endParaRPr>
          </a:p>
        </p:txBody>
      </p:sp>
      <p:sp>
        <p:nvSpPr>
          <p:cNvPr id="15" name="그림 개체 틀 12">
            <a:extLst>
              <a:ext uri="{FF2B5EF4-FFF2-40B4-BE49-F238E27FC236}">
                <a16:creationId xmlns:a16="http://schemas.microsoft.com/office/drawing/2014/main" id="{A804ED8C-D8D5-4058-888E-8767F036F225}"/>
              </a:ext>
            </a:extLst>
          </p:cNvPr>
          <p:cNvSpPr>
            <a:spLocks noGrp="1"/>
          </p:cNvSpPr>
          <p:nvPr>
            <p:ph type="pic" sz="quarter" idx="25" hasCustomPrompt="1"/>
          </p:nvPr>
        </p:nvSpPr>
        <p:spPr>
          <a:xfrm>
            <a:off x="9025096" y="1320831"/>
            <a:ext cx="2108171" cy="210816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
        <p:nvSpPr>
          <p:cNvPr id="17" name="그림 개체 틀 12">
            <a:extLst>
              <a:ext uri="{FF2B5EF4-FFF2-40B4-BE49-F238E27FC236}">
                <a16:creationId xmlns:a16="http://schemas.microsoft.com/office/drawing/2014/main" id="{A936EADA-BD6D-4401-98D1-4EE4683140D1}"/>
              </a:ext>
            </a:extLst>
          </p:cNvPr>
          <p:cNvSpPr>
            <a:spLocks noGrp="1"/>
          </p:cNvSpPr>
          <p:nvPr>
            <p:ph type="pic" sz="quarter" idx="27" hasCustomPrompt="1"/>
          </p:nvPr>
        </p:nvSpPr>
        <p:spPr>
          <a:xfrm>
            <a:off x="6916925" y="3429000"/>
            <a:ext cx="2108171" cy="2108169"/>
          </a:xfrm>
          <a:prstGeom prst="rect">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Click icon to add picture</a:t>
            </a:r>
            <a:endParaRPr lang="ko-KR" altLang="en-US" dirty="0"/>
          </a:p>
        </p:txBody>
      </p:sp>
    </p:spTree>
    <p:extLst>
      <p:ext uri="{BB962C8B-B14F-4D97-AF65-F5344CB8AC3E}">
        <p14:creationId xmlns:p14="http://schemas.microsoft.com/office/powerpoint/2010/main" val="41954380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DFAE5F61-7B12-4E97-BD6C-39A8E7365A8B}"/>
              </a:ext>
            </a:extLst>
          </p:cNvPr>
          <p:cNvSpPr>
            <a:spLocks noGrp="1"/>
          </p:cNvSpPr>
          <p:nvPr>
            <p:ph type="pic" sz="quarter" idx="10" hasCustomPrompt="1"/>
          </p:nvPr>
        </p:nvSpPr>
        <p:spPr>
          <a:xfrm>
            <a:off x="431799" y="431800"/>
            <a:ext cx="11328402" cy="29972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7383142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372AB571-1A3A-40E9-A323-4D490D65D974}"/>
              </a:ext>
            </a:extLst>
          </p:cNvPr>
          <p:cNvSpPr/>
          <p:nvPr userDrawn="1"/>
        </p:nvSpPr>
        <p:spPr>
          <a:xfrm>
            <a:off x="0" y="0"/>
            <a:ext cx="6096000" cy="6858000"/>
          </a:xfrm>
          <a:prstGeom prst="rect">
            <a:avLst/>
          </a:prstGeom>
          <a:solidFill>
            <a:srgbClr val="383F47"/>
          </a:solidFill>
          <a:ln w="9525" cap="flat">
            <a:noFill/>
            <a:prstDash val="solid"/>
            <a:miter/>
          </a:ln>
        </p:spPr>
        <p:txBody>
          <a:bodyPr rtlCol="0" anchor="ctr"/>
          <a:lstStyle/>
          <a:p>
            <a:pPr lvl="0" algn="ctr"/>
            <a:endParaRPr lang="ko-KR" altLang="en-US">
              <a:solidFill>
                <a:srgbClr val="383F47"/>
              </a:solidFill>
              <a:latin typeface="+mj-lt"/>
            </a:endParaRPr>
          </a:p>
        </p:txBody>
      </p:sp>
      <p:sp>
        <p:nvSpPr>
          <p:cNvPr id="7" name="그림 개체 틀 4">
            <a:extLst>
              <a:ext uri="{FF2B5EF4-FFF2-40B4-BE49-F238E27FC236}">
                <a16:creationId xmlns:a16="http://schemas.microsoft.com/office/drawing/2014/main" id="{1F88D834-F743-4281-8FFD-3D6F3674BFF0}"/>
              </a:ext>
            </a:extLst>
          </p:cNvPr>
          <p:cNvSpPr>
            <a:spLocks noGrp="1"/>
          </p:cNvSpPr>
          <p:nvPr>
            <p:ph type="pic" sz="quarter" idx="10" hasCustomPrompt="1"/>
          </p:nvPr>
        </p:nvSpPr>
        <p:spPr>
          <a:xfrm>
            <a:off x="431799" y="431800"/>
            <a:ext cx="5232401" cy="59944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Tree>
    <p:extLst>
      <p:ext uri="{BB962C8B-B14F-4D97-AF65-F5344CB8AC3E}">
        <p14:creationId xmlns:p14="http://schemas.microsoft.com/office/powerpoint/2010/main" val="21496669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0E7806DA-A53E-4803-9323-F519D0C37E93}"/>
              </a:ext>
            </a:extLst>
          </p:cNvPr>
          <p:cNvSpPr/>
          <p:nvPr userDrawn="1"/>
        </p:nvSpPr>
        <p:spPr>
          <a:xfrm>
            <a:off x="431800" y="3429000"/>
            <a:ext cx="11328400" cy="2997200"/>
          </a:xfrm>
          <a:prstGeom prst="rect">
            <a:avLst/>
          </a:prstGeom>
          <a:solidFill>
            <a:srgbClr val="383F47"/>
          </a:solidFill>
          <a:ln w="9525" cap="flat">
            <a:noFill/>
            <a:prstDash val="solid"/>
            <a:miter/>
          </a:ln>
        </p:spPr>
        <p:txBody>
          <a:bodyPr rtlCol="0" anchor="ctr"/>
          <a:lstStyle/>
          <a:p>
            <a:pPr lvl="0" algn="ctr"/>
            <a:endParaRPr lang="ko-KR" altLang="en-US">
              <a:solidFill>
                <a:srgbClr val="383F47"/>
              </a:solidFill>
              <a:latin typeface="+mj-lt"/>
            </a:endParaRPr>
          </a:p>
        </p:txBody>
      </p:sp>
    </p:spTree>
    <p:extLst>
      <p:ext uri="{BB962C8B-B14F-4D97-AF65-F5344CB8AC3E}">
        <p14:creationId xmlns:p14="http://schemas.microsoft.com/office/powerpoint/2010/main" val="34596065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3090689-BB42-4B08-85B0-1BCE5BB8E98F}"/>
              </a:ext>
            </a:extLst>
          </p:cNvPr>
          <p:cNvSpPr/>
          <p:nvPr userDrawn="1"/>
        </p:nvSpPr>
        <p:spPr>
          <a:xfrm>
            <a:off x="0" y="3429000"/>
            <a:ext cx="12192000" cy="3429000"/>
          </a:xfrm>
          <a:prstGeom prst="rect">
            <a:avLst/>
          </a:prstGeom>
          <a:solidFill>
            <a:srgbClr val="383F47"/>
          </a:solidFill>
          <a:ln w="9525" cap="flat">
            <a:noFill/>
            <a:prstDash val="solid"/>
            <a:miter/>
          </a:ln>
        </p:spPr>
        <p:txBody>
          <a:bodyPr rtlCol="0" anchor="ctr"/>
          <a:lstStyle/>
          <a:p>
            <a:pPr algn="ctr"/>
            <a:endParaRPr lang="ko-KR" altLang="en-US" sz="2000" dirty="0">
              <a:solidFill>
                <a:schemeClr val="bg1"/>
              </a:solidFill>
              <a:latin typeface="+mj-lt"/>
            </a:endParaRPr>
          </a:p>
        </p:txBody>
      </p:sp>
    </p:spTree>
    <p:extLst>
      <p:ext uri="{BB962C8B-B14F-4D97-AF65-F5344CB8AC3E}">
        <p14:creationId xmlns:p14="http://schemas.microsoft.com/office/powerpoint/2010/main" val="18437664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19713"/>
      </p:ext>
    </p:extLst>
  </p:cSld>
  <p:clrMap bg1="lt1" tx1="dk1" bg2="lt2" tx2="dk2" accent1="accent1" accent2="accent2" accent3="accent3" accent4="accent4" accent5="accent5" accent6="accent6" hlink="hlink" folHlink="folHlink"/>
  <p:sldLayoutIdLst>
    <p:sldLayoutId id="2147483653"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687" r:id="rId16"/>
    <p:sldLayoutId id="2147483664" r:id="rId17"/>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6.png"/><Relationship Id="rId5" Type="http://schemas.openxmlformats.org/officeDocument/2006/relationships/hyperlink" Target="https://oss-nodejs-risk.netlify.app/" TargetMode="External"/><Relationship Id="rId4" Type="http://schemas.openxmlformats.org/officeDocument/2006/relationships/hyperlink" Target="https://github.com/dan-breu/oss-nodejs-ris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BEE1-083C-4223-BD05-8B41B8C984F8}"/>
              </a:ext>
            </a:extLst>
          </p:cNvPr>
          <p:cNvSpPr txBox="1"/>
          <p:nvPr/>
        </p:nvSpPr>
        <p:spPr>
          <a:xfrm>
            <a:off x="1497047" y="1088044"/>
            <a:ext cx="10420738" cy="830997"/>
          </a:xfrm>
          <a:prstGeom prst="rect">
            <a:avLst/>
          </a:prstGeom>
          <a:noFill/>
        </p:spPr>
        <p:txBody>
          <a:bodyPr wrap="square" rtlCol="0">
            <a:spAutoFit/>
          </a:bodyPr>
          <a:lstStyle/>
          <a:p>
            <a:r>
              <a:rPr lang="en-US" altLang="ko-KR" sz="4800" b="1" dirty="0">
                <a:solidFill>
                  <a:srgbClr val="00C4CC"/>
                </a:solidFill>
                <a:cs typeface="Arial Black" panose="020B0604020202020204" pitchFamily="34" charset="0"/>
              </a:rPr>
              <a:t>Capstone1</a:t>
            </a:r>
            <a:endParaRPr lang="en-US" altLang="ko-KR" sz="7200" b="1" dirty="0">
              <a:solidFill>
                <a:srgbClr val="00C4CC"/>
              </a:solidFill>
              <a:cs typeface="Arial Black" panose="020B0604020202020204" pitchFamily="34" charset="0"/>
            </a:endParaRPr>
          </a:p>
        </p:txBody>
      </p:sp>
      <p:sp>
        <p:nvSpPr>
          <p:cNvPr id="8" name="TextBox 7">
            <a:extLst>
              <a:ext uri="{FF2B5EF4-FFF2-40B4-BE49-F238E27FC236}">
                <a16:creationId xmlns:a16="http://schemas.microsoft.com/office/drawing/2014/main" id="{45C8A174-3F01-422F-8DA6-6C520152C975}"/>
              </a:ext>
            </a:extLst>
          </p:cNvPr>
          <p:cNvSpPr txBox="1"/>
          <p:nvPr/>
        </p:nvSpPr>
        <p:spPr>
          <a:xfrm>
            <a:off x="1680750" y="4193278"/>
            <a:ext cx="8007213" cy="461665"/>
          </a:xfrm>
          <a:prstGeom prst="rect">
            <a:avLst/>
          </a:prstGeom>
          <a:noFill/>
        </p:spPr>
        <p:txBody>
          <a:bodyPr wrap="square" rtlCol="0">
            <a:spAutoFit/>
          </a:bodyPr>
          <a:lstStyle/>
          <a:p>
            <a:r>
              <a:rPr lang="es-ES" altLang="ko-KR" sz="2400" dirty="0">
                <a:solidFill>
                  <a:srgbClr val="383F47"/>
                </a:solidFill>
                <a:cs typeface="Arial" panose="020B0604020202020204" pitchFamily="34" charset="0"/>
              </a:rPr>
              <a:t>Danilo </a:t>
            </a:r>
            <a:r>
              <a:rPr lang="es-ES" altLang="ko-KR" sz="2400" dirty="0" err="1">
                <a:solidFill>
                  <a:srgbClr val="383F47"/>
                </a:solidFill>
                <a:cs typeface="Arial" panose="020B0604020202020204" pitchFamily="34" charset="0"/>
              </a:rPr>
              <a:t>Briceno</a:t>
            </a:r>
            <a:endParaRPr lang="ko-KR" altLang="en-US" sz="2400" dirty="0">
              <a:solidFill>
                <a:srgbClr val="383F47"/>
              </a:solidFill>
              <a:cs typeface="Arial" panose="020B0604020202020204" pitchFamily="34" charset="0"/>
            </a:endParaRPr>
          </a:p>
        </p:txBody>
      </p:sp>
      <p:sp>
        <p:nvSpPr>
          <p:cNvPr id="9" name="TextBox 8">
            <a:extLst>
              <a:ext uri="{FF2B5EF4-FFF2-40B4-BE49-F238E27FC236}">
                <a16:creationId xmlns:a16="http://schemas.microsoft.com/office/drawing/2014/main" id="{6DB4918E-A9FA-40E9-9550-496E7A4CCF4D}"/>
              </a:ext>
            </a:extLst>
          </p:cNvPr>
          <p:cNvSpPr txBox="1"/>
          <p:nvPr/>
        </p:nvSpPr>
        <p:spPr>
          <a:xfrm>
            <a:off x="1680750" y="4689649"/>
            <a:ext cx="8286210" cy="461665"/>
          </a:xfrm>
          <a:prstGeom prst="rect">
            <a:avLst/>
          </a:prstGeom>
          <a:noFill/>
        </p:spPr>
        <p:txBody>
          <a:bodyPr wrap="square" rtlCol="0">
            <a:spAutoFit/>
          </a:bodyPr>
          <a:lstStyle/>
          <a:p>
            <a:r>
              <a:rPr lang="en-US" sz="1200" dirty="0"/>
              <a:t>Analyzing SBOM data, OSV reports, outdated libraries, and unauthored libraries to assess risk in key Node.js open-source projects.</a:t>
            </a:r>
            <a:endParaRPr lang="en-US" altLang="ko-KR" sz="1200" dirty="0">
              <a:solidFill>
                <a:srgbClr val="383F47"/>
              </a:solidFill>
            </a:endParaRPr>
          </a:p>
        </p:txBody>
      </p:sp>
      <p:sp>
        <p:nvSpPr>
          <p:cNvPr id="18" name="TextBox 17">
            <a:extLst>
              <a:ext uri="{FF2B5EF4-FFF2-40B4-BE49-F238E27FC236}">
                <a16:creationId xmlns:a16="http://schemas.microsoft.com/office/drawing/2014/main" id="{05567510-7A2B-4003-9A70-FDAABA44BEF0}"/>
              </a:ext>
            </a:extLst>
          </p:cNvPr>
          <p:cNvSpPr txBox="1"/>
          <p:nvPr/>
        </p:nvSpPr>
        <p:spPr>
          <a:xfrm>
            <a:off x="6707416" y="6225819"/>
            <a:ext cx="4827609" cy="307777"/>
          </a:xfrm>
          <a:prstGeom prst="rect">
            <a:avLst/>
          </a:prstGeom>
          <a:noFill/>
        </p:spPr>
        <p:txBody>
          <a:bodyPr wrap="square" rtlCol="0">
            <a:spAutoFit/>
          </a:bodyPr>
          <a:lstStyle/>
          <a:p>
            <a:pPr algn="r"/>
            <a:r>
              <a:rPr lang="en-US" altLang="ko-KR" sz="1400" dirty="0">
                <a:solidFill>
                  <a:srgbClr val="00C4CC"/>
                </a:solidFill>
              </a:rPr>
              <a:t>danbreu.com</a:t>
            </a:r>
            <a:endParaRPr lang="ko-KR" altLang="en-US" sz="1400" dirty="0">
              <a:solidFill>
                <a:srgbClr val="00C4CC"/>
              </a:solidFill>
            </a:endParaRPr>
          </a:p>
        </p:txBody>
      </p:sp>
      <p:sp>
        <p:nvSpPr>
          <p:cNvPr id="2" name="직사각형 1">
            <a:extLst>
              <a:ext uri="{FF2B5EF4-FFF2-40B4-BE49-F238E27FC236}">
                <a16:creationId xmlns:a16="http://schemas.microsoft.com/office/drawing/2014/main" id="{7818860C-02F0-4482-8853-6E29CE668509}"/>
              </a:ext>
            </a:extLst>
          </p:cNvPr>
          <p:cNvSpPr/>
          <p:nvPr/>
        </p:nvSpPr>
        <p:spPr>
          <a:xfrm>
            <a:off x="853749" y="1842812"/>
            <a:ext cx="252000" cy="1775650"/>
          </a:xfrm>
          <a:prstGeom prst="rect">
            <a:avLst/>
          </a:prstGeom>
          <a:solidFill>
            <a:srgbClr val="383F47"/>
          </a:solidFill>
          <a:ln w="9525" cap="flat">
            <a:noFill/>
            <a:prstDash val="solid"/>
            <a:miter/>
          </a:ln>
        </p:spPr>
        <p:txBody>
          <a:bodyPr rtlCol="0" anchor="ctr"/>
          <a:lstStyle/>
          <a:p>
            <a:pPr algn="ctr"/>
            <a:endParaRPr lang="ko-KR" altLang="en-US" sz="2000" dirty="0">
              <a:solidFill>
                <a:schemeClr val="bg1"/>
              </a:solidFill>
              <a:latin typeface="+mj-lt"/>
            </a:endParaRPr>
          </a:p>
        </p:txBody>
      </p:sp>
      <p:pic>
        <p:nvPicPr>
          <p:cNvPr id="1026" name="Picture 2">
            <a:extLst>
              <a:ext uri="{FF2B5EF4-FFF2-40B4-BE49-F238E27FC236}">
                <a16:creationId xmlns:a16="http://schemas.microsoft.com/office/drawing/2014/main" id="{7F0A6C58-05D4-A1FC-01F9-2851650F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394" y="541916"/>
            <a:ext cx="1695631" cy="1695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7A6B3D-417D-74CE-DDF8-77A868FFF4AD}"/>
              </a:ext>
            </a:extLst>
          </p:cNvPr>
          <p:cNvSpPr txBox="1"/>
          <p:nvPr/>
        </p:nvSpPr>
        <p:spPr>
          <a:xfrm>
            <a:off x="1595566" y="2007512"/>
            <a:ext cx="8926726" cy="1754326"/>
          </a:xfrm>
          <a:prstGeom prst="rect">
            <a:avLst/>
          </a:prstGeom>
          <a:noFill/>
        </p:spPr>
        <p:txBody>
          <a:bodyPr wrap="square">
            <a:spAutoFit/>
          </a:bodyPr>
          <a:lstStyle/>
          <a:p>
            <a:r>
              <a:rPr lang="en-US" altLang="ko-KR" sz="5400" b="1" dirty="0">
                <a:solidFill>
                  <a:srgbClr val="383F47"/>
                </a:solidFill>
                <a:latin typeface="Helvetica" pitchFamily="2" charset="0"/>
                <a:ea typeface="+mj-ea"/>
                <a:cs typeface="Arial Black" panose="020B0604020202020204" pitchFamily="34" charset="0"/>
              </a:rPr>
              <a:t>Risk Insights </a:t>
            </a:r>
          </a:p>
          <a:p>
            <a:r>
              <a:rPr lang="en-US" altLang="ko-KR" sz="5400" b="1" dirty="0">
                <a:solidFill>
                  <a:srgbClr val="383F47"/>
                </a:solidFill>
                <a:latin typeface="Helvetica" pitchFamily="2" charset="0"/>
                <a:ea typeface="+mj-ea"/>
                <a:cs typeface="Arial Black" panose="020B0604020202020204" pitchFamily="34" charset="0"/>
              </a:rPr>
              <a:t>For Key Node.js Libraries</a:t>
            </a:r>
            <a:endParaRPr lang="ko-KR" altLang="en-US" sz="5400" b="1" dirty="0">
              <a:solidFill>
                <a:srgbClr val="383F47"/>
              </a:solidFill>
              <a:latin typeface="Helvetica" pitchFamily="2" charset="0"/>
              <a:ea typeface="+mj-ea"/>
              <a:cs typeface="Arial Black" panose="020B0604020202020204" pitchFamily="34" charset="0"/>
            </a:endParaRPr>
          </a:p>
        </p:txBody>
      </p:sp>
      <p:sp>
        <p:nvSpPr>
          <p:cNvPr id="6" name="TextBox 5">
            <a:extLst>
              <a:ext uri="{FF2B5EF4-FFF2-40B4-BE49-F238E27FC236}">
                <a16:creationId xmlns:a16="http://schemas.microsoft.com/office/drawing/2014/main" id="{00A90F7E-60EE-D2EC-8A80-11205936BE59}"/>
              </a:ext>
            </a:extLst>
          </p:cNvPr>
          <p:cNvSpPr txBox="1"/>
          <p:nvPr/>
        </p:nvSpPr>
        <p:spPr>
          <a:xfrm>
            <a:off x="6029739" y="-424070"/>
            <a:ext cx="184731" cy="369332"/>
          </a:xfrm>
          <a:prstGeom prst="rect">
            <a:avLst/>
          </a:prstGeom>
          <a:noFill/>
        </p:spPr>
        <p:txBody>
          <a:bodyPr wrap="none" rtlCol="0">
            <a:spAutoFit/>
          </a:bodyPr>
          <a:lstStyle/>
          <a:p>
            <a:endParaRPr lang="en-PE"/>
          </a:p>
        </p:txBody>
      </p:sp>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3FD972F5-1B7F-44E5-B503-824B04159590}"/>
              </a:ext>
            </a:extLst>
          </p:cNvPr>
          <p:cNvSpPr/>
          <p:nvPr/>
        </p:nvSpPr>
        <p:spPr>
          <a:xfrm>
            <a:off x="0" y="1193799"/>
            <a:ext cx="989200" cy="357049"/>
          </a:xfrm>
          <a:prstGeom prst="rect">
            <a:avLst/>
          </a:prstGeom>
          <a:solidFill>
            <a:srgbClr val="383F47"/>
          </a:solidFill>
          <a:ln w="9525" cap="flat">
            <a:noFill/>
            <a:prstDash val="solid"/>
            <a:miter/>
          </a:ln>
        </p:spPr>
        <p:txBody>
          <a:bodyPr rtlCol="0" anchor="ctr"/>
          <a:lstStyle/>
          <a:p>
            <a:pPr algn="ctr"/>
            <a:endParaRPr lang="ko-KR" altLang="en-US" sz="2000">
              <a:solidFill>
                <a:schemeClr val="bg1"/>
              </a:solidFill>
              <a:latin typeface="+mj-lt"/>
            </a:endParaRPr>
          </a:p>
        </p:txBody>
      </p:sp>
      <p:sp>
        <p:nvSpPr>
          <p:cNvPr id="15" name="TextBox 14">
            <a:extLst>
              <a:ext uri="{FF2B5EF4-FFF2-40B4-BE49-F238E27FC236}">
                <a16:creationId xmlns:a16="http://schemas.microsoft.com/office/drawing/2014/main" id="{7B33F1F4-B5F2-4905-917F-211870CB2AB2}"/>
              </a:ext>
            </a:extLst>
          </p:cNvPr>
          <p:cNvSpPr txBox="1"/>
          <p:nvPr/>
        </p:nvSpPr>
        <p:spPr>
          <a:xfrm>
            <a:off x="1416049" y="1094107"/>
            <a:ext cx="8616951" cy="523220"/>
          </a:xfrm>
          <a:prstGeom prst="rect">
            <a:avLst/>
          </a:prstGeom>
          <a:noFill/>
        </p:spPr>
        <p:txBody>
          <a:bodyPr wrap="square" rtlCol="0">
            <a:spAutoFit/>
          </a:bodyPr>
          <a:lstStyle/>
          <a:p>
            <a:r>
              <a:rPr lang="en-US" altLang="ko-KR" sz="2800" b="1" dirty="0">
                <a:solidFill>
                  <a:srgbClr val="383F47"/>
                </a:solidFill>
                <a:latin typeface="Arial" panose="020B0604020202020204" pitchFamily="34" charset="0"/>
                <a:cs typeface="Arial" panose="020B0604020202020204" pitchFamily="34" charset="0"/>
              </a:rPr>
              <a:t>RISK Assessment by OSS Project</a:t>
            </a:r>
          </a:p>
        </p:txBody>
      </p:sp>
      <p:sp>
        <p:nvSpPr>
          <p:cNvPr id="16" name="TextBox 15">
            <a:extLst>
              <a:ext uri="{FF2B5EF4-FFF2-40B4-BE49-F238E27FC236}">
                <a16:creationId xmlns:a16="http://schemas.microsoft.com/office/drawing/2014/main" id="{F39A9970-12EC-406B-BEE6-D8D2E836172F}"/>
              </a:ext>
            </a:extLst>
          </p:cNvPr>
          <p:cNvSpPr txBox="1"/>
          <p:nvPr/>
        </p:nvSpPr>
        <p:spPr>
          <a:xfrm>
            <a:off x="1539615" y="1865794"/>
            <a:ext cx="8616951" cy="1169551"/>
          </a:xfrm>
          <a:prstGeom prst="rect">
            <a:avLst/>
          </a:prstGeom>
          <a:noFill/>
        </p:spPr>
        <p:txBody>
          <a:bodyPr wrap="square" rtlCol="0">
            <a:spAutoFit/>
          </a:bodyPr>
          <a:lstStyle/>
          <a:p>
            <a:pPr>
              <a:lnSpc>
                <a:spcPct val="150000"/>
              </a:lnSpc>
            </a:pPr>
            <a:r>
              <a:rPr lang="en-US" altLang="ko-KR" sz="1600" dirty="0">
                <a:solidFill>
                  <a:srgbClr val="383F47"/>
                </a:solidFill>
              </a:rPr>
              <a:t>Count of CVE (Critical, High, Moderate, Low)</a:t>
            </a:r>
          </a:p>
          <a:p>
            <a:pPr>
              <a:lnSpc>
                <a:spcPct val="150000"/>
              </a:lnSpc>
            </a:pPr>
            <a:r>
              <a:rPr lang="en-US" altLang="ko-KR" sz="1600" dirty="0">
                <a:solidFill>
                  <a:srgbClr val="383F47"/>
                </a:solidFill>
              </a:rPr>
              <a:t>Count of outdated libraries</a:t>
            </a:r>
          </a:p>
          <a:p>
            <a:pPr>
              <a:lnSpc>
                <a:spcPct val="150000"/>
              </a:lnSpc>
            </a:pPr>
            <a:r>
              <a:rPr lang="en-US" altLang="ko-KR" sz="1600" dirty="0">
                <a:solidFill>
                  <a:srgbClr val="383F47"/>
                </a:solidFill>
              </a:rPr>
              <a:t>Count of author missing</a:t>
            </a:r>
          </a:p>
        </p:txBody>
      </p:sp>
      <p:sp>
        <p:nvSpPr>
          <p:cNvPr id="2" name="TextBox 1">
            <a:extLst>
              <a:ext uri="{FF2B5EF4-FFF2-40B4-BE49-F238E27FC236}">
                <a16:creationId xmlns:a16="http://schemas.microsoft.com/office/drawing/2014/main" id="{C8D30FB5-6E12-0D33-18AB-19A6CBEF9324}"/>
              </a:ext>
            </a:extLst>
          </p:cNvPr>
          <p:cNvSpPr txBox="1"/>
          <p:nvPr/>
        </p:nvSpPr>
        <p:spPr>
          <a:xfrm>
            <a:off x="2031474" y="4096810"/>
            <a:ext cx="8616951" cy="307777"/>
          </a:xfrm>
          <a:prstGeom prst="rect">
            <a:avLst/>
          </a:prstGeom>
          <a:noFill/>
        </p:spPr>
        <p:txBody>
          <a:bodyPr wrap="square" rtlCol="0">
            <a:spAutoFit/>
          </a:bodyPr>
          <a:lstStyle/>
          <a:p>
            <a:r>
              <a:rPr lang="en-US" altLang="ko-KR" sz="1400" dirty="0">
                <a:solidFill>
                  <a:schemeClr val="bg1"/>
                </a:solidFill>
              </a:rPr>
              <a:t>Vulnerability Score = (Critical × 20) + (High × 10) + (Moderate × 5) + (Low × 2)</a:t>
            </a:r>
          </a:p>
        </p:txBody>
      </p:sp>
      <p:sp>
        <p:nvSpPr>
          <p:cNvPr id="5" name="TextBox 4">
            <a:extLst>
              <a:ext uri="{FF2B5EF4-FFF2-40B4-BE49-F238E27FC236}">
                <a16:creationId xmlns:a16="http://schemas.microsoft.com/office/drawing/2014/main" id="{864537AD-C36A-32F2-0595-6EDF88E1FB23}"/>
              </a:ext>
            </a:extLst>
          </p:cNvPr>
          <p:cNvSpPr txBox="1"/>
          <p:nvPr/>
        </p:nvSpPr>
        <p:spPr>
          <a:xfrm>
            <a:off x="989200" y="4843329"/>
            <a:ext cx="10267805" cy="400110"/>
          </a:xfrm>
          <a:prstGeom prst="rect">
            <a:avLst/>
          </a:prstGeom>
          <a:noFill/>
        </p:spPr>
        <p:txBody>
          <a:bodyPr wrap="square" rtlCol="0">
            <a:spAutoFit/>
          </a:bodyPr>
          <a:lstStyle/>
          <a:p>
            <a:r>
              <a:rPr lang="en-US" altLang="ko-KR" sz="2000" b="1" dirty="0">
                <a:solidFill>
                  <a:srgbClr val="52CAEF"/>
                </a:solidFill>
              </a:rPr>
              <a:t>Risk Score </a:t>
            </a:r>
            <a:r>
              <a:rPr lang="en-US" altLang="ko-KR" sz="2000" dirty="0">
                <a:solidFill>
                  <a:srgbClr val="52CAEF"/>
                </a:solidFill>
              </a:rPr>
              <a:t>= Vulnerability Score + (Outdated Libraries × 3) + (Missing Authors × 1)</a:t>
            </a:r>
          </a:p>
        </p:txBody>
      </p:sp>
    </p:spTree>
    <p:extLst>
      <p:ext uri="{BB962C8B-B14F-4D97-AF65-F5344CB8AC3E}">
        <p14:creationId xmlns:p14="http://schemas.microsoft.com/office/powerpoint/2010/main" val="3282802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D9EFD2A5-EEEB-40E7-AEB1-6C326376D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696" y="751475"/>
            <a:ext cx="8611400" cy="5355050"/>
          </a:xfrm>
          <a:prstGeom prst="rect">
            <a:avLst/>
          </a:prstGeom>
          <a:effectLst>
            <a:outerShdw blurRad="38100" sx="101000" sy="101000" algn="ctr" rotWithShape="0">
              <a:prstClr val="black">
                <a:alpha val="23000"/>
              </a:prstClr>
            </a:outerShdw>
          </a:effectLst>
        </p:spPr>
      </p:pic>
      <p:sp>
        <p:nvSpPr>
          <p:cNvPr id="8" name="TextBox 7">
            <a:extLst>
              <a:ext uri="{FF2B5EF4-FFF2-40B4-BE49-F238E27FC236}">
                <a16:creationId xmlns:a16="http://schemas.microsoft.com/office/drawing/2014/main" id="{CF52CAE6-772B-4654-AEE7-7FC2920CF68E}"/>
              </a:ext>
            </a:extLst>
          </p:cNvPr>
          <p:cNvSpPr txBox="1"/>
          <p:nvPr/>
        </p:nvSpPr>
        <p:spPr>
          <a:xfrm>
            <a:off x="321831" y="1480103"/>
            <a:ext cx="3411205" cy="5232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r>
              <a:rPr lang="en-US" altLang="ko-KR" sz="2800" dirty="0">
                <a:solidFill>
                  <a:srgbClr val="383F47"/>
                </a:solidFill>
                <a:latin typeface="Arial Black" panose="020B0604020202020204" pitchFamily="34" charset="0"/>
                <a:cs typeface="Arial Black" panose="020B0604020202020204" pitchFamily="34" charset="0"/>
              </a:rPr>
              <a:t>Demo</a:t>
            </a:r>
          </a:p>
        </p:txBody>
      </p:sp>
      <p:sp>
        <p:nvSpPr>
          <p:cNvPr id="12" name="TextBox 11">
            <a:extLst>
              <a:ext uri="{FF2B5EF4-FFF2-40B4-BE49-F238E27FC236}">
                <a16:creationId xmlns:a16="http://schemas.microsoft.com/office/drawing/2014/main" id="{D7D74FD9-9AB5-4B5D-9A8B-77628A8EEF4A}"/>
              </a:ext>
            </a:extLst>
          </p:cNvPr>
          <p:cNvSpPr txBox="1"/>
          <p:nvPr/>
        </p:nvSpPr>
        <p:spPr>
          <a:xfrm>
            <a:off x="321831" y="2120874"/>
            <a:ext cx="4188384" cy="1154162"/>
          </a:xfrm>
          <a:prstGeom prst="rect">
            <a:avLst/>
          </a:prstGeom>
          <a:noFill/>
        </p:spPr>
        <p:txBody>
          <a:bodyPr wrap="square" rtlCol="0">
            <a:spAutoFit/>
          </a:bodyPr>
          <a:lstStyle/>
          <a:p>
            <a:pPr>
              <a:lnSpc>
                <a:spcPct val="200000"/>
              </a:lnSpc>
            </a:pPr>
            <a:r>
              <a:rPr lang="en-US" sz="1200" dirty="0">
                <a:hlinkClick r:id="rId4"/>
              </a:rPr>
              <a:t>https://github.com/dan-breu/oss-nodejs-risk</a:t>
            </a:r>
            <a:br>
              <a:rPr lang="en-US" altLang="ko-KR" sz="1200" dirty="0">
                <a:solidFill>
                  <a:srgbClr val="383F47"/>
                </a:solidFill>
                <a:hlinkClick r:id="rId5"/>
              </a:rPr>
            </a:br>
            <a:r>
              <a:rPr lang="en-US" altLang="ko-KR" sz="1200" dirty="0">
                <a:solidFill>
                  <a:srgbClr val="383F47"/>
                </a:solidFill>
                <a:hlinkClick r:id="rId5"/>
              </a:rPr>
              <a:t>https://oss-nodejs-risk.netlify.app/</a:t>
            </a:r>
            <a:endParaRPr lang="en-US" altLang="ko-KR" sz="1200" dirty="0">
              <a:solidFill>
                <a:srgbClr val="383F47"/>
              </a:solidFill>
            </a:endParaRPr>
          </a:p>
          <a:p>
            <a:pPr>
              <a:lnSpc>
                <a:spcPct val="200000"/>
              </a:lnSpc>
            </a:pPr>
            <a:endParaRPr lang="en-US" altLang="ko-KR" sz="1200" dirty="0">
              <a:solidFill>
                <a:srgbClr val="383F47"/>
              </a:solidFill>
            </a:endParaRPr>
          </a:p>
        </p:txBody>
      </p:sp>
      <p:sp>
        <p:nvSpPr>
          <p:cNvPr id="2" name="그림 개체 틀 1">
            <a:extLst>
              <a:ext uri="{FF2B5EF4-FFF2-40B4-BE49-F238E27FC236}">
                <a16:creationId xmlns:a16="http://schemas.microsoft.com/office/drawing/2014/main" id="{F79E63ED-37D6-4593-978C-AEA652274E94}"/>
              </a:ext>
            </a:extLst>
          </p:cNvPr>
          <p:cNvSpPr>
            <a:spLocks noGrp="1"/>
          </p:cNvSpPr>
          <p:nvPr>
            <p:ph type="pic" sz="quarter" idx="10"/>
          </p:nvPr>
        </p:nvSpPr>
        <p:spPr/>
        <p:txBody>
          <a:bodyPr/>
          <a:lstStyle/>
          <a:p>
            <a:endParaRPr lang="en-PE"/>
          </a:p>
        </p:txBody>
      </p:sp>
      <p:pic>
        <p:nvPicPr>
          <p:cNvPr id="4" name="Picture 3">
            <a:extLst>
              <a:ext uri="{FF2B5EF4-FFF2-40B4-BE49-F238E27FC236}">
                <a16:creationId xmlns:a16="http://schemas.microsoft.com/office/drawing/2014/main" id="{3503C18E-B343-A3D8-EBC5-8B004AAA491F}"/>
              </a:ext>
            </a:extLst>
          </p:cNvPr>
          <p:cNvPicPr>
            <a:picLocks noChangeAspect="1"/>
          </p:cNvPicPr>
          <p:nvPr/>
        </p:nvPicPr>
        <p:blipFill>
          <a:blip r:embed="rId6"/>
          <a:stretch>
            <a:fillRect/>
          </a:stretch>
        </p:blipFill>
        <p:spPr>
          <a:xfrm>
            <a:off x="3826553" y="633924"/>
            <a:ext cx="7772400" cy="5460244"/>
          </a:xfrm>
          <a:prstGeom prst="rect">
            <a:avLst/>
          </a:prstGeom>
        </p:spPr>
      </p:pic>
    </p:spTree>
    <p:extLst>
      <p:ext uri="{BB962C8B-B14F-4D97-AF65-F5344CB8AC3E}">
        <p14:creationId xmlns:p14="http://schemas.microsoft.com/office/powerpoint/2010/main" val="325117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C3D55-082A-A362-FDAF-0981B7586261}"/>
            </a:ext>
          </a:extLst>
        </p:cNvPr>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6BF2660-B9A9-CAE0-7A19-E4400EDF635A}"/>
              </a:ext>
            </a:extLst>
          </p:cNvPr>
          <p:cNvCxnSpPr>
            <a:cxnSpLocks/>
          </p:cNvCxnSpPr>
          <p:nvPr/>
        </p:nvCxnSpPr>
        <p:spPr>
          <a:xfrm>
            <a:off x="1264854" y="0"/>
            <a:ext cx="0" cy="6858000"/>
          </a:xfrm>
          <a:prstGeom prst="line">
            <a:avLst/>
          </a:prstGeom>
          <a:ln w="38100">
            <a:solidFill>
              <a:srgbClr val="52CAEF"/>
            </a:solidFill>
          </a:ln>
        </p:spPr>
        <p:style>
          <a:lnRef idx="1">
            <a:schemeClr val="accent1"/>
          </a:lnRef>
          <a:fillRef idx="0">
            <a:schemeClr val="accent1"/>
          </a:fillRef>
          <a:effectRef idx="0">
            <a:schemeClr val="accent1"/>
          </a:effectRef>
          <a:fontRef idx="minor">
            <a:schemeClr val="tx1"/>
          </a:fontRef>
        </p:style>
      </p:cxnSp>
      <p:sp>
        <p:nvSpPr>
          <p:cNvPr id="6" name="타원 5">
            <a:extLst>
              <a:ext uri="{FF2B5EF4-FFF2-40B4-BE49-F238E27FC236}">
                <a16:creationId xmlns:a16="http://schemas.microsoft.com/office/drawing/2014/main" id="{BB0F4AA3-2AB7-10B7-E668-89B4A2D95734}"/>
              </a:ext>
            </a:extLst>
          </p:cNvPr>
          <p:cNvSpPr/>
          <p:nvPr/>
        </p:nvSpPr>
        <p:spPr>
          <a:xfrm>
            <a:off x="1131504" y="1678547"/>
            <a:ext cx="266700" cy="266700"/>
          </a:xfrm>
          <a:prstGeom prst="ellipse">
            <a:avLst/>
          </a:prstGeom>
          <a:solidFill>
            <a:srgbClr val="383F47"/>
          </a:solidFill>
          <a:ln w="63500" cap="flat">
            <a:solidFill>
              <a:srgbClr val="52CAEF"/>
            </a:solidFill>
            <a:prstDash val="solid"/>
            <a:miter/>
          </a:ln>
        </p:spPr>
        <p:txBody>
          <a:bodyPr rtlCol="0" anchor="ctr"/>
          <a:lstStyle/>
          <a:p>
            <a:pPr algn="l"/>
            <a:endParaRPr lang="ko-KR" altLang="en-US"/>
          </a:p>
        </p:txBody>
      </p:sp>
      <p:sp>
        <p:nvSpPr>
          <p:cNvPr id="21" name="타원 20">
            <a:extLst>
              <a:ext uri="{FF2B5EF4-FFF2-40B4-BE49-F238E27FC236}">
                <a16:creationId xmlns:a16="http://schemas.microsoft.com/office/drawing/2014/main" id="{1579A5A7-2619-24FC-FE45-C73CCDB557BE}"/>
              </a:ext>
            </a:extLst>
          </p:cNvPr>
          <p:cNvSpPr/>
          <p:nvPr/>
        </p:nvSpPr>
        <p:spPr>
          <a:xfrm>
            <a:off x="1131504" y="3062801"/>
            <a:ext cx="266700" cy="266700"/>
          </a:xfrm>
          <a:prstGeom prst="ellipse">
            <a:avLst/>
          </a:prstGeom>
          <a:solidFill>
            <a:srgbClr val="383F47"/>
          </a:solidFill>
          <a:ln w="63500" cap="flat">
            <a:solidFill>
              <a:srgbClr val="52CAEF"/>
            </a:solidFill>
            <a:prstDash val="solid"/>
            <a:miter/>
          </a:ln>
        </p:spPr>
        <p:txBody>
          <a:bodyPr rtlCol="0" anchor="ctr"/>
          <a:lstStyle/>
          <a:p>
            <a:pPr algn="l"/>
            <a:endParaRPr lang="ko-KR" altLang="en-US"/>
          </a:p>
        </p:txBody>
      </p:sp>
      <p:sp>
        <p:nvSpPr>
          <p:cNvPr id="22" name="타원 21">
            <a:extLst>
              <a:ext uri="{FF2B5EF4-FFF2-40B4-BE49-F238E27FC236}">
                <a16:creationId xmlns:a16="http://schemas.microsoft.com/office/drawing/2014/main" id="{D20B9241-5466-A65D-3382-3E09EA536742}"/>
              </a:ext>
            </a:extLst>
          </p:cNvPr>
          <p:cNvSpPr/>
          <p:nvPr/>
        </p:nvSpPr>
        <p:spPr>
          <a:xfrm>
            <a:off x="1131504" y="4407299"/>
            <a:ext cx="266700" cy="266700"/>
          </a:xfrm>
          <a:prstGeom prst="ellipse">
            <a:avLst/>
          </a:prstGeom>
          <a:solidFill>
            <a:srgbClr val="383F47"/>
          </a:solidFill>
          <a:ln w="63500" cap="flat">
            <a:solidFill>
              <a:srgbClr val="52CAEF"/>
            </a:solidFill>
            <a:prstDash val="solid"/>
            <a:miter/>
          </a:ln>
        </p:spPr>
        <p:txBody>
          <a:bodyPr rtlCol="0" anchor="ctr"/>
          <a:lstStyle/>
          <a:p>
            <a:pPr algn="l"/>
            <a:endParaRPr lang="ko-KR" altLang="en-US"/>
          </a:p>
        </p:txBody>
      </p:sp>
      <p:sp>
        <p:nvSpPr>
          <p:cNvPr id="23" name="타원 22">
            <a:extLst>
              <a:ext uri="{FF2B5EF4-FFF2-40B4-BE49-F238E27FC236}">
                <a16:creationId xmlns:a16="http://schemas.microsoft.com/office/drawing/2014/main" id="{212D32E5-A91E-E91B-11C6-105D712B8A0C}"/>
              </a:ext>
            </a:extLst>
          </p:cNvPr>
          <p:cNvSpPr/>
          <p:nvPr/>
        </p:nvSpPr>
        <p:spPr>
          <a:xfrm>
            <a:off x="1131504" y="5818058"/>
            <a:ext cx="266700" cy="266700"/>
          </a:xfrm>
          <a:prstGeom prst="ellipse">
            <a:avLst/>
          </a:prstGeom>
          <a:solidFill>
            <a:srgbClr val="383F47"/>
          </a:solidFill>
          <a:ln w="63500" cap="flat">
            <a:solidFill>
              <a:srgbClr val="52CAEF"/>
            </a:solidFill>
            <a:prstDash val="solid"/>
            <a:miter/>
          </a:ln>
        </p:spPr>
        <p:txBody>
          <a:bodyPr rtlCol="0" anchor="ctr"/>
          <a:lstStyle/>
          <a:p>
            <a:pPr algn="l"/>
            <a:endParaRPr lang="ko-KR" altLang="en-US"/>
          </a:p>
        </p:txBody>
      </p:sp>
      <p:sp>
        <p:nvSpPr>
          <p:cNvPr id="25" name="TextBox 24">
            <a:extLst>
              <a:ext uri="{FF2B5EF4-FFF2-40B4-BE49-F238E27FC236}">
                <a16:creationId xmlns:a16="http://schemas.microsoft.com/office/drawing/2014/main" id="{57D8A64F-439E-FD00-DD4D-FB4FD8B2BA8F}"/>
              </a:ext>
            </a:extLst>
          </p:cNvPr>
          <p:cNvSpPr txBox="1"/>
          <p:nvPr/>
        </p:nvSpPr>
        <p:spPr>
          <a:xfrm>
            <a:off x="1667808" y="1585783"/>
            <a:ext cx="9259327" cy="1200329"/>
          </a:xfrm>
          <a:prstGeom prst="rect">
            <a:avLst/>
          </a:prstGeom>
          <a:noFill/>
        </p:spPr>
        <p:txBody>
          <a:bodyPr wrap="square" rtlCol="0">
            <a:spAutoFit/>
          </a:bodyPr>
          <a:lstStyle/>
          <a:p>
            <a:r>
              <a:rPr lang="en-US" altLang="ko-KR" dirty="0">
                <a:solidFill>
                  <a:schemeClr val="bg1"/>
                </a:solidFill>
              </a:rPr>
              <a:t>One library can depend on many others, and this can quickly grow into hundreds of libraries in open-source projects. SBOM reports helps us react quickly to software supply chain attacks and give important about open-source software.</a:t>
            </a:r>
            <a:endParaRPr lang="ko-KR" altLang="en-US" dirty="0">
              <a:solidFill>
                <a:schemeClr val="bg1"/>
              </a:solidFill>
            </a:endParaRPr>
          </a:p>
        </p:txBody>
      </p:sp>
      <p:sp>
        <p:nvSpPr>
          <p:cNvPr id="28" name="TextBox 27">
            <a:extLst>
              <a:ext uri="{FF2B5EF4-FFF2-40B4-BE49-F238E27FC236}">
                <a16:creationId xmlns:a16="http://schemas.microsoft.com/office/drawing/2014/main" id="{898921CD-6851-8C5B-07AC-6EC3E09C590C}"/>
              </a:ext>
            </a:extLst>
          </p:cNvPr>
          <p:cNvSpPr txBox="1"/>
          <p:nvPr/>
        </p:nvSpPr>
        <p:spPr>
          <a:xfrm>
            <a:off x="1667807" y="2996542"/>
            <a:ext cx="9808572" cy="923330"/>
          </a:xfrm>
          <a:prstGeom prst="rect">
            <a:avLst/>
          </a:prstGeom>
          <a:noFill/>
        </p:spPr>
        <p:txBody>
          <a:bodyPr wrap="square" rtlCol="0">
            <a:spAutoFit/>
          </a:bodyPr>
          <a:lstStyle>
            <a:defPPr>
              <a:defRPr lang="ko-KR"/>
            </a:defPPr>
            <a:lvl1pPr>
              <a:defRPr>
                <a:solidFill>
                  <a:schemeClr val="bg1"/>
                </a:solidFill>
              </a:defRPr>
            </a:lvl1pPr>
          </a:lstStyle>
          <a:p>
            <a:r>
              <a:rPr lang="en-US" dirty="0"/>
              <a:t>Open-source projects often share libraries, authors, and licenses, which can increase risk. Using multiple package managers makes it even harder to track and </a:t>
            </a:r>
            <a:r>
              <a:rPr lang="en-US"/>
              <a:t>manage </a:t>
            </a:r>
            <a:endParaRPr lang="en-US" dirty="0"/>
          </a:p>
          <a:p>
            <a:r>
              <a:rPr lang="en-US"/>
              <a:t>these </a:t>
            </a:r>
            <a:r>
              <a:rPr lang="en-US" dirty="0"/>
              <a:t>risks.</a:t>
            </a:r>
          </a:p>
        </p:txBody>
      </p:sp>
      <p:sp>
        <p:nvSpPr>
          <p:cNvPr id="31" name="TextBox 30">
            <a:extLst>
              <a:ext uri="{FF2B5EF4-FFF2-40B4-BE49-F238E27FC236}">
                <a16:creationId xmlns:a16="http://schemas.microsoft.com/office/drawing/2014/main" id="{7097EE1C-9DD7-260F-16B2-908D32F33AEA}"/>
              </a:ext>
            </a:extLst>
          </p:cNvPr>
          <p:cNvSpPr txBox="1"/>
          <p:nvPr/>
        </p:nvSpPr>
        <p:spPr>
          <a:xfrm>
            <a:off x="1667808" y="5811098"/>
            <a:ext cx="9490508" cy="923330"/>
          </a:xfrm>
          <a:prstGeom prst="rect">
            <a:avLst/>
          </a:prstGeom>
          <a:noFill/>
        </p:spPr>
        <p:txBody>
          <a:bodyPr wrap="square" rtlCol="0">
            <a:spAutoFit/>
          </a:bodyPr>
          <a:lstStyle>
            <a:defPPr>
              <a:defRPr lang="ko-KR"/>
            </a:defPPr>
            <a:lvl1pPr>
              <a:defRPr>
                <a:solidFill>
                  <a:schemeClr val="bg1"/>
                </a:solidFill>
              </a:defRPr>
            </a:lvl1pPr>
          </a:lstStyle>
          <a:p>
            <a:r>
              <a:rPr lang="en-US" dirty="0"/>
              <a:t>Debug, </a:t>
            </a:r>
            <a:r>
              <a:rPr lang="en-US" dirty="0" err="1"/>
              <a:t>minimatch</a:t>
            </a:r>
            <a:r>
              <a:rPr lang="en-US" dirty="0"/>
              <a:t>, and </a:t>
            </a:r>
            <a:r>
              <a:rPr lang="en-US" dirty="0" err="1"/>
              <a:t>ms</a:t>
            </a:r>
            <a:r>
              <a:rPr lang="en-US" dirty="0"/>
              <a:t> are libraries with known vulnerabilities that are used by all of the selected open-source projects. Analyzing these patterns helps us make better decisions and respond proactively.</a:t>
            </a:r>
            <a:endParaRPr lang="ko-KR" altLang="en-US" dirty="0"/>
          </a:p>
        </p:txBody>
      </p:sp>
      <p:sp>
        <p:nvSpPr>
          <p:cNvPr id="49" name="TextBox 48">
            <a:extLst>
              <a:ext uri="{FF2B5EF4-FFF2-40B4-BE49-F238E27FC236}">
                <a16:creationId xmlns:a16="http://schemas.microsoft.com/office/drawing/2014/main" id="{E4054B1C-0BD8-7BB7-CEF1-C64118E190FA}"/>
              </a:ext>
            </a:extLst>
          </p:cNvPr>
          <p:cNvSpPr txBox="1"/>
          <p:nvPr/>
        </p:nvSpPr>
        <p:spPr>
          <a:xfrm>
            <a:off x="1667807" y="4290205"/>
            <a:ext cx="9490517" cy="1200329"/>
          </a:xfrm>
          <a:prstGeom prst="rect">
            <a:avLst/>
          </a:prstGeom>
          <a:noFill/>
        </p:spPr>
        <p:txBody>
          <a:bodyPr wrap="square" rtlCol="0">
            <a:spAutoFit/>
          </a:bodyPr>
          <a:lstStyle>
            <a:defPPr>
              <a:defRPr lang="ko-KR"/>
            </a:defPPr>
            <a:lvl1pPr>
              <a:defRPr>
                <a:solidFill>
                  <a:schemeClr val="bg1"/>
                </a:solidFill>
              </a:defRPr>
            </a:lvl1pPr>
          </a:lstStyle>
          <a:p>
            <a:r>
              <a:rPr lang="en-US" dirty="0" err="1"/>
              <a:t>Socket.io</a:t>
            </a:r>
            <a:r>
              <a:rPr lang="en-US" dirty="0"/>
              <a:t> and </a:t>
            </a:r>
            <a:r>
              <a:rPr lang="en-US" dirty="0" err="1"/>
              <a:t>Lodash</a:t>
            </a:r>
            <a:r>
              <a:rPr lang="en-US" dirty="0"/>
              <a:t> are open-source projects with higher risk scores. This is expected, as the risk grows with the number of libraries they use. Understanding the metrics that drive these risk scores is important so that proper measures can be taken to prevent potential security issues</a:t>
            </a:r>
          </a:p>
        </p:txBody>
      </p:sp>
      <p:sp>
        <p:nvSpPr>
          <p:cNvPr id="10" name="TextBox 9">
            <a:extLst>
              <a:ext uri="{FF2B5EF4-FFF2-40B4-BE49-F238E27FC236}">
                <a16:creationId xmlns:a16="http://schemas.microsoft.com/office/drawing/2014/main" id="{9D7DA4F8-AD0E-1A70-FD4C-DA9B446B95B6}"/>
              </a:ext>
            </a:extLst>
          </p:cNvPr>
          <p:cNvSpPr txBox="1"/>
          <p:nvPr/>
        </p:nvSpPr>
        <p:spPr>
          <a:xfrm>
            <a:off x="1567418" y="370999"/>
            <a:ext cx="10326137" cy="646331"/>
          </a:xfrm>
          <a:prstGeom prst="rect">
            <a:avLst/>
          </a:prstGeom>
          <a:noFill/>
        </p:spPr>
        <p:txBody>
          <a:bodyPr wrap="square" rtlCol="0">
            <a:spAutoFit/>
          </a:bodyPr>
          <a:lstStyle/>
          <a:p>
            <a:r>
              <a:rPr lang="en-US" altLang="ko-KR" sz="3600" b="1" dirty="0">
                <a:solidFill>
                  <a:schemeClr val="bg1"/>
                </a:solidFill>
                <a:latin typeface="Helvetica" pitchFamily="2" charset="0"/>
                <a:cs typeface="Arial Black" panose="020B0604020202020204" pitchFamily="34" charset="0"/>
              </a:rPr>
              <a:t>Conclusion</a:t>
            </a:r>
            <a:endParaRPr lang="ko-KR" altLang="en-US" sz="3600" b="1" dirty="0">
              <a:solidFill>
                <a:schemeClr val="bg1"/>
              </a:solidFill>
              <a:latin typeface="Helvetica" pitchFamily="2" charset="0"/>
              <a:cs typeface="Arial Black" panose="020B0604020202020204" pitchFamily="34" charset="0"/>
            </a:endParaRPr>
          </a:p>
        </p:txBody>
      </p:sp>
    </p:spTree>
    <p:extLst>
      <p:ext uri="{BB962C8B-B14F-4D97-AF65-F5344CB8AC3E}">
        <p14:creationId xmlns:p14="http://schemas.microsoft.com/office/powerpoint/2010/main" val="106148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D390F-0A48-E78D-A16E-15B868584F91}"/>
            </a:ext>
          </a:extLst>
        </p:cNvPr>
        <p:cNvGrpSpPr/>
        <p:nvPr/>
      </p:nvGrpSpPr>
      <p:grpSpPr>
        <a:xfrm>
          <a:off x="0" y="0"/>
          <a:ext cx="0" cy="0"/>
          <a:chOff x="0" y="0"/>
          <a:chExt cx="0" cy="0"/>
        </a:xfrm>
      </p:grpSpPr>
      <p:pic>
        <p:nvPicPr>
          <p:cNvPr id="3074" name="Picture 2" descr="Logo">
            <a:extLst>
              <a:ext uri="{FF2B5EF4-FFF2-40B4-BE49-F238E27FC236}">
                <a16:creationId xmlns:a16="http://schemas.microsoft.com/office/drawing/2014/main" id="{F961CC70-31D3-E33E-290D-2D3527D7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043" y="1847964"/>
            <a:ext cx="1762211" cy="17622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D16BE5-C8BC-155F-C726-E1DAF343523C}"/>
              </a:ext>
            </a:extLst>
          </p:cNvPr>
          <p:cNvSpPr txBox="1"/>
          <p:nvPr/>
        </p:nvSpPr>
        <p:spPr>
          <a:xfrm>
            <a:off x="4242622" y="3441357"/>
            <a:ext cx="3605474" cy="584775"/>
          </a:xfrm>
          <a:prstGeom prst="rect">
            <a:avLst/>
          </a:prstGeom>
          <a:noFill/>
        </p:spPr>
        <p:txBody>
          <a:bodyPr wrap="square" rtlCol="0">
            <a:spAutoFit/>
          </a:bodyPr>
          <a:lstStyle/>
          <a:p>
            <a:pPr algn="ctr"/>
            <a:r>
              <a:rPr lang="en-US" altLang="ko-KR" sz="3200" b="1" dirty="0">
                <a:solidFill>
                  <a:srgbClr val="383F47"/>
                </a:solidFill>
                <a:latin typeface="Arial Black" panose="020B0604020202020204" pitchFamily="34" charset="0"/>
                <a:cs typeface="Arial Black" panose="020B0604020202020204" pitchFamily="34" charset="0"/>
              </a:rPr>
              <a:t>Thank You</a:t>
            </a:r>
            <a:endParaRPr lang="ko-KR" altLang="en-US" sz="3200" b="1" dirty="0">
              <a:solidFill>
                <a:srgbClr val="383F47"/>
              </a:solidFill>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57AE6008-80FA-1851-FAD1-B915BC15157F}"/>
              </a:ext>
            </a:extLst>
          </p:cNvPr>
          <p:cNvSpPr txBox="1"/>
          <p:nvPr/>
        </p:nvSpPr>
        <p:spPr>
          <a:xfrm>
            <a:off x="4293262" y="4132837"/>
            <a:ext cx="3553622" cy="338554"/>
          </a:xfrm>
          <a:prstGeom prst="rect">
            <a:avLst/>
          </a:prstGeom>
          <a:noFill/>
        </p:spPr>
        <p:txBody>
          <a:bodyPr wrap="square" rtlCol="0">
            <a:spAutoFit/>
          </a:bodyPr>
          <a:lstStyle/>
          <a:p>
            <a:pPr algn="ctr"/>
            <a:r>
              <a:rPr lang="en-US" altLang="ko-KR" sz="1600" dirty="0" err="1">
                <a:solidFill>
                  <a:srgbClr val="383F47"/>
                </a:solidFill>
              </a:rPr>
              <a:t>danbreu.com</a:t>
            </a:r>
            <a:endParaRPr lang="ko-KR" altLang="en-US" sz="1600" dirty="0">
              <a:solidFill>
                <a:srgbClr val="383F47"/>
              </a:solidFill>
            </a:endParaRPr>
          </a:p>
        </p:txBody>
      </p:sp>
    </p:spTree>
    <p:extLst>
      <p:ext uri="{BB962C8B-B14F-4D97-AF65-F5344CB8AC3E}">
        <p14:creationId xmlns:p14="http://schemas.microsoft.com/office/powerpoint/2010/main" val="275478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12CB5-551E-3A8A-98EE-135430017373}"/>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95E9EB7-BC21-32FF-7FC8-EBF7AD666139}"/>
              </a:ext>
            </a:extLst>
          </p:cNvPr>
          <p:cNvSpPr txBox="1"/>
          <p:nvPr/>
        </p:nvSpPr>
        <p:spPr>
          <a:xfrm>
            <a:off x="1038550" y="858503"/>
            <a:ext cx="3417336" cy="646331"/>
          </a:xfrm>
          <a:prstGeom prst="rect">
            <a:avLst/>
          </a:prstGeom>
          <a:noFill/>
        </p:spPr>
        <p:txBody>
          <a:bodyPr wrap="square" rtlCol="0">
            <a:spAutoFit/>
          </a:bodyPr>
          <a:lstStyle/>
          <a:p>
            <a:r>
              <a:rPr lang="en-US" altLang="ko-KR" sz="3600" b="1" dirty="0">
                <a:solidFill>
                  <a:srgbClr val="383F47"/>
                </a:solidFill>
                <a:latin typeface="Arial Black" panose="020B0604020202020204" pitchFamily="34" charset="0"/>
                <a:cs typeface="Arial Black" panose="020B0604020202020204" pitchFamily="34" charset="0"/>
              </a:rPr>
              <a:t>TOPIC</a:t>
            </a:r>
            <a:endParaRPr lang="ko-KR" altLang="en-US" sz="3600" b="1" dirty="0">
              <a:solidFill>
                <a:srgbClr val="383F47"/>
              </a:solidFill>
              <a:latin typeface="Arial Black" panose="020B0604020202020204" pitchFamily="34" charset="0"/>
              <a:cs typeface="Arial Black" panose="020B0604020202020204" pitchFamily="34" charset="0"/>
            </a:endParaRPr>
          </a:p>
        </p:txBody>
      </p:sp>
      <p:sp>
        <p:nvSpPr>
          <p:cNvPr id="2" name="직사각형 1">
            <a:extLst>
              <a:ext uri="{FF2B5EF4-FFF2-40B4-BE49-F238E27FC236}">
                <a16:creationId xmlns:a16="http://schemas.microsoft.com/office/drawing/2014/main" id="{4F00CFAC-AD40-30BF-1DFA-F9B3CA22A6CB}"/>
              </a:ext>
            </a:extLst>
          </p:cNvPr>
          <p:cNvSpPr/>
          <p:nvPr/>
        </p:nvSpPr>
        <p:spPr>
          <a:xfrm>
            <a:off x="1076651" y="1638277"/>
            <a:ext cx="2956562" cy="177823"/>
          </a:xfrm>
          <a:prstGeom prst="rect">
            <a:avLst/>
          </a:prstGeom>
          <a:solidFill>
            <a:srgbClr val="383F47"/>
          </a:solidFill>
          <a:ln w="9525" cap="flat">
            <a:noFill/>
            <a:prstDash val="solid"/>
            <a:miter/>
          </a:ln>
        </p:spPr>
        <p:txBody>
          <a:bodyPr rtlCol="0" anchor="ctr"/>
          <a:lstStyle/>
          <a:p>
            <a:pPr algn="ctr"/>
            <a:endParaRPr lang="ko-KR" altLang="en-US" sz="2000">
              <a:solidFill>
                <a:schemeClr val="bg1"/>
              </a:solidFill>
              <a:latin typeface="+mj-lt"/>
            </a:endParaRPr>
          </a:p>
        </p:txBody>
      </p:sp>
      <p:sp>
        <p:nvSpPr>
          <p:cNvPr id="5" name="TextBox 4">
            <a:extLst>
              <a:ext uri="{FF2B5EF4-FFF2-40B4-BE49-F238E27FC236}">
                <a16:creationId xmlns:a16="http://schemas.microsoft.com/office/drawing/2014/main" id="{F9F45841-05E4-9163-9F0F-FA0BB04617B5}"/>
              </a:ext>
            </a:extLst>
          </p:cNvPr>
          <p:cNvSpPr txBox="1"/>
          <p:nvPr/>
        </p:nvSpPr>
        <p:spPr>
          <a:xfrm>
            <a:off x="1076651" y="2272937"/>
            <a:ext cx="10614606" cy="1304203"/>
          </a:xfrm>
          <a:prstGeom prst="rect">
            <a:avLst/>
          </a:prstGeom>
          <a:noFill/>
        </p:spPr>
        <p:txBody>
          <a:bodyPr wrap="square" rtlCol="0">
            <a:spAutoFit/>
          </a:bodyPr>
          <a:lstStyle/>
          <a:p>
            <a:pPr marL="342900" indent="-342900">
              <a:lnSpc>
                <a:spcPct val="150000"/>
              </a:lnSpc>
              <a:buAutoNum type="arabicPeriod"/>
            </a:pPr>
            <a:r>
              <a:rPr lang="en-PE" dirty="0"/>
              <a:t>Analysis of software libraries used by key open-source projects in node.js</a:t>
            </a:r>
          </a:p>
          <a:p>
            <a:pPr marL="342900" indent="-342900">
              <a:lnSpc>
                <a:spcPct val="150000"/>
              </a:lnSpc>
              <a:buAutoNum type="arabicPeriod"/>
            </a:pPr>
            <a:r>
              <a:rPr lang="en-PE" dirty="0"/>
              <a:t>Correlation between libraries with vulnerabilities, lacking authorship and not updated.</a:t>
            </a:r>
          </a:p>
          <a:p>
            <a:pPr marL="342900" indent="-342900">
              <a:lnSpc>
                <a:spcPct val="150000"/>
              </a:lnSpc>
              <a:buAutoNum type="arabicPeriod"/>
            </a:pPr>
            <a:r>
              <a:rPr lang="en-US" dirty="0"/>
              <a:t>Identify high-risk open-source projects based on key risk indicators.</a:t>
            </a:r>
            <a:endParaRPr lang="en-PE" dirty="0"/>
          </a:p>
        </p:txBody>
      </p:sp>
    </p:spTree>
    <p:extLst>
      <p:ext uri="{BB962C8B-B14F-4D97-AF65-F5344CB8AC3E}">
        <p14:creationId xmlns:p14="http://schemas.microsoft.com/office/powerpoint/2010/main" val="3766781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47690-CC0D-E601-55AE-808D80471AB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2FC1B9B7-463C-409A-77F4-ABE44E71510C}"/>
              </a:ext>
            </a:extLst>
          </p:cNvPr>
          <p:cNvSpPr/>
          <p:nvPr/>
        </p:nvSpPr>
        <p:spPr>
          <a:xfrm>
            <a:off x="9133526" y="4815407"/>
            <a:ext cx="1722783" cy="738664"/>
          </a:xfrm>
          <a:prstGeom prst="rect">
            <a:avLst/>
          </a:prstGeom>
          <a:solidFill>
            <a:srgbClr val="F7F9F9"/>
          </a:solidFill>
          <a:ln w="9525" cap="flat">
            <a:noFill/>
            <a:prstDash val="solid"/>
            <a:miter/>
          </a:ln>
        </p:spPr>
        <p:txBody>
          <a:bodyPr rtlCol="0" anchor="ctr"/>
          <a:lstStyle/>
          <a:p>
            <a:pPr algn="ctr"/>
            <a:endParaRPr lang="en-PE" sz="2000" dirty="0">
              <a:solidFill>
                <a:schemeClr val="bg1"/>
              </a:solidFill>
              <a:latin typeface="+mj-lt"/>
            </a:endParaRPr>
          </a:p>
        </p:txBody>
      </p:sp>
      <p:sp>
        <p:nvSpPr>
          <p:cNvPr id="11" name="Rectangle 10">
            <a:extLst>
              <a:ext uri="{FF2B5EF4-FFF2-40B4-BE49-F238E27FC236}">
                <a16:creationId xmlns:a16="http://schemas.microsoft.com/office/drawing/2014/main" id="{D34C89F2-B9AF-2D01-573E-7182A14D127C}"/>
              </a:ext>
            </a:extLst>
          </p:cNvPr>
          <p:cNvSpPr/>
          <p:nvPr/>
        </p:nvSpPr>
        <p:spPr>
          <a:xfrm>
            <a:off x="5716634" y="4931184"/>
            <a:ext cx="1722783" cy="738664"/>
          </a:xfrm>
          <a:prstGeom prst="rect">
            <a:avLst/>
          </a:prstGeom>
          <a:solidFill>
            <a:srgbClr val="F7F9F9"/>
          </a:solidFill>
          <a:ln w="9525" cap="flat">
            <a:noFill/>
            <a:prstDash val="solid"/>
            <a:miter/>
          </a:ln>
        </p:spPr>
        <p:txBody>
          <a:bodyPr rtlCol="0" anchor="ctr"/>
          <a:lstStyle/>
          <a:p>
            <a:pPr algn="ctr"/>
            <a:endParaRPr lang="en-PE" sz="2000" dirty="0">
              <a:solidFill>
                <a:schemeClr val="bg1"/>
              </a:solidFill>
              <a:latin typeface="+mj-lt"/>
            </a:endParaRPr>
          </a:p>
        </p:txBody>
      </p:sp>
      <p:sp>
        <p:nvSpPr>
          <p:cNvPr id="10" name="Rectangle 9">
            <a:extLst>
              <a:ext uri="{FF2B5EF4-FFF2-40B4-BE49-F238E27FC236}">
                <a16:creationId xmlns:a16="http://schemas.microsoft.com/office/drawing/2014/main" id="{55FA6E96-BEDC-E29F-9F9B-CAD8AE0EBD9C}"/>
              </a:ext>
            </a:extLst>
          </p:cNvPr>
          <p:cNvSpPr/>
          <p:nvPr/>
        </p:nvSpPr>
        <p:spPr>
          <a:xfrm>
            <a:off x="3048000" y="5554071"/>
            <a:ext cx="1722783" cy="738664"/>
          </a:xfrm>
          <a:prstGeom prst="rect">
            <a:avLst/>
          </a:prstGeom>
          <a:solidFill>
            <a:srgbClr val="F7F9F9"/>
          </a:solidFill>
          <a:ln w="9525" cap="flat">
            <a:noFill/>
            <a:prstDash val="solid"/>
            <a:miter/>
          </a:ln>
        </p:spPr>
        <p:txBody>
          <a:bodyPr rtlCol="0" anchor="ctr"/>
          <a:lstStyle/>
          <a:p>
            <a:pPr algn="ctr"/>
            <a:endParaRPr lang="en-PE" sz="2000" dirty="0">
              <a:solidFill>
                <a:schemeClr val="bg1"/>
              </a:solidFill>
              <a:latin typeface="+mj-lt"/>
            </a:endParaRPr>
          </a:p>
        </p:txBody>
      </p:sp>
      <p:sp>
        <p:nvSpPr>
          <p:cNvPr id="19" name="TextBox 18">
            <a:extLst>
              <a:ext uri="{FF2B5EF4-FFF2-40B4-BE49-F238E27FC236}">
                <a16:creationId xmlns:a16="http://schemas.microsoft.com/office/drawing/2014/main" id="{FB21CA93-EBA4-E2C3-C7C7-919AFD5FE8B7}"/>
              </a:ext>
            </a:extLst>
          </p:cNvPr>
          <p:cNvSpPr txBox="1"/>
          <p:nvPr/>
        </p:nvSpPr>
        <p:spPr>
          <a:xfrm>
            <a:off x="1038549" y="684170"/>
            <a:ext cx="4651579" cy="954107"/>
          </a:xfrm>
          <a:prstGeom prst="rect">
            <a:avLst/>
          </a:prstGeom>
          <a:noFill/>
        </p:spPr>
        <p:txBody>
          <a:bodyPr wrap="square" rtlCol="0">
            <a:spAutoFit/>
          </a:bodyPr>
          <a:lstStyle/>
          <a:p>
            <a:r>
              <a:rPr lang="en-US" altLang="ko-KR" sz="2800" b="1" dirty="0">
                <a:solidFill>
                  <a:srgbClr val="383F47"/>
                </a:solidFill>
                <a:latin typeface="Arial Black" panose="020B0604020202020204" pitchFamily="34" charset="0"/>
                <a:cs typeface="Arial Black" panose="020B0604020202020204" pitchFamily="34" charset="0"/>
              </a:rPr>
              <a:t>PROCESS &amp; </a:t>
            </a:r>
          </a:p>
          <a:p>
            <a:r>
              <a:rPr lang="en-US" altLang="ko-KR" sz="2800" b="1" dirty="0">
                <a:solidFill>
                  <a:srgbClr val="383F47"/>
                </a:solidFill>
                <a:latin typeface="Arial Black" panose="020B0604020202020204" pitchFamily="34" charset="0"/>
                <a:cs typeface="Arial Black" panose="020B0604020202020204" pitchFamily="34" charset="0"/>
              </a:rPr>
              <a:t>TOOLS</a:t>
            </a:r>
            <a:endParaRPr lang="ko-KR" altLang="en-US" sz="2800" b="1" dirty="0">
              <a:solidFill>
                <a:srgbClr val="383F47"/>
              </a:solidFill>
              <a:latin typeface="Arial Black" panose="020B0604020202020204" pitchFamily="34" charset="0"/>
              <a:cs typeface="Arial Black" panose="020B0604020202020204" pitchFamily="34" charset="0"/>
            </a:endParaRPr>
          </a:p>
        </p:txBody>
      </p:sp>
      <p:sp>
        <p:nvSpPr>
          <p:cNvPr id="2" name="직사각형 1">
            <a:extLst>
              <a:ext uri="{FF2B5EF4-FFF2-40B4-BE49-F238E27FC236}">
                <a16:creationId xmlns:a16="http://schemas.microsoft.com/office/drawing/2014/main" id="{68B8842C-0BA0-31DE-EDC0-D0F537031C7A}"/>
              </a:ext>
            </a:extLst>
          </p:cNvPr>
          <p:cNvSpPr/>
          <p:nvPr/>
        </p:nvSpPr>
        <p:spPr>
          <a:xfrm>
            <a:off x="1076651" y="1638277"/>
            <a:ext cx="2956562" cy="177823"/>
          </a:xfrm>
          <a:prstGeom prst="rect">
            <a:avLst/>
          </a:prstGeom>
          <a:solidFill>
            <a:srgbClr val="383F47"/>
          </a:solidFill>
          <a:ln w="9525" cap="flat">
            <a:noFill/>
            <a:prstDash val="solid"/>
            <a:miter/>
          </a:ln>
        </p:spPr>
        <p:txBody>
          <a:bodyPr rtlCol="0" anchor="ctr"/>
          <a:lstStyle/>
          <a:p>
            <a:pPr algn="ctr"/>
            <a:endParaRPr lang="ko-KR" altLang="en-US" sz="2000">
              <a:solidFill>
                <a:schemeClr val="bg1"/>
              </a:solidFill>
              <a:latin typeface="+mj-lt"/>
            </a:endParaRPr>
          </a:p>
        </p:txBody>
      </p:sp>
      <p:graphicFrame>
        <p:nvGraphicFramePr>
          <p:cNvPr id="3" name="Diagram 2">
            <a:extLst>
              <a:ext uri="{FF2B5EF4-FFF2-40B4-BE49-F238E27FC236}">
                <a16:creationId xmlns:a16="http://schemas.microsoft.com/office/drawing/2014/main" id="{DA5818C8-E2BD-3EF9-D26E-9BBF0F751C14}"/>
              </a:ext>
            </a:extLst>
          </p:cNvPr>
          <p:cNvGraphicFramePr/>
          <p:nvPr>
            <p:extLst>
              <p:ext uri="{D42A27DB-BD31-4B8C-83A1-F6EECF244321}">
                <p14:modId xmlns:p14="http://schemas.microsoft.com/office/powerpoint/2010/main" val="1338261027"/>
              </p:ext>
            </p:extLst>
          </p:nvPr>
        </p:nvGraphicFramePr>
        <p:xfrm>
          <a:off x="1282035" y="712670"/>
          <a:ext cx="9368890" cy="4695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10AA2C68-76A3-BE5E-0221-A9CFF4ADBD6E}"/>
              </a:ext>
            </a:extLst>
          </p:cNvPr>
          <p:cNvSpPr txBox="1"/>
          <p:nvPr/>
        </p:nvSpPr>
        <p:spPr>
          <a:xfrm>
            <a:off x="3048000" y="5554071"/>
            <a:ext cx="1616765" cy="738664"/>
          </a:xfrm>
          <a:prstGeom prst="rect">
            <a:avLst/>
          </a:prstGeom>
          <a:noFill/>
        </p:spPr>
        <p:txBody>
          <a:bodyPr wrap="square">
            <a:spAutoFit/>
          </a:bodyPr>
          <a:lstStyle/>
          <a:p>
            <a:pPr marL="285750" lvl="0" indent="-285750">
              <a:buFont typeface="Arial" panose="020B0604020202020204" pitchFamily="34" charset="0"/>
              <a:buChar char="•"/>
            </a:pPr>
            <a:r>
              <a:rPr lang="en-US" sz="1400" dirty="0"/>
              <a:t>Git clone
</a:t>
            </a:r>
            <a:r>
              <a:rPr lang="en-US" sz="1400" dirty="0" err="1"/>
              <a:t>CycloneDX</a:t>
            </a:r>
            <a:r>
              <a:rPr lang="en-US" sz="1400" dirty="0"/>
              <a:t>
OSV Scanner</a:t>
            </a:r>
          </a:p>
        </p:txBody>
      </p:sp>
      <p:sp>
        <p:nvSpPr>
          <p:cNvPr id="8" name="TextBox 7">
            <a:extLst>
              <a:ext uri="{FF2B5EF4-FFF2-40B4-BE49-F238E27FC236}">
                <a16:creationId xmlns:a16="http://schemas.microsoft.com/office/drawing/2014/main" id="{E194007B-D7E3-40B6-FB60-46AF5F010193}"/>
              </a:ext>
            </a:extLst>
          </p:cNvPr>
          <p:cNvSpPr txBox="1"/>
          <p:nvPr/>
        </p:nvSpPr>
        <p:spPr>
          <a:xfrm>
            <a:off x="5690128" y="5038906"/>
            <a:ext cx="1908313" cy="523220"/>
          </a:xfrm>
          <a:prstGeom prst="rect">
            <a:avLst/>
          </a:prstGeom>
          <a:noFill/>
        </p:spPr>
        <p:txBody>
          <a:bodyPr wrap="square">
            <a:spAutoFit/>
          </a:bodyPr>
          <a:lstStyle/>
          <a:p>
            <a:pPr marL="285750" lvl="0" indent="-285750">
              <a:buFont typeface="Arial" panose="020B0604020202020204" pitchFamily="34" charset="0"/>
              <a:buChar char="•"/>
            </a:pPr>
            <a:r>
              <a:rPr lang="en-US" sz="1400" dirty="0"/>
              <a:t>Python Scripts </a:t>
            </a:r>
          </a:p>
          <a:p>
            <a:pPr marL="285750" lvl="0" indent="-285750">
              <a:buFont typeface="Arial" panose="020B0604020202020204" pitchFamily="34" charset="0"/>
              <a:buChar char="•"/>
            </a:pPr>
            <a:r>
              <a:rPr lang="en-US" sz="1400" dirty="0" err="1"/>
              <a:t>npmjs</a:t>
            </a:r>
            <a:r>
              <a:rPr lang="en-US" sz="1400" dirty="0"/>
              <a:t> registry</a:t>
            </a:r>
          </a:p>
        </p:txBody>
      </p:sp>
      <p:sp>
        <p:nvSpPr>
          <p:cNvPr id="9" name="TextBox 8">
            <a:extLst>
              <a:ext uri="{FF2B5EF4-FFF2-40B4-BE49-F238E27FC236}">
                <a16:creationId xmlns:a16="http://schemas.microsoft.com/office/drawing/2014/main" id="{0C9FBBF2-74A2-DEB7-6747-3B70A44360D4}"/>
              </a:ext>
            </a:extLst>
          </p:cNvPr>
          <p:cNvSpPr txBox="1"/>
          <p:nvPr/>
        </p:nvSpPr>
        <p:spPr>
          <a:xfrm>
            <a:off x="9109519" y="4854240"/>
            <a:ext cx="1908313" cy="738664"/>
          </a:xfrm>
          <a:prstGeom prst="rect">
            <a:avLst/>
          </a:prstGeom>
          <a:noFill/>
        </p:spPr>
        <p:txBody>
          <a:bodyPr wrap="square">
            <a:spAutoFit/>
          </a:bodyPr>
          <a:lstStyle/>
          <a:p>
            <a:pPr marL="285750" lvl="0" indent="-285750">
              <a:buFont typeface="Arial" panose="020B0604020202020204" pitchFamily="34" charset="0"/>
              <a:buChar char="•"/>
            </a:pPr>
            <a:r>
              <a:rPr lang="en-US" sz="1400" dirty="0"/>
              <a:t>Google </a:t>
            </a:r>
            <a:r>
              <a:rPr lang="en-US" sz="1400" dirty="0" err="1"/>
              <a:t>Colab</a:t>
            </a:r>
            <a:r>
              <a:rPr lang="en-US" sz="1400" dirty="0"/>
              <a:t> </a:t>
            </a:r>
          </a:p>
          <a:p>
            <a:pPr marL="285750" lvl="0" indent="-285750">
              <a:buFont typeface="Arial" panose="020B0604020202020204" pitchFamily="34" charset="0"/>
              <a:buChar char="•"/>
            </a:pPr>
            <a:r>
              <a:rPr lang="en-US" sz="1400" dirty="0"/>
              <a:t>Pandas </a:t>
            </a:r>
          </a:p>
          <a:p>
            <a:pPr marL="285750" lvl="0" indent="-285750">
              <a:buFont typeface="Arial" panose="020B0604020202020204" pitchFamily="34" charset="0"/>
              <a:buChar char="•"/>
            </a:pPr>
            <a:r>
              <a:rPr lang="en-US" sz="1400" dirty="0"/>
              <a:t>Bokeh</a:t>
            </a:r>
          </a:p>
        </p:txBody>
      </p:sp>
      <p:sp>
        <p:nvSpPr>
          <p:cNvPr id="13" name="TextBox 12">
            <a:extLst>
              <a:ext uri="{FF2B5EF4-FFF2-40B4-BE49-F238E27FC236}">
                <a16:creationId xmlns:a16="http://schemas.microsoft.com/office/drawing/2014/main" id="{5F41C829-4106-3417-1869-11B79D2CA188}"/>
              </a:ext>
            </a:extLst>
          </p:cNvPr>
          <p:cNvSpPr txBox="1"/>
          <p:nvPr/>
        </p:nvSpPr>
        <p:spPr>
          <a:xfrm>
            <a:off x="9858615" y="5669848"/>
            <a:ext cx="816059" cy="623248"/>
          </a:xfrm>
          <a:prstGeom prst="rect">
            <a:avLst/>
          </a:prstGeom>
          <a:noFill/>
        </p:spPr>
        <p:txBody>
          <a:bodyPr wrap="square">
            <a:spAutoFit/>
          </a:bodyPr>
          <a:lstStyle/>
          <a:p>
            <a:pPr lvl="0">
              <a:lnSpc>
                <a:spcPct val="150000"/>
              </a:lnSpc>
            </a:pPr>
            <a:r>
              <a:rPr lang="en-US" sz="1200" b="1" dirty="0" err="1"/>
              <a:t>Github</a:t>
            </a:r>
            <a:br>
              <a:rPr lang="en-US" sz="1200" dirty="0"/>
            </a:br>
            <a:r>
              <a:rPr lang="en-US" sz="1200" b="1" dirty="0" err="1"/>
              <a:t>Netfliy</a:t>
            </a:r>
            <a:endParaRPr lang="en-US" sz="1200" dirty="0"/>
          </a:p>
        </p:txBody>
      </p:sp>
    </p:spTree>
    <p:extLst>
      <p:ext uri="{BB962C8B-B14F-4D97-AF65-F5344CB8AC3E}">
        <p14:creationId xmlns:p14="http://schemas.microsoft.com/office/powerpoint/2010/main" val="31122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C4672FCF-478D-CF01-AFB4-F80C796508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AE8345-B88C-6E33-A465-147BA14B00D1}"/>
              </a:ext>
            </a:extLst>
          </p:cNvPr>
          <p:cNvSpPr txBox="1"/>
          <p:nvPr/>
        </p:nvSpPr>
        <p:spPr>
          <a:xfrm>
            <a:off x="764229" y="414366"/>
            <a:ext cx="10326137" cy="646331"/>
          </a:xfrm>
          <a:prstGeom prst="rect">
            <a:avLst/>
          </a:prstGeom>
          <a:noFill/>
        </p:spPr>
        <p:txBody>
          <a:bodyPr wrap="square" rtlCol="0">
            <a:spAutoFit/>
          </a:bodyPr>
          <a:lstStyle/>
          <a:p>
            <a:r>
              <a:rPr lang="en-US" altLang="ko-KR" sz="3600" b="1" dirty="0">
                <a:solidFill>
                  <a:schemeClr val="bg1"/>
                </a:solidFill>
                <a:latin typeface="Helvetica" pitchFamily="2" charset="0"/>
                <a:cs typeface="Arial Black" panose="020B0604020202020204" pitchFamily="34" charset="0"/>
              </a:rPr>
              <a:t>Open-Source Software (OSS) Projects</a:t>
            </a:r>
            <a:endParaRPr lang="ko-KR" altLang="en-US" sz="3600" b="1" dirty="0">
              <a:solidFill>
                <a:schemeClr val="bg1"/>
              </a:solidFill>
              <a:latin typeface="Helvetica" pitchFamily="2" charset="0"/>
              <a:cs typeface="Arial Black" panose="020B0604020202020204" pitchFamily="34" charset="0"/>
            </a:endParaRPr>
          </a:p>
        </p:txBody>
      </p:sp>
      <p:pic>
        <p:nvPicPr>
          <p:cNvPr id="7" name="Picture 6">
            <a:extLst>
              <a:ext uri="{FF2B5EF4-FFF2-40B4-BE49-F238E27FC236}">
                <a16:creationId xmlns:a16="http://schemas.microsoft.com/office/drawing/2014/main" id="{06464586-AB00-BCCA-71F6-30212509AF72}"/>
              </a:ext>
            </a:extLst>
          </p:cNvPr>
          <p:cNvPicPr>
            <a:picLocks noChangeAspect="1"/>
          </p:cNvPicPr>
          <p:nvPr/>
        </p:nvPicPr>
        <p:blipFill>
          <a:blip r:embed="rId3"/>
          <a:stretch>
            <a:fillRect/>
          </a:stretch>
        </p:blipFill>
        <p:spPr>
          <a:xfrm>
            <a:off x="5927297" y="1736825"/>
            <a:ext cx="5427893" cy="4455733"/>
          </a:xfrm>
          <a:prstGeom prst="rect">
            <a:avLst/>
          </a:prstGeom>
        </p:spPr>
      </p:pic>
      <p:pic>
        <p:nvPicPr>
          <p:cNvPr id="2" name="Picture 1">
            <a:extLst>
              <a:ext uri="{FF2B5EF4-FFF2-40B4-BE49-F238E27FC236}">
                <a16:creationId xmlns:a16="http://schemas.microsoft.com/office/drawing/2014/main" id="{80D62523-4974-D937-FD99-FDDE76D460D8}"/>
              </a:ext>
            </a:extLst>
          </p:cNvPr>
          <p:cNvPicPr>
            <a:picLocks noChangeAspect="1"/>
          </p:cNvPicPr>
          <p:nvPr/>
        </p:nvPicPr>
        <p:blipFill>
          <a:blip r:embed="rId4"/>
          <a:stretch>
            <a:fillRect/>
          </a:stretch>
        </p:blipFill>
        <p:spPr>
          <a:xfrm>
            <a:off x="1207271" y="1736825"/>
            <a:ext cx="3648933" cy="4455733"/>
          </a:xfrm>
          <a:prstGeom prst="rect">
            <a:avLst/>
          </a:prstGeom>
        </p:spPr>
      </p:pic>
    </p:spTree>
    <p:extLst>
      <p:ext uri="{BB962C8B-B14F-4D97-AF65-F5344CB8AC3E}">
        <p14:creationId xmlns:p14="http://schemas.microsoft.com/office/powerpoint/2010/main" val="119842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1B47508D-5F48-BAE3-4B73-959F023D2D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E33D89-501B-C9C0-A826-51E7E71AA18C}"/>
              </a:ext>
            </a:extLst>
          </p:cNvPr>
          <p:cNvSpPr txBox="1"/>
          <p:nvPr/>
        </p:nvSpPr>
        <p:spPr>
          <a:xfrm>
            <a:off x="764229" y="414366"/>
            <a:ext cx="10326137" cy="646331"/>
          </a:xfrm>
          <a:prstGeom prst="rect">
            <a:avLst/>
          </a:prstGeom>
          <a:noFill/>
        </p:spPr>
        <p:txBody>
          <a:bodyPr wrap="square" rtlCol="0">
            <a:spAutoFit/>
          </a:bodyPr>
          <a:lstStyle/>
          <a:p>
            <a:r>
              <a:rPr lang="en-US" altLang="ko-KR" sz="3600" b="1" dirty="0">
                <a:solidFill>
                  <a:schemeClr val="bg1"/>
                </a:solidFill>
                <a:latin typeface="Helvetica" pitchFamily="2" charset="0"/>
                <a:cs typeface="Arial Black" panose="020B0604020202020204" pitchFamily="34" charset="0"/>
              </a:rPr>
              <a:t>Libraries</a:t>
            </a:r>
            <a:endParaRPr lang="ko-KR" altLang="en-US" sz="3600" b="1" dirty="0">
              <a:solidFill>
                <a:schemeClr val="bg1"/>
              </a:solidFill>
              <a:latin typeface="Helvetica" pitchFamily="2" charset="0"/>
              <a:cs typeface="Arial Black" panose="020B0604020202020204" pitchFamily="34" charset="0"/>
            </a:endParaRPr>
          </a:p>
        </p:txBody>
      </p:sp>
      <p:pic>
        <p:nvPicPr>
          <p:cNvPr id="4" name="Picture 3">
            <a:extLst>
              <a:ext uri="{FF2B5EF4-FFF2-40B4-BE49-F238E27FC236}">
                <a16:creationId xmlns:a16="http://schemas.microsoft.com/office/drawing/2014/main" id="{0F4DE84E-B49E-0264-2AA3-84127EA319DB}"/>
              </a:ext>
            </a:extLst>
          </p:cNvPr>
          <p:cNvPicPr>
            <a:picLocks noChangeAspect="1"/>
          </p:cNvPicPr>
          <p:nvPr/>
        </p:nvPicPr>
        <p:blipFill>
          <a:blip r:embed="rId3"/>
          <a:stretch>
            <a:fillRect/>
          </a:stretch>
        </p:blipFill>
        <p:spPr>
          <a:xfrm>
            <a:off x="1920962" y="2944180"/>
            <a:ext cx="8012670" cy="3635378"/>
          </a:xfrm>
          <a:prstGeom prst="rect">
            <a:avLst/>
          </a:prstGeom>
        </p:spPr>
      </p:pic>
      <p:pic>
        <p:nvPicPr>
          <p:cNvPr id="2" name="Picture 1">
            <a:extLst>
              <a:ext uri="{FF2B5EF4-FFF2-40B4-BE49-F238E27FC236}">
                <a16:creationId xmlns:a16="http://schemas.microsoft.com/office/drawing/2014/main" id="{C1D0F934-F487-E3C4-BE98-09A571244F77}"/>
              </a:ext>
            </a:extLst>
          </p:cNvPr>
          <p:cNvPicPr>
            <a:picLocks noChangeAspect="1"/>
          </p:cNvPicPr>
          <p:nvPr/>
        </p:nvPicPr>
        <p:blipFill>
          <a:blip r:embed="rId4"/>
          <a:stretch>
            <a:fillRect/>
          </a:stretch>
        </p:blipFill>
        <p:spPr>
          <a:xfrm>
            <a:off x="1678921" y="1229012"/>
            <a:ext cx="8496752" cy="1410928"/>
          </a:xfrm>
          <a:prstGeom prst="rect">
            <a:avLst/>
          </a:prstGeom>
        </p:spPr>
      </p:pic>
    </p:spTree>
    <p:extLst>
      <p:ext uri="{BB962C8B-B14F-4D97-AF65-F5344CB8AC3E}">
        <p14:creationId xmlns:p14="http://schemas.microsoft.com/office/powerpoint/2010/main" val="37297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C9B2305E-1F66-BA21-9E22-4B06E5A894E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42512DF-51E0-D87C-EFA5-49D4701AFE3F}"/>
              </a:ext>
            </a:extLst>
          </p:cNvPr>
          <p:cNvPicPr>
            <a:picLocks noChangeAspect="1"/>
          </p:cNvPicPr>
          <p:nvPr/>
        </p:nvPicPr>
        <p:blipFill>
          <a:blip r:embed="rId3"/>
          <a:stretch>
            <a:fillRect/>
          </a:stretch>
        </p:blipFill>
        <p:spPr>
          <a:xfrm>
            <a:off x="3510614" y="2820110"/>
            <a:ext cx="8408594" cy="3310470"/>
          </a:xfrm>
          <a:prstGeom prst="rect">
            <a:avLst/>
          </a:prstGeom>
        </p:spPr>
      </p:pic>
      <p:sp>
        <p:nvSpPr>
          <p:cNvPr id="3" name="TextBox 2">
            <a:extLst>
              <a:ext uri="{FF2B5EF4-FFF2-40B4-BE49-F238E27FC236}">
                <a16:creationId xmlns:a16="http://schemas.microsoft.com/office/drawing/2014/main" id="{69E42F5B-9E57-0EE7-A407-52C4350507BC}"/>
              </a:ext>
            </a:extLst>
          </p:cNvPr>
          <p:cNvSpPr txBox="1"/>
          <p:nvPr/>
        </p:nvSpPr>
        <p:spPr>
          <a:xfrm>
            <a:off x="764229" y="414366"/>
            <a:ext cx="10326137" cy="646331"/>
          </a:xfrm>
          <a:prstGeom prst="rect">
            <a:avLst/>
          </a:prstGeom>
          <a:noFill/>
        </p:spPr>
        <p:txBody>
          <a:bodyPr wrap="square" rtlCol="0">
            <a:spAutoFit/>
          </a:bodyPr>
          <a:lstStyle/>
          <a:p>
            <a:r>
              <a:rPr lang="en-US" altLang="ko-KR" sz="3600" b="1" dirty="0">
                <a:solidFill>
                  <a:schemeClr val="bg1"/>
                </a:solidFill>
                <a:latin typeface="Helvetica" pitchFamily="2" charset="0"/>
                <a:cs typeface="Arial Black" panose="020B0604020202020204" pitchFamily="34" charset="0"/>
              </a:rPr>
              <a:t>Vulnerabilities</a:t>
            </a:r>
            <a:endParaRPr lang="ko-KR" altLang="en-US" sz="3600" b="1" dirty="0">
              <a:solidFill>
                <a:schemeClr val="bg1"/>
              </a:solidFill>
              <a:latin typeface="Helvetica" pitchFamily="2" charset="0"/>
              <a:cs typeface="Arial Black" panose="020B0604020202020204" pitchFamily="34" charset="0"/>
            </a:endParaRPr>
          </a:p>
        </p:txBody>
      </p:sp>
      <p:pic>
        <p:nvPicPr>
          <p:cNvPr id="2" name="Picture 1">
            <a:extLst>
              <a:ext uri="{FF2B5EF4-FFF2-40B4-BE49-F238E27FC236}">
                <a16:creationId xmlns:a16="http://schemas.microsoft.com/office/drawing/2014/main" id="{834540B9-1F36-141C-2DF2-D1E76A341AEF}"/>
              </a:ext>
            </a:extLst>
          </p:cNvPr>
          <p:cNvPicPr>
            <a:picLocks noChangeAspect="1"/>
          </p:cNvPicPr>
          <p:nvPr/>
        </p:nvPicPr>
        <p:blipFill>
          <a:blip r:embed="rId4"/>
          <a:stretch>
            <a:fillRect/>
          </a:stretch>
        </p:blipFill>
        <p:spPr>
          <a:xfrm>
            <a:off x="418237" y="2726526"/>
            <a:ext cx="3129448" cy="3472924"/>
          </a:xfrm>
          <a:prstGeom prst="rect">
            <a:avLst/>
          </a:prstGeom>
        </p:spPr>
      </p:pic>
      <p:pic>
        <p:nvPicPr>
          <p:cNvPr id="4" name="Picture 3">
            <a:extLst>
              <a:ext uri="{FF2B5EF4-FFF2-40B4-BE49-F238E27FC236}">
                <a16:creationId xmlns:a16="http://schemas.microsoft.com/office/drawing/2014/main" id="{72C813DD-DD1B-714B-A47F-7D9574827CF1}"/>
              </a:ext>
            </a:extLst>
          </p:cNvPr>
          <p:cNvPicPr>
            <a:picLocks noChangeAspect="1"/>
          </p:cNvPicPr>
          <p:nvPr/>
        </p:nvPicPr>
        <p:blipFill>
          <a:blip r:embed="rId5"/>
          <a:stretch>
            <a:fillRect/>
          </a:stretch>
        </p:blipFill>
        <p:spPr>
          <a:xfrm>
            <a:off x="5066958" y="1060697"/>
            <a:ext cx="5740400" cy="1346200"/>
          </a:xfrm>
          <a:prstGeom prst="rect">
            <a:avLst/>
          </a:prstGeom>
        </p:spPr>
      </p:pic>
    </p:spTree>
    <p:extLst>
      <p:ext uri="{BB962C8B-B14F-4D97-AF65-F5344CB8AC3E}">
        <p14:creationId xmlns:p14="http://schemas.microsoft.com/office/powerpoint/2010/main" val="9575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FF203AF6-9210-A069-3A34-2409FD752D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56E5E5-15A1-F363-3269-3BDAEA52EAD2}"/>
              </a:ext>
            </a:extLst>
          </p:cNvPr>
          <p:cNvSpPr txBox="1"/>
          <p:nvPr/>
        </p:nvSpPr>
        <p:spPr>
          <a:xfrm>
            <a:off x="764229" y="414366"/>
            <a:ext cx="10326137" cy="646331"/>
          </a:xfrm>
          <a:prstGeom prst="rect">
            <a:avLst/>
          </a:prstGeom>
          <a:noFill/>
        </p:spPr>
        <p:txBody>
          <a:bodyPr wrap="square" rtlCol="0">
            <a:spAutoFit/>
          </a:bodyPr>
          <a:lstStyle/>
          <a:p>
            <a:r>
              <a:rPr lang="en-US" altLang="ko-KR" sz="3600" b="1" dirty="0">
                <a:solidFill>
                  <a:schemeClr val="bg1"/>
                </a:solidFill>
                <a:latin typeface="Helvetica" pitchFamily="2" charset="0"/>
                <a:cs typeface="Arial Black" panose="020B0604020202020204" pitchFamily="34" charset="0"/>
              </a:rPr>
              <a:t>Licenses</a:t>
            </a:r>
            <a:endParaRPr lang="ko-KR" altLang="en-US" sz="3600" b="1" dirty="0">
              <a:solidFill>
                <a:schemeClr val="bg1"/>
              </a:solidFill>
              <a:latin typeface="Helvetica" pitchFamily="2" charset="0"/>
              <a:cs typeface="Arial Black" panose="020B0604020202020204" pitchFamily="34" charset="0"/>
            </a:endParaRPr>
          </a:p>
        </p:txBody>
      </p:sp>
      <p:pic>
        <p:nvPicPr>
          <p:cNvPr id="4" name="Picture 3">
            <a:extLst>
              <a:ext uri="{FF2B5EF4-FFF2-40B4-BE49-F238E27FC236}">
                <a16:creationId xmlns:a16="http://schemas.microsoft.com/office/drawing/2014/main" id="{0DE710AF-4A30-08E9-FAF9-023A2DCF8AE6}"/>
              </a:ext>
            </a:extLst>
          </p:cNvPr>
          <p:cNvPicPr>
            <a:picLocks noChangeAspect="1"/>
          </p:cNvPicPr>
          <p:nvPr/>
        </p:nvPicPr>
        <p:blipFill>
          <a:blip r:embed="rId3"/>
          <a:stretch>
            <a:fillRect/>
          </a:stretch>
        </p:blipFill>
        <p:spPr>
          <a:xfrm>
            <a:off x="5682391" y="1610772"/>
            <a:ext cx="5537544" cy="4469388"/>
          </a:xfrm>
          <a:prstGeom prst="rect">
            <a:avLst/>
          </a:prstGeom>
        </p:spPr>
      </p:pic>
      <p:pic>
        <p:nvPicPr>
          <p:cNvPr id="5" name="Picture 4">
            <a:extLst>
              <a:ext uri="{FF2B5EF4-FFF2-40B4-BE49-F238E27FC236}">
                <a16:creationId xmlns:a16="http://schemas.microsoft.com/office/drawing/2014/main" id="{A69EBF89-E36F-63A2-1B40-A8113A640874}"/>
              </a:ext>
            </a:extLst>
          </p:cNvPr>
          <p:cNvPicPr>
            <a:picLocks noChangeAspect="1"/>
          </p:cNvPicPr>
          <p:nvPr/>
        </p:nvPicPr>
        <p:blipFill>
          <a:blip r:embed="rId4"/>
          <a:srcRect l="13582" r="28471" b="3252"/>
          <a:stretch>
            <a:fillRect/>
          </a:stretch>
        </p:blipFill>
        <p:spPr>
          <a:xfrm>
            <a:off x="764229" y="1610772"/>
            <a:ext cx="4510957" cy="4339091"/>
          </a:xfrm>
          <a:prstGeom prst="rect">
            <a:avLst/>
          </a:prstGeom>
        </p:spPr>
      </p:pic>
    </p:spTree>
    <p:extLst>
      <p:ext uri="{BB962C8B-B14F-4D97-AF65-F5344CB8AC3E}">
        <p14:creationId xmlns:p14="http://schemas.microsoft.com/office/powerpoint/2010/main" val="13944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58313B01-FBC2-EFF1-CC3D-95E9A9F52B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4B9DF8-D2C3-6B7E-A7AA-EE5D2909C4A5}"/>
              </a:ext>
            </a:extLst>
          </p:cNvPr>
          <p:cNvSpPr txBox="1"/>
          <p:nvPr/>
        </p:nvSpPr>
        <p:spPr>
          <a:xfrm>
            <a:off x="764229" y="414366"/>
            <a:ext cx="10326137" cy="646331"/>
          </a:xfrm>
          <a:prstGeom prst="rect">
            <a:avLst/>
          </a:prstGeom>
          <a:noFill/>
        </p:spPr>
        <p:txBody>
          <a:bodyPr wrap="square" rtlCol="0">
            <a:spAutoFit/>
          </a:bodyPr>
          <a:lstStyle/>
          <a:p>
            <a:r>
              <a:rPr lang="en-US" altLang="ko-KR" sz="3600" b="1" dirty="0">
                <a:solidFill>
                  <a:schemeClr val="bg1"/>
                </a:solidFill>
                <a:latin typeface="Helvetica" pitchFamily="2" charset="0"/>
                <a:cs typeface="Arial Black" panose="020B0604020202020204" pitchFamily="34" charset="0"/>
              </a:rPr>
              <a:t>Authors</a:t>
            </a:r>
            <a:endParaRPr lang="ko-KR" altLang="en-US" sz="3600" b="1" dirty="0">
              <a:solidFill>
                <a:schemeClr val="bg1"/>
              </a:solidFill>
              <a:latin typeface="Helvetica" pitchFamily="2" charset="0"/>
              <a:cs typeface="Arial Black" panose="020B0604020202020204" pitchFamily="34" charset="0"/>
            </a:endParaRPr>
          </a:p>
        </p:txBody>
      </p:sp>
      <p:pic>
        <p:nvPicPr>
          <p:cNvPr id="2" name="Picture 1">
            <a:extLst>
              <a:ext uri="{FF2B5EF4-FFF2-40B4-BE49-F238E27FC236}">
                <a16:creationId xmlns:a16="http://schemas.microsoft.com/office/drawing/2014/main" id="{DF6B5545-3F16-FB4D-597F-9FDFEDC1B373}"/>
              </a:ext>
            </a:extLst>
          </p:cNvPr>
          <p:cNvPicPr>
            <a:picLocks noChangeAspect="1"/>
          </p:cNvPicPr>
          <p:nvPr/>
        </p:nvPicPr>
        <p:blipFill>
          <a:blip r:embed="rId3"/>
          <a:stretch>
            <a:fillRect/>
          </a:stretch>
        </p:blipFill>
        <p:spPr>
          <a:xfrm>
            <a:off x="1336761" y="1615989"/>
            <a:ext cx="9181072" cy="4080476"/>
          </a:xfrm>
          <a:prstGeom prst="rect">
            <a:avLst/>
          </a:prstGeom>
        </p:spPr>
      </p:pic>
    </p:spTree>
    <p:extLst>
      <p:ext uri="{BB962C8B-B14F-4D97-AF65-F5344CB8AC3E}">
        <p14:creationId xmlns:p14="http://schemas.microsoft.com/office/powerpoint/2010/main" val="180853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83838"/>
        </a:solidFill>
        <a:effectLst/>
      </p:bgPr>
    </p:bg>
    <p:spTree>
      <p:nvGrpSpPr>
        <p:cNvPr id="1" name="">
          <a:extLst>
            <a:ext uri="{FF2B5EF4-FFF2-40B4-BE49-F238E27FC236}">
              <a16:creationId xmlns:a16="http://schemas.microsoft.com/office/drawing/2014/main" id="{C804A760-3217-378B-9DDC-7927B33B0C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14A7BB-2999-A1CA-8880-23B6466109E4}"/>
              </a:ext>
            </a:extLst>
          </p:cNvPr>
          <p:cNvSpPr txBox="1"/>
          <p:nvPr/>
        </p:nvSpPr>
        <p:spPr>
          <a:xfrm>
            <a:off x="764229" y="414366"/>
            <a:ext cx="10326137" cy="646331"/>
          </a:xfrm>
          <a:prstGeom prst="rect">
            <a:avLst/>
          </a:prstGeom>
          <a:noFill/>
        </p:spPr>
        <p:txBody>
          <a:bodyPr wrap="square" rtlCol="0">
            <a:spAutoFit/>
          </a:bodyPr>
          <a:lstStyle/>
          <a:p>
            <a:r>
              <a:rPr lang="en-US" altLang="ko-KR" sz="3600" b="1" dirty="0">
                <a:solidFill>
                  <a:schemeClr val="bg1"/>
                </a:solidFill>
                <a:latin typeface="Helvetica" pitchFamily="2" charset="0"/>
                <a:cs typeface="Arial Black" panose="020B0604020202020204" pitchFamily="34" charset="0"/>
              </a:rPr>
              <a:t>Outdated Libraries</a:t>
            </a:r>
            <a:endParaRPr lang="ko-KR" altLang="en-US" sz="3600" b="1" dirty="0">
              <a:solidFill>
                <a:schemeClr val="bg1"/>
              </a:solidFill>
              <a:latin typeface="Helvetica" pitchFamily="2" charset="0"/>
              <a:cs typeface="Arial Black" panose="020B0604020202020204" pitchFamily="34" charset="0"/>
            </a:endParaRPr>
          </a:p>
        </p:txBody>
      </p:sp>
      <p:pic>
        <p:nvPicPr>
          <p:cNvPr id="4" name="Picture 3">
            <a:extLst>
              <a:ext uri="{FF2B5EF4-FFF2-40B4-BE49-F238E27FC236}">
                <a16:creationId xmlns:a16="http://schemas.microsoft.com/office/drawing/2014/main" id="{7F6EC754-EED9-8E47-DB7F-5BACA08D24BF}"/>
              </a:ext>
            </a:extLst>
          </p:cNvPr>
          <p:cNvPicPr>
            <a:picLocks noChangeAspect="1"/>
          </p:cNvPicPr>
          <p:nvPr/>
        </p:nvPicPr>
        <p:blipFill>
          <a:blip r:embed="rId3"/>
          <a:stretch>
            <a:fillRect/>
          </a:stretch>
        </p:blipFill>
        <p:spPr>
          <a:xfrm>
            <a:off x="2479332" y="3466611"/>
            <a:ext cx="6602885" cy="2977023"/>
          </a:xfrm>
          <a:prstGeom prst="rect">
            <a:avLst/>
          </a:prstGeom>
        </p:spPr>
      </p:pic>
      <p:pic>
        <p:nvPicPr>
          <p:cNvPr id="5" name="Picture 4">
            <a:extLst>
              <a:ext uri="{FF2B5EF4-FFF2-40B4-BE49-F238E27FC236}">
                <a16:creationId xmlns:a16="http://schemas.microsoft.com/office/drawing/2014/main" id="{B8EB22EC-5CFF-2438-44D4-E3419ECB1F3E}"/>
              </a:ext>
            </a:extLst>
          </p:cNvPr>
          <p:cNvPicPr>
            <a:picLocks noChangeAspect="1"/>
          </p:cNvPicPr>
          <p:nvPr/>
        </p:nvPicPr>
        <p:blipFill>
          <a:blip r:embed="rId4"/>
          <a:stretch>
            <a:fillRect/>
          </a:stretch>
        </p:blipFill>
        <p:spPr>
          <a:xfrm>
            <a:off x="940916" y="1339101"/>
            <a:ext cx="5155084" cy="1849106"/>
          </a:xfrm>
          <a:prstGeom prst="rect">
            <a:avLst/>
          </a:prstGeom>
        </p:spPr>
      </p:pic>
      <p:pic>
        <p:nvPicPr>
          <p:cNvPr id="6" name="Picture 5">
            <a:extLst>
              <a:ext uri="{FF2B5EF4-FFF2-40B4-BE49-F238E27FC236}">
                <a16:creationId xmlns:a16="http://schemas.microsoft.com/office/drawing/2014/main" id="{9C30BA96-B484-FB91-681B-CC51D65A02B8}"/>
              </a:ext>
            </a:extLst>
          </p:cNvPr>
          <p:cNvPicPr>
            <a:picLocks noChangeAspect="1"/>
          </p:cNvPicPr>
          <p:nvPr/>
        </p:nvPicPr>
        <p:blipFill>
          <a:blip r:embed="rId5"/>
          <a:stretch>
            <a:fillRect/>
          </a:stretch>
        </p:blipFill>
        <p:spPr>
          <a:xfrm>
            <a:off x="6516817" y="1977904"/>
            <a:ext cx="5130800" cy="571500"/>
          </a:xfrm>
          <a:prstGeom prst="rect">
            <a:avLst/>
          </a:prstGeom>
        </p:spPr>
      </p:pic>
    </p:spTree>
    <p:extLst>
      <p:ext uri="{BB962C8B-B14F-4D97-AF65-F5344CB8AC3E}">
        <p14:creationId xmlns:p14="http://schemas.microsoft.com/office/powerpoint/2010/main" val="2914997480"/>
      </p:ext>
    </p:extLst>
  </p:cSld>
  <p:clrMapOvr>
    <a:masterClrMapping/>
  </p:clrMapOvr>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ayfair Display Black - Poppins Light">
      <a:majorFont>
        <a:latin typeface="Playfair Display Black"/>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83F47"/>
        </a:solidFill>
        <a:ln w="9525" cap="flat">
          <a:noFill/>
          <a:prstDash val="solid"/>
          <a:miter/>
        </a:ln>
      </a:spPr>
      <a:bodyPr rtlCol="0" anchor="ctr"/>
      <a:lstStyle>
        <a:defPPr algn="ctr">
          <a:defRPr sz="2000" dirty="0">
            <a:solidFill>
              <a:schemeClr val="bg1"/>
            </a:solidFill>
            <a:latin typeface="+mj-lt"/>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7306</TotalTime>
  <Words>1553</Words>
  <Application>Microsoft Macintosh PowerPoint</Application>
  <PresentationFormat>Widescreen</PresentationFormat>
  <Paragraphs>95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Black</vt:lpstr>
      <vt:lpstr>맑은 고딕</vt:lpstr>
      <vt:lpstr>Arial</vt:lpstr>
      <vt:lpstr>Helvetica</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5</dc:creator>
  <cp:lastModifiedBy>Danilo Briceño</cp:lastModifiedBy>
  <cp:revision>212</cp:revision>
  <dcterms:created xsi:type="dcterms:W3CDTF">2019-04-06T05:20:47Z</dcterms:created>
  <dcterms:modified xsi:type="dcterms:W3CDTF">2025-09-11T20:31:45Z</dcterms:modified>
</cp:coreProperties>
</file>