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4669"/>
  </p:normalViewPr>
  <p:slideViewPr>
    <p:cSldViewPr snapToGrid="0" snapToObjects="1">
      <p:cViewPr varScale="1">
        <p:scale>
          <a:sx n="82" d="100"/>
          <a:sy n="82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Cancer’s Contributors … Possibly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Alfonso Moreno • Dan Brueckman • Deric Patton • Heather Solis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801320" y="2345410"/>
            <a:ext cx="8596668" cy="173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Does an individual’s Health Related Quality of Life have an impact on cancer incidences or mortality rates?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 Related Quality of Life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77334" y="19304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“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HRQOL</a:t>
            </a:r>
            <a:r>
              <a:rPr lang="en-US" sz="2000" dirty="0"/>
              <a:t>”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encompasses aspects of overall quality of life that can clearly show to affect health—either physical or mental.</a:t>
            </a:r>
            <a:endParaRPr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D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eveloped by the Center for Disease Control in order for states and communities to measure HRQOL.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D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efined HRQOL as “an individual’s or group’s perceived physical and mental health over time.” 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873357" y="446577"/>
            <a:ext cx="7846733" cy="51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3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Incidence Rate vs. HRQOL</a:t>
            </a:r>
            <a:endParaRPr sz="3000"/>
          </a:p>
        </p:txBody>
      </p:sp>
      <p:pic>
        <p:nvPicPr>
          <p:cNvPr id="220" name="Shape 2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18825" y="960900"/>
            <a:ext cx="6810000" cy="3734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pic>
      <p:sp>
        <p:nvSpPr>
          <p:cNvPr id="221" name="Shape 221"/>
          <p:cNvSpPr txBox="1">
            <a:spLocks noGrp="1"/>
          </p:cNvSpPr>
          <p:nvPr>
            <p:ph type="body" idx="2"/>
          </p:nvPr>
        </p:nvSpPr>
        <p:spPr>
          <a:xfrm>
            <a:off x="1518833" y="4874217"/>
            <a:ext cx="6555782" cy="170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r>
              <a:rPr lang="en-US" sz="1600"/>
              <a:t>represents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recorded cancer incidence rates and HRQOL from 1999 – 2010 </a:t>
            </a:r>
            <a:r>
              <a:rPr lang="en-US" sz="1600"/>
              <a:t>for each state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Points represent the interception of the average HRQOL rate and average incident rate of the population for each state.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There does not seem to be a correlation between HRQOL and cancer incidence rates.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873382" y="299902"/>
            <a:ext cx="784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3000" b="1"/>
              <a:t>Mortality</a:t>
            </a:r>
            <a:r>
              <a:rPr lang="en-US" sz="3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Rate vs. HRQOL</a:t>
            </a:r>
            <a:endParaRPr sz="3000"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1518833" y="4874217"/>
            <a:ext cx="6555900" cy="17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r>
              <a:rPr lang="en-US" sz="1600"/>
              <a:t>represents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recorded cancer </a:t>
            </a:r>
            <a:r>
              <a:rPr lang="en-US" sz="1600"/>
              <a:t>mortality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rates and HRQOL from 1999 – 2010 </a:t>
            </a:r>
            <a:r>
              <a:rPr lang="en-US" sz="1600"/>
              <a:t>for each state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Points represent the interception of the average HRQOL rate and average </a:t>
            </a:r>
            <a:r>
              <a:rPr lang="en-US" sz="1600"/>
              <a:t>mortality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rate of the population for each state.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/>
              <a:t>It appears that there is a slight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correlation between HRQOL and cancer incidence rates. </a:t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688" y="722425"/>
            <a:ext cx="6090161" cy="40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Centers for Disease Control and Prevention “Nutrition, Physical Activity, and Obesity - Behavioral Risk Factor Surveillance System”  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This dataset includes data on: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Adult's diet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Physical activity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Weight status 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Source: Behavioral Risk Factor Surveillance System. 2011-2014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title" idx="4294967295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Most Active States: Oregon, Colorado, Utah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Least Active States: Mississippi, Tennessee, Alabama</a:t>
            </a: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 idx="4294967295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- Exercise</a:t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2900"/>
            <a:ext cx="12192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61100"/>
            <a:ext cx="12192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Healthiest Diet: California, Oregon, New Hampshire, Vermont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Least Healthy Diet: Mississippi, Oklahoma, Louisiana</a:t>
            </a: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title" idx="4294967295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- Diet 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125" y="4693250"/>
            <a:ext cx="12192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5125" y="2864450"/>
            <a:ext cx="12192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Least Obese/Overweight: DC, Hawaii, Colorado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Most Obese/Overweight: Mississippi, West Virginia, Louisiana</a:t>
            </a: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677324" y="609600"/>
            <a:ext cx="9209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- Weight Status 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2100"/>
            <a:ext cx="12192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01000"/>
            <a:ext cx="12192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Health Index would create a ranking of states according to all these lifestyle factors.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600" dirty="0"/>
          </a:p>
          <a:p>
            <a:pPr marL="13716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u="sng" dirty="0"/>
              <a:t>Top States				Bottom States</a:t>
            </a:r>
            <a:endParaRPr sz="2000" u="sng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title" idx="4294967295"/>
          </p:nvPr>
        </p:nvSpPr>
        <p:spPr>
          <a:xfrm>
            <a:off x="677325" y="609600"/>
            <a:ext cx="859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Health Index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777" y="3357141"/>
            <a:ext cx="2503148" cy="298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825" y="3254525"/>
            <a:ext cx="2503148" cy="30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4294967295"/>
          </p:nvPr>
        </p:nvSpPr>
        <p:spPr>
          <a:xfrm>
            <a:off x="677334" y="129165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677323" y="609600"/>
            <a:ext cx="10404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Health Index vs Cancer Incidence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974" y="1700201"/>
            <a:ext cx="6713000" cy="447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Question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1000"/>
              </a:spcBef>
              <a:spcAft>
                <a:spcPts val="0"/>
              </a:spcAft>
              <a:buSzPts val="3000"/>
              <a:buFont typeface="Wingdings" pitchFamily="2" charset="2"/>
              <a:buChar char="Ø"/>
            </a:pPr>
            <a:r>
              <a:rPr lang="en-US" sz="3000" dirty="0"/>
              <a:t>Is there a difference in incidences of cancer and cancer mortality rates across the United States? </a:t>
            </a:r>
            <a:endParaRPr sz="30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  <a:p>
            <a: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en-US" sz="2400" dirty="0"/>
              <a:t>If so, what are some of the factors that contribute to this disparity? </a:t>
            </a:r>
            <a:endParaRPr sz="2400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Correlation is clearly shown between lifestyle and mortality rates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title" idx="4294967295"/>
          </p:nvPr>
        </p:nvSpPr>
        <p:spPr>
          <a:xfrm>
            <a:off x="677323" y="609600"/>
            <a:ext cx="10404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Health Index vs Cancer Mortality 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325" y="2354122"/>
            <a:ext cx="6672801" cy="435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77334" y="543025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77334" y="178825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Cancer 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000" dirty="0"/>
          </a:p>
          <a:p>
            <a:pPr marL="754381" marR="0" lvl="1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itchFamily="2" charset="2"/>
              <a:buChar char="Ø"/>
            </a:pPr>
            <a:r>
              <a:rPr lang="en-US" sz="2000" dirty="0"/>
              <a:t>HRQL</a:t>
            </a:r>
            <a:endParaRPr sz="2000" dirty="0"/>
          </a:p>
          <a:p>
            <a:pPr marL="800100" marR="0" lvl="0" indent="-34290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000" dirty="0"/>
          </a:p>
          <a:p>
            <a:pPr marL="754381" marR="0" lvl="1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itchFamily="2" charset="2"/>
              <a:buChar char="Ø"/>
            </a:pPr>
            <a:r>
              <a:rPr lang="en-US" sz="2000" dirty="0"/>
              <a:t>Income</a:t>
            </a:r>
            <a:endParaRPr sz="2000" dirty="0"/>
          </a:p>
          <a:p>
            <a:pPr marL="800100" marR="0" lvl="0" indent="-34290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000" dirty="0"/>
          </a:p>
          <a:p>
            <a:pPr marL="754381" marR="0" lvl="1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itchFamily="2" charset="2"/>
              <a:buChar char="Ø"/>
            </a:pPr>
            <a:r>
              <a:rPr lang="en-US" sz="2000" dirty="0"/>
              <a:t>Health</a:t>
            </a:r>
            <a:endParaRPr sz="2000" dirty="0"/>
          </a:p>
          <a:p>
            <a:pPr marL="800100" marR="0" lvl="0" indent="-34290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Final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Total cancer incidence and mortality</a:t>
            </a: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Cancer and HQRL (Health Related Quality of Life)</a:t>
            </a: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Cancer and Income</a:t>
            </a: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Cancer and Health</a:t>
            </a: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Cancer Across America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Based on CDC data from 1999 to 2014</a:t>
            </a:r>
            <a:endParaRPr dirty="0"/>
          </a:p>
          <a:p>
            <a:pPr marL="285750" lvl="0" indent="-28575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Focus on all cancers, all demographics</a:t>
            </a:r>
            <a:endParaRPr dirty="0"/>
          </a:p>
          <a:p>
            <a:pPr marL="285750" lvl="0" indent="-28575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Data is averaged over the given time period</a:t>
            </a:r>
            <a:endParaRPr dirty="0"/>
          </a:p>
          <a:p>
            <a:pPr marL="285750" lvl="0" indent="-28575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Incidences will be shown as a percentage of the population </a:t>
            </a:r>
            <a:endParaRPr dirty="0"/>
          </a:p>
          <a:p>
            <a:pPr marL="285750" lvl="0" indent="-28575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Mortality will be shown as number of cancer deaths over number of incidences</a:t>
            </a:r>
            <a:endParaRPr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Incidence and Mortality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5" y="1847645"/>
            <a:ext cx="12191998" cy="356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Mortality Rate</a:t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5" y="2029942"/>
            <a:ext cx="12191996" cy="313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01320" y="2345410"/>
            <a:ext cx="85968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Does </a:t>
            </a:r>
            <a:r>
              <a:rPr lang="en-US" sz="3240"/>
              <a:t>Per Capita-Income </a:t>
            </a:r>
            <a:r>
              <a:rPr lang="en-US" sz="324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have an impact on cancer incidences or mortality rates?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97884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Cancer Incidence Rates vs. Per-capita Income</a:t>
            </a:r>
            <a:br>
              <a:rPr lang="en-US"/>
            </a:br>
            <a:r>
              <a:rPr lang="en-US" sz="2400"/>
              <a:t>Income averaged over 1990-2016</a:t>
            </a:r>
            <a:endParaRPr sz="2400"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Women</a:t>
            </a: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Men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375" y="2740725"/>
            <a:ext cx="4706025" cy="329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44" y="2737238"/>
            <a:ext cx="4706027" cy="3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97884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Cancer Mortality Rates vs. Per-capita Income</a:t>
            </a:r>
            <a:br>
              <a:rPr lang="en-US"/>
            </a:br>
            <a:r>
              <a:rPr lang="en-US" sz="2400"/>
              <a:t>Income averaged over 1990-2016</a:t>
            </a:r>
            <a:endParaRPr sz="2400"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Women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Men</a:t>
            </a: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06" y="2737250"/>
            <a:ext cx="4779485" cy="33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373" y="2737250"/>
            <a:ext cx="4799677" cy="3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Macintosh PowerPoint</Application>
  <PresentationFormat>Widescreen</PresentationFormat>
  <Paragraphs>83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Noto Sans Symbols</vt:lpstr>
      <vt:lpstr>Arial</vt:lpstr>
      <vt:lpstr>Trebuchet MS</vt:lpstr>
      <vt:lpstr>Wingdings</vt:lpstr>
      <vt:lpstr>Facet</vt:lpstr>
      <vt:lpstr>Cancer’s Contributors … Possibly</vt:lpstr>
      <vt:lpstr>The Question</vt:lpstr>
      <vt:lpstr>Agenda</vt:lpstr>
      <vt:lpstr>Cancer Across America</vt:lpstr>
      <vt:lpstr>Incidence and Mortality</vt:lpstr>
      <vt:lpstr>Mortality Rate</vt:lpstr>
      <vt:lpstr>Does Per Capita-Income have an impact on cancer incidences or mortality rates?</vt:lpstr>
      <vt:lpstr>Cancer Incidence Rates vs. Per-capita Income Income averaged over 1990-2016</vt:lpstr>
      <vt:lpstr>Cancer Mortality Rates vs. Per-capita Income Income averaged over 1990-2016</vt:lpstr>
      <vt:lpstr>Does an individual’s Health Related Quality of Life have an impact on cancer incidences or mortality rates?</vt:lpstr>
      <vt:lpstr>Health Related Quality of Life</vt:lpstr>
      <vt:lpstr>Incidence Rate vs. HRQOL</vt:lpstr>
      <vt:lpstr>Mortality Rate vs. HRQOL</vt:lpstr>
      <vt:lpstr>Lifestyle Effects on Cancer </vt:lpstr>
      <vt:lpstr>Lifestyle Effects on Cancer - Exercise</vt:lpstr>
      <vt:lpstr>Lifestyle Effects on Cancer - Diet </vt:lpstr>
      <vt:lpstr>Lifestyle Effects on Cancer - Weight Status </vt:lpstr>
      <vt:lpstr>Health Index</vt:lpstr>
      <vt:lpstr>Health Index vs Cancer Incidence</vt:lpstr>
      <vt:lpstr>Health Index vs Cancer Mortality </vt:lpstr>
      <vt:lpstr>Conclusions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Cancer’s Contributors … Possibly</dc:title>
  <cp:lastModifiedBy>Heather Solis</cp:lastModifiedBy>
  <cp:revision>3</cp:revision>
  <dcterms:modified xsi:type="dcterms:W3CDTF">2018-03-17T15:29:22Z</dcterms:modified>
</cp:coreProperties>
</file>