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b="0" i="0" lang="en-US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Cancer’s Contributors … Possibly</a:t>
            </a:r>
            <a:endParaRPr/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Alfonso Moreno • Dan Brueckman • Deric Patton • Heather Solis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801320" y="2345410"/>
            <a:ext cx="8596668" cy="173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b="0" i="0" lang="en-US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Does an individual’s Health Related Quality of Life have an impact on cancer incidences or mortality rates?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Health Related Quality of Life</a:t>
            </a:r>
            <a:endParaRPr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77334" y="1930407"/>
            <a:ext cx="8596800" cy="42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lang="en-US" sz="2000"/>
              <a:t>“</a:t>
            </a:r>
            <a:r>
              <a:rPr b="0" i="0" lang="en-U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HRQOL</a:t>
            </a:r>
            <a:r>
              <a:rPr lang="en-US" sz="2000"/>
              <a:t>”</a:t>
            </a:r>
            <a:r>
              <a:rPr b="0" i="0" lang="en-U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encompasses aspects of overall quality of life that can clearly show to affect health—either physical or mental.</a:t>
            </a:r>
            <a:endParaRPr/>
          </a:p>
          <a:p>
            <a:pPr indent="-3060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lang="en-US" sz="2000"/>
              <a:t>D</a:t>
            </a:r>
            <a:r>
              <a:rPr b="0" i="0" lang="en-U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eveloped by the Center for Disease Control in order for states and communities to measure HRQOL. T</a:t>
            </a:r>
            <a:endParaRPr sz="2000"/>
          </a:p>
          <a:p>
            <a:pPr indent="-3060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lang="en-US" sz="2000"/>
              <a:t>D</a:t>
            </a:r>
            <a:r>
              <a:rPr b="0" i="0" lang="en-US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efined HRQOL as “an individual’s or group’s perceived physical and mental health over time.” 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873357" y="446577"/>
            <a:ext cx="7846733" cy="5143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b="1" i="0" lang="en-US" sz="3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Incidence Rate vs. HRQOL</a:t>
            </a:r>
            <a:endParaRPr sz="3000"/>
          </a:p>
        </p:txBody>
      </p:sp>
      <p:pic>
        <p:nvPicPr>
          <p:cNvPr id="220" name="Shape 2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8825" y="960900"/>
            <a:ext cx="6810000" cy="3734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pic>
      <p:sp>
        <p:nvSpPr>
          <p:cNvPr id="221" name="Shape 221"/>
          <p:cNvSpPr txBox="1"/>
          <p:nvPr>
            <p:ph idx="2" type="body"/>
          </p:nvPr>
        </p:nvSpPr>
        <p:spPr>
          <a:xfrm>
            <a:off x="1518833" y="4874217"/>
            <a:ext cx="6555782" cy="1704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Data </a:t>
            </a:r>
            <a:r>
              <a:rPr lang="en-US" sz="1600"/>
              <a:t>represents</a:t>
            </a: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recorded cancer incidence rates and HRQOL from 1999 – 2010 </a:t>
            </a:r>
            <a:r>
              <a:rPr lang="en-US" sz="1600"/>
              <a:t>for each state</a:t>
            </a: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Points represent the interception of the average HRQOL rate and average incident rate of the population for each state.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There does not seem to be a correlation between HRQOL and cancer incidence rates.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873382" y="299902"/>
            <a:ext cx="7846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b="1" lang="en-US" sz="3000"/>
              <a:t>Mortality</a:t>
            </a:r>
            <a:r>
              <a:rPr b="1" i="0" lang="en-US" sz="3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Rate vs. HRQOL</a:t>
            </a:r>
            <a:endParaRPr sz="3000"/>
          </a:p>
        </p:txBody>
      </p:sp>
      <p:sp>
        <p:nvSpPr>
          <p:cNvPr id="227" name="Shape 227"/>
          <p:cNvSpPr txBox="1"/>
          <p:nvPr>
            <p:ph idx="2" type="body"/>
          </p:nvPr>
        </p:nvSpPr>
        <p:spPr>
          <a:xfrm>
            <a:off x="1518833" y="4874217"/>
            <a:ext cx="6555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Data </a:t>
            </a:r>
            <a:r>
              <a:rPr lang="en-US" sz="1600"/>
              <a:t>represents</a:t>
            </a: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recorded cancer </a:t>
            </a:r>
            <a:r>
              <a:rPr lang="en-US" sz="1600"/>
              <a:t>mortality</a:t>
            </a: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rates and HRQOL from 1999 – 2010 </a:t>
            </a:r>
            <a:r>
              <a:rPr lang="en-US" sz="1600"/>
              <a:t>for each state</a:t>
            </a: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Points represent the interception of the average HRQOL rate and average </a:t>
            </a:r>
            <a:r>
              <a:rPr lang="en-US" sz="1600"/>
              <a:t>mortality</a:t>
            </a: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rate of the population for each state.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Char char="•"/>
            </a:pPr>
            <a:r>
              <a:rPr lang="en-US" sz="1600"/>
              <a:t>It appears that there is a slight</a:t>
            </a:r>
            <a:r>
              <a:rPr b="0" i="0" lang="en-US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correlation between HRQOL and cancer incidence rates. </a:t>
            </a:r>
            <a:endParaRPr/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688" y="722425"/>
            <a:ext cx="6090161" cy="406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4294967295" type="body"/>
          </p:nvPr>
        </p:nvSpPr>
        <p:spPr>
          <a:xfrm>
            <a:off x="677334" y="1766807"/>
            <a:ext cx="8596800" cy="42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lang="en-US" sz="2000"/>
              <a:t>Centers for Disease Control and Prevention “Nutrition, Physical Activity, and Obesity - Behavioral Risk Factor Surveillance System”  </a:t>
            </a:r>
            <a:endParaRPr sz="2000"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lang="en-US" sz="2000"/>
              <a:t>This dataset includes data on:</a:t>
            </a:r>
            <a:endParaRPr sz="2000"/>
          </a:p>
          <a:p>
            <a:pPr indent="-3060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lang="en-US" sz="2000"/>
              <a:t>Adult's diet</a:t>
            </a:r>
            <a:endParaRPr sz="2000"/>
          </a:p>
          <a:p>
            <a:pPr indent="-3060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lang="en-US" sz="2000"/>
              <a:t>Physical activity</a:t>
            </a:r>
            <a:endParaRPr sz="2000"/>
          </a:p>
          <a:p>
            <a:pPr indent="-3060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lang="en-US" sz="2000"/>
              <a:t>Weight status </a:t>
            </a:r>
            <a:endParaRPr sz="2000"/>
          </a:p>
          <a:p>
            <a:pPr indent="-3060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lang="en-US" sz="2000"/>
              <a:t>Source: Behavioral Risk Factor Surveillance System. 2011-2014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Shape 234"/>
          <p:cNvSpPr txBox="1"/>
          <p:nvPr>
            <p:ph idx="4294967295"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Lifestyle Effects on Cancer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4294967295" type="body"/>
          </p:nvPr>
        </p:nvSpPr>
        <p:spPr>
          <a:xfrm>
            <a:off x="677334" y="1766807"/>
            <a:ext cx="8596800" cy="42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lang="en-US" sz="2000"/>
              <a:t>Most Active States: Oregon, Colorado, Utah</a:t>
            </a:r>
            <a:endParaRPr sz="2000"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lang="en-US" sz="2000"/>
              <a:t>Least Active States: Mississippi, Tennessee, Alabama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Shape 240"/>
          <p:cNvSpPr txBox="1"/>
          <p:nvPr>
            <p:ph idx="4294967295"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Lifestyle Effects on Cancer - Exercise</a:t>
            </a:r>
            <a:endParaRPr/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82900"/>
            <a:ext cx="12192001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61100"/>
            <a:ext cx="12192001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4294967295" type="body"/>
          </p:nvPr>
        </p:nvSpPr>
        <p:spPr>
          <a:xfrm>
            <a:off x="677334" y="1766807"/>
            <a:ext cx="8596800" cy="42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lang="en-US" sz="2000"/>
              <a:t>Healthiest Diet: California, Oregon, New Hampshire, Vermont</a:t>
            </a:r>
            <a:endParaRPr sz="2000"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lang="en-US" sz="2000"/>
              <a:t>Least Healthy Diet: Mississippi, Oklahoma, Louisiana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8" name="Shape 248"/>
          <p:cNvSpPr txBox="1"/>
          <p:nvPr>
            <p:ph idx="4294967295"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Lifestyle Effects on Cancer - Diet </a:t>
            </a:r>
            <a:endParaRPr/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5125" y="4693250"/>
            <a:ext cx="12192001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5125" y="2864450"/>
            <a:ext cx="12192001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4294967295" type="body"/>
          </p:nvPr>
        </p:nvSpPr>
        <p:spPr>
          <a:xfrm>
            <a:off x="677334" y="1766807"/>
            <a:ext cx="8596800" cy="42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lang="en-US" sz="2000"/>
              <a:t>Least Obese/Overweight: DC, Hawaii, Colorado</a:t>
            </a:r>
            <a:endParaRPr sz="2000"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lang="en-US" sz="2000"/>
              <a:t>M</a:t>
            </a:r>
            <a:r>
              <a:rPr lang="en-US" sz="2000"/>
              <a:t>ost Obese/Overweight: Mississippi, West Virginia, </a:t>
            </a:r>
            <a:r>
              <a:rPr lang="en-US" sz="2000"/>
              <a:t>Louisiana</a:t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" name="Shape 256"/>
          <p:cNvSpPr txBox="1"/>
          <p:nvPr>
            <p:ph idx="4294967295" type="title"/>
          </p:nvPr>
        </p:nvSpPr>
        <p:spPr>
          <a:xfrm>
            <a:off x="677324" y="609600"/>
            <a:ext cx="9209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Lifestyle Effects on Cancer - Weight Status </a:t>
            </a:r>
            <a:endParaRPr/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22100"/>
            <a:ext cx="12192001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01000"/>
            <a:ext cx="12192001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4294967295" type="body"/>
          </p:nvPr>
        </p:nvSpPr>
        <p:spPr>
          <a:xfrm>
            <a:off x="677334" y="1766807"/>
            <a:ext cx="8596800" cy="42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lang="en-US" sz="2000"/>
              <a:t>Health Index would create a ranking of states according to all these lifestyle factors.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u="sng"/>
              <a:t>Top States				Bottom States</a:t>
            </a:r>
            <a:endParaRPr sz="2000" u="sng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4" name="Shape 264"/>
          <p:cNvSpPr txBox="1"/>
          <p:nvPr>
            <p:ph idx="4294967295" type="title"/>
          </p:nvPr>
        </p:nvSpPr>
        <p:spPr>
          <a:xfrm>
            <a:off x="677325" y="609600"/>
            <a:ext cx="85968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Health Index</a:t>
            </a:r>
            <a:endParaRPr/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777" y="3357141"/>
            <a:ext cx="2503148" cy="2982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Shape 2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7825" y="3254525"/>
            <a:ext cx="2503148" cy="30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4294967295" type="body"/>
          </p:nvPr>
        </p:nvSpPr>
        <p:spPr>
          <a:xfrm>
            <a:off x="677334" y="1291657"/>
            <a:ext cx="8596800" cy="42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" name="Shape 272"/>
          <p:cNvSpPr txBox="1"/>
          <p:nvPr>
            <p:ph idx="4294967295" type="title"/>
          </p:nvPr>
        </p:nvSpPr>
        <p:spPr>
          <a:xfrm>
            <a:off x="677323" y="609600"/>
            <a:ext cx="104043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Health Index vs Cancer Incidence</a:t>
            </a:r>
            <a:endParaRPr/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974" y="1700201"/>
            <a:ext cx="6713000" cy="4475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Question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1000"/>
              </a:spcBef>
              <a:spcAft>
                <a:spcPts val="0"/>
              </a:spcAft>
              <a:buSzPts val="3000"/>
              <a:buChar char="▶"/>
            </a:pPr>
            <a:r>
              <a:rPr lang="en-US" sz="3000"/>
              <a:t>Is there a difference in incidences of cancer and cancer mortality rates across the United States? </a:t>
            </a:r>
            <a:endParaRPr sz="30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381000" lvl="1" marL="914400" rtl="0">
              <a:spcBef>
                <a:spcPts val="1000"/>
              </a:spcBef>
              <a:spcAft>
                <a:spcPts val="0"/>
              </a:spcAft>
              <a:buSzPts val="2400"/>
              <a:buChar char="▶"/>
            </a:pPr>
            <a:r>
              <a:rPr lang="en-US" sz="2400"/>
              <a:t>If so, what are some of the factors that contribute to this disparity? </a:t>
            </a:r>
            <a:endParaRPr sz="24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4294967295" type="body"/>
          </p:nvPr>
        </p:nvSpPr>
        <p:spPr>
          <a:xfrm>
            <a:off x="677334" y="1766807"/>
            <a:ext cx="8596800" cy="42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lang="en-US" sz="2000"/>
              <a:t>Correlation is clearly shown between lifestyle and mortality rates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9" name="Shape 279"/>
          <p:cNvSpPr txBox="1"/>
          <p:nvPr>
            <p:ph idx="4294967295" type="title"/>
          </p:nvPr>
        </p:nvSpPr>
        <p:spPr>
          <a:xfrm>
            <a:off x="677323" y="609600"/>
            <a:ext cx="104043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Health Index vs Cancer Mortality</a:t>
            </a:r>
            <a:r>
              <a:rPr lang="en-US"/>
              <a:t> </a:t>
            </a:r>
            <a:endParaRPr/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325" y="2354122"/>
            <a:ext cx="6672801" cy="4350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677334" y="543025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77334" y="1788257"/>
            <a:ext cx="8596800" cy="42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lang="en-US" sz="2000"/>
              <a:t>Cancer</a:t>
            </a:r>
            <a:r>
              <a:rPr lang="en-US" sz="2000"/>
              <a:t> </a:t>
            </a:r>
            <a:endParaRPr sz="20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31469" lvl="1" marL="742950" marR="0" rtl="0" algn="l">
              <a:spcBef>
                <a:spcPts val="1000"/>
              </a:spcBef>
              <a:spcAft>
                <a:spcPts val="0"/>
              </a:spcAft>
              <a:buSzPts val="2000"/>
              <a:buChar char="▶"/>
            </a:pPr>
            <a:r>
              <a:rPr lang="en-US" sz="2000"/>
              <a:t>HRQL</a:t>
            </a:r>
            <a:endParaRPr sz="2000"/>
          </a:p>
          <a:p>
            <a:pPr indent="0" lvl="0" marL="45720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31469" lvl="1" marL="742950" marR="0" rtl="0" algn="l">
              <a:spcBef>
                <a:spcPts val="1000"/>
              </a:spcBef>
              <a:spcAft>
                <a:spcPts val="0"/>
              </a:spcAft>
              <a:buSzPts val="2000"/>
              <a:buChar char="▶"/>
            </a:pPr>
            <a:r>
              <a:rPr lang="en-US" sz="2000"/>
              <a:t>Income</a:t>
            </a:r>
            <a:endParaRPr sz="2000"/>
          </a:p>
          <a:p>
            <a:pPr indent="0" lvl="0" marL="45720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31469" lvl="1" marL="742950" marR="0" rtl="0" algn="l">
              <a:spcBef>
                <a:spcPts val="1000"/>
              </a:spcBef>
              <a:spcAft>
                <a:spcPts val="0"/>
              </a:spcAft>
              <a:buSzPts val="2000"/>
              <a:buChar char="▶"/>
            </a:pPr>
            <a:r>
              <a:rPr lang="en-US" sz="2000"/>
              <a:t>Health</a:t>
            </a:r>
            <a:endParaRPr sz="2000"/>
          </a:p>
          <a:p>
            <a:pPr indent="0" lvl="0" marL="45720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</a:pPr>
            <a:r>
              <a:rPr lang="en-US" sz="2000"/>
              <a:t>Final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Total cancer incidence and mortality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Cancer and HQRL (Health Related Quality of Life)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Cancer and Income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Cancer and Health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Conclusions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Cancer Across America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Based on CDC data from 1999 to 2014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Focus on all cancers, all demographics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Data is averaged over the given time period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Incidences will be shown as a percentage of the population 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Mortality will be shown as number of cancer deaths over number of incidences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Incidence and Mortality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75" y="1847645"/>
            <a:ext cx="12191998" cy="3567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Mortality Rate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75" y="2029942"/>
            <a:ext cx="12191996" cy="3136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801320" y="2345410"/>
            <a:ext cx="8596800" cy="17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b="0" i="0" lang="en-US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Does </a:t>
            </a:r>
            <a:r>
              <a:rPr lang="en-US" sz="3240"/>
              <a:t>Per Capita-Income </a:t>
            </a:r>
            <a:r>
              <a:rPr b="0" i="0" lang="en-US" sz="324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have an impact on cancer incidences or mortality rates?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677325" y="609600"/>
            <a:ext cx="97884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Cancer Incidence Rates vs. Per-capita Income</a:t>
            </a:r>
            <a:br>
              <a:rPr lang="en-US"/>
            </a:br>
            <a:r>
              <a:rPr lang="en-US" sz="2400"/>
              <a:t>Income averaged over 1990-2016</a:t>
            </a:r>
            <a:endParaRPr sz="2400"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75745" y="2160983"/>
            <a:ext cx="4185600" cy="5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Women</a:t>
            </a:r>
            <a:endParaRPr/>
          </a:p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675745" y="2737245"/>
            <a:ext cx="4185600" cy="33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3" type="body"/>
          </p:nvPr>
        </p:nvSpPr>
        <p:spPr>
          <a:xfrm>
            <a:off x="5088383" y="2160983"/>
            <a:ext cx="4185600" cy="5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Men</a:t>
            </a:r>
            <a:endParaRPr/>
          </a:p>
        </p:txBody>
      </p:sp>
      <p:sp>
        <p:nvSpPr>
          <p:cNvPr id="190" name="Shape 190"/>
          <p:cNvSpPr txBox="1"/>
          <p:nvPr>
            <p:ph idx="4" type="body"/>
          </p:nvPr>
        </p:nvSpPr>
        <p:spPr>
          <a:xfrm>
            <a:off x="5088384" y="2737245"/>
            <a:ext cx="4185600" cy="33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375" y="2740725"/>
            <a:ext cx="4706025" cy="3297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544" y="2737238"/>
            <a:ext cx="4706027" cy="33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677325" y="609600"/>
            <a:ext cx="97884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Cancer Mortality Rates vs. Per-capita Income</a:t>
            </a:r>
            <a:br>
              <a:rPr lang="en-US"/>
            </a:br>
            <a:r>
              <a:rPr lang="en-US" sz="2400"/>
              <a:t>Income averaged over 1990-2016</a:t>
            </a:r>
            <a:endParaRPr sz="2400"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75745" y="2160983"/>
            <a:ext cx="4185600" cy="5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Women</a:t>
            </a:r>
            <a:endParaRPr/>
          </a:p>
        </p:txBody>
      </p:sp>
      <p:sp>
        <p:nvSpPr>
          <p:cNvPr id="199" name="Shape 199"/>
          <p:cNvSpPr txBox="1"/>
          <p:nvPr>
            <p:ph idx="2" type="body"/>
          </p:nvPr>
        </p:nvSpPr>
        <p:spPr>
          <a:xfrm>
            <a:off x="675745" y="2737245"/>
            <a:ext cx="4185600" cy="33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idx="3" type="body"/>
          </p:nvPr>
        </p:nvSpPr>
        <p:spPr>
          <a:xfrm>
            <a:off x="5088383" y="2160983"/>
            <a:ext cx="4185600" cy="5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Men</a:t>
            </a:r>
            <a:endParaRPr/>
          </a:p>
        </p:txBody>
      </p:sp>
      <p:sp>
        <p:nvSpPr>
          <p:cNvPr id="201" name="Shape 201"/>
          <p:cNvSpPr txBox="1"/>
          <p:nvPr>
            <p:ph idx="4" type="body"/>
          </p:nvPr>
        </p:nvSpPr>
        <p:spPr>
          <a:xfrm>
            <a:off x="5088384" y="2737245"/>
            <a:ext cx="4185600" cy="33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06" y="2737250"/>
            <a:ext cx="4779485" cy="33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8373" y="2737250"/>
            <a:ext cx="4799677" cy="33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