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578099" y="4399459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928395" y="1209674"/>
            <a:ext cx="12413834" cy="8275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sz="half" idx="13"/>
          </p:nvPr>
        </p:nvSpPr>
        <p:spPr>
          <a:xfrm>
            <a:off x="1139824" y="1600199"/>
            <a:ext cx="9277352" cy="46069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2578099" y="7334250"/>
            <a:ext cx="7848602" cy="84772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2578099" y="3638549"/>
            <a:ext cx="7848602" cy="2476502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idx="13"/>
          </p:nvPr>
        </p:nvSpPr>
        <p:spPr>
          <a:xfrm>
            <a:off x="3463893" y="1115325"/>
            <a:ext cx="10144128" cy="67627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2339974" y="1695449"/>
            <a:ext cx="4000501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2339974" y="4762499"/>
            <a:ext cx="4000501" cy="3086102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sz="half" idx="1"/>
          </p:nvPr>
        </p:nvSpPr>
        <p:spPr>
          <a:xfrm>
            <a:off x="2339974" y="3162299"/>
            <a:ext cx="8324852" cy="4714877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4980781" y="2743199"/>
            <a:ext cx="7715251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quarter" idx="1"/>
          </p:nvPr>
        </p:nvSpPr>
        <p:spPr>
          <a:xfrm>
            <a:off x="2339974" y="3162299"/>
            <a:ext cx="4000501" cy="4714877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445249" y="4943475"/>
            <a:ext cx="4414839" cy="2943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678612" y="1698624"/>
            <a:ext cx="4410076" cy="29400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-924720" y="1123949"/>
            <a:ext cx="10144127" cy="67627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2578099" y="2447924"/>
            <a:ext cx="7848602" cy="24765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2578099" y="4991100"/>
            <a:ext cx="7848602" cy="8477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ervicorest.com.br/produtos" TargetMode="External"/><Relationship Id="rId3" Type="http://schemas.openxmlformats.org/officeDocument/2006/relationships/hyperlink" Target="http://servicorest.com.br/clientes" TargetMode="External"/><Relationship Id="rId4" Type="http://schemas.openxmlformats.org/officeDocument/2006/relationships/hyperlink" Target="https://blog.caelum.com.br/rest-principios-e-boas-praticas/" TargetMode="External"/><Relationship Id="rId5" Type="http://schemas.openxmlformats.org/officeDocument/2006/relationships/hyperlink" Target="https://mlsdev.com/blog/81-a-beginner-s-tutorial-for-understanding-restful-ap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ervicorest.com.br/produtos" TargetMode="External"/><Relationship Id="rId3" Type="http://schemas.openxmlformats.org/officeDocument/2006/relationships/hyperlink" Target="http://servicorest.com.br/cliente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lsdev.com/blog/81-a-beginner-s-tutorial-for-understanding-restful-api" TargetMode="Externa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I"/>
          <p:cNvSpPr txBox="1"/>
          <p:nvPr>
            <p:ph type="ctrTitle"/>
          </p:nvPr>
        </p:nvSpPr>
        <p:spPr>
          <a:xfrm>
            <a:off x="1948163" y="2342565"/>
            <a:ext cx="9108474" cy="3522907"/>
          </a:xfrm>
          <a:prstGeom prst="rect">
            <a:avLst/>
          </a:prstGeom>
        </p:spPr>
        <p:txBody>
          <a:bodyPr/>
          <a:lstStyle>
            <a:lvl1pPr>
              <a:defRPr sz="11600"/>
            </a:lvl1pPr>
          </a:lstStyle>
          <a:p>
            <a:pPr/>
            <a:r>
              <a:t>API</a:t>
            </a:r>
          </a:p>
        </p:txBody>
      </p:sp>
      <p:sp>
        <p:nvSpPr>
          <p:cNvPr id="120" name="Application Programming Interface"/>
          <p:cNvSpPr txBox="1"/>
          <p:nvPr>
            <p:ph type="subTitle" sz="quarter" idx="1"/>
          </p:nvPr>
        </p:nvSpPr>
        <p:spPr>
          <a:xfrm>
            <a:off x="2578099" y="5993387"/>
            <a:ext cx="7848602" cy="847726"/>
          </a:xfrm>
          <a:prstGeom prst="rect">
            <a:avLst/>
          </a:prstGeom>
        </p:spPr>
        <p:txBody>
          <a:bodyPr/>
          <a:lstStyle/>
          <a:p>
            <a:pPr/>
            <a:r>
              <a:t>Application Programming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orno da Requisição GET"/>
          <p:cNvSpPr txBox="1"/>
          <p:nvPr>
            <p:ph type="title"/>
          </p:nvPr>
        </p:nvSpPr>
        <p:spPr>
          <a:xfrm>
            <a:off x="2339974" y="1966781"/>
            <a:ext cx="8324852" cy="1619251"/>
          </a:xfrm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Retorno da Requisição GET</a:t>
            </a:r>
          </a:p>
        </p:txBody>
      </p:sp>
      <p:sp>
        <p:nvSpPr>
          <p:cNvPr id="149" name="{…"/>
          <p:cNvSpPr txBox="1"/>
          <p:nvPr/>
        </p:nvSpPr>
        <p:spPr>
          <a:xfrm>
            <a:off x="3326135" y="4543162"/>
            <a:ext cx="6352529" cy="289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“id”: “1”,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“first_name”: “Vasyl”,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   “last_name”: “Redka”</a:t>
            </a:r>
          </a:p>
          <a:p>
            <a:pPr algn="l" defTabSz="457200">
              <a:lnSpc>
                <a:spcPts val="5100"/>
              </a:lnSpc>
              <a:defRPr b="0" sz="31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4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fer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52" name="http://servicorest.com.br/produtos…"/>
          <p:cNvSpPr txBox="1"/>
          <p:nvPr/>
        </p:nvSpPr>
        <p:spPr>
          <a:xfrm>
            <a:off x="2420036" y="3090123"/>
            <a:ext cx="9301680" cy="58440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just">
              <a:spcBef>
                <a:spcPts val="4200"/>
              </a:spcBef>
              <a:defRPr b="0" sz="2900"/>
            </a:pPr>
            <a:r>
              <a:rPr u="sng">
                <a:hlinkClick r:id="rId2" invalidUrl="" action="" tgtFrame="" tooltip="" history="1" highlightClick="0" endSnd="0"/>
              </a:rPr>
              <a:t>http://servicorest.com.br/produtos</a:t>
            </a:r>
          </a:p>
          <a:p>
            <a:pPr algn="just">
              <a:spcBef>
                <a:spcPts val="4200"/>
              </a:spcBef>
              <a:defRPr b="0" sz="3000"/>
            </a:pPr>
            <a:r>
              <a:rPr u="sng">
                <a:hlinkClick r:id="rId3" invalidUrl="" action="" tgtFrame="" tooltip="" history="1" highlightClick="0" endSnd="0"/>
              </a:rPr>
              <a:t>http://servicorest.com.br/clientes</a:t>
            </a:r>
          </a:p>
          <a:p>
            <a:pPr algn="just">
              <a:spcBef>
                <a:spcPts val="4200"/>
              </a:spcBef>
              <a:defRPr b="0" sz="3000"/>
            </a:pPr>
            <a:r>
              <a:rPr u="sng">
                <a:hlinkClick r:id="rId4" invalidUrl="" action="" tgtFrame="" tooltip="" history="1" highlightClick="0" endSnd="0"/>
              </a:rPr>
              <a:t>https://blog.caelum.com.br/rest-principios-e-boas-praticas/</a:t>
            </a:r>
          </a:p>
          <a:p>
            <a:pPr algn="just">
              <a:spcBef>
                <a:spcPts val="4200"/>
              </a:spcBef>
              <a:defRPr b="0" sz="3000"/>
            </a:pPr>
            <a:r>
              <a:rPr u="sng">
                <a:hlinkClick r:id="rId5" invalidUrl="" action="" tgtFrame="" tooltip="" history="1" highlightClick="0" endSnd="0"/>
              </a:rPr>
              <a:t>https://mlsdev.com/blog/81-a-beginner-s-tutorial-for-understanding-restful-api</a:t>
            </a:r>
          </a:p>
          <a:p>
            <a:pPr algn="just">
              <a:spcBef>
                <a:spcPts val="4200"/>
              </a:spcBef>
              <a:defRPr b="0" sz="3000"/>
            </a:pPr>
            <a:r>
              <a:t>https://vertigo.com.br/o-que-e-api-entenda-de-uma-maneira-simples/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erface de Programação de Aplicaç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Interface de Programação de Aplicações</a:t>
            </a:r>
          </a:p>
        </p:txBody>
      </p:sp>
      <p:sp>
        <p:nvSpPr>
          <p:cNvPr id="123" name="Possibilita a troca de informações de forma mais segura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8378" indent="-358378" defTabSz="502412">
              <a:spcBef>
                <a:spcPts val="3600"/>
              </a:spcBef>
              <a:defRPr sz="2580"/>
            </a:pP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 troca de informações de forma mais segura;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 restrição de potencialidades da aplicação;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redução no volume de dados;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Possibilita audição de acessos;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  <p:bldP build="p" bldLvl="5" animBg="1" rev="0" advAuto="0" spid="12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7005637"/>
            <a:ext cx="7848602" cy="84772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Fonte: https://mlsdev.com/blog/81-a-beginner-s-tutorial-for-understanding-restful-api</a:t>
            </a:r>
          </a:p>
        </p:txBody>
      </p:sp>
      <p:sp>
        <p:nvSpPr>
          <p:cNvPr id="126" name="Como funciona ?"/>
          <p:cNvSpPr txBox="1"/>
          <p:nvPr>
            <p:ph type="title"/>
          </p:nvPr>
        </p:nvSpPr>
        <p:spPr>
          <a:xfrm>
            <a:off x="2339974" y="937870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Como funciona ?</a:t>
            </a:r>
          </a:p>
        </p:txBody>
      </p:sp>
      <p:pic>
        <p:nvPicPr>
          <p:cNvPr id="127" name="c434d8fccf80bd57ef848ae24a9825ffd3322be7.png" descr="c434d8fccf80bd57ef848ae24a9825ffd3322b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3289300"/>
            <a:ext cx="9906000" cy="317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6" grpId="1"/>
      <p:bldP build="whole" bldLvl="1" animBg="1" rev="0" advAuto="0" spid="12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RI"/>
          <p:cNvSpPr txBox="1"/>
          <p:nvPr>
            <p:ph type="title"/>
          </p:nvPr>
        </p:nvSpPr>
        <p:spPr>
          <a:xfrm>
            <a:off x="2339974" y="1015577"/>
            <a:ext cx="8324852" cy="2347622"/>
          </a:xfrm>
          <a:prstGeom prst="rect">
            <a:avLst/>
          </a:prstGeom>
        </p:spPr>
        <p:txBody>
          <a:bodyPr/>
          <a:lstStyle/>
          <a:p>
            <a:pPr/>
            <a:r>
              <a:t>URI</a:t>
            </a:r>
          </a:p>
        </p:txBody>
      </p:sp>
      <p:sp>
        <p:nvSpPr>
          <p:cNvPr id="130" name="Identificador de Recursos Uniforme…"/>
          <p:cNvSpPr txBox="1"/>
          <p:nvPr/>
        </p:nvSpPr>
        <p:spPr>
          <a:xfrm>
            <a:off x="2875393" y="4149292"/>
            <a:ext cx="7784822" cy="25166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spcBef>
                <a:spcPts val="4200"/>
              </a:spcBef>
              <a:defRPr b="0" sz="3200"/>
            </a:pPr>
            <a:r>
              <a:t>Identificador de Recursos Uniforme</a:t>
            </a:r>
          </a:p>
          <a:p>
            <a:pPr>
              <a:spcBef>
                <a:spcPts val="4200"/>
              </a:spcBef>
              <a:defRPr b="0" sz="2900"/>
            </a:pPr>
            <a:r>
              <a:rPr u="sng">
                <a:hlinkClick r:id="rId2" invalidUrl="" action="" tgtFrame="" tooltip="" history="1" highlightClick="0" endSnd="0"/>
              </a:rPr>
              <a:t>http://servicorest.com.br/produtos</a:t>
            </a:r>
          </a:p>
          <a:p>
            <a:pPr>
              <a:spcBef>
                <a:spcPts val="4200"/>
              </a:spcBef>
              <a:defRPr b="0" sz="3000"/>
            </a:pPr>
            <a:r>
              <a:rPr u="sng">
                <a:hlinkClick r:id="rId3" invalidUrl="" action="" tgtFrame="" tooltip="" history="1" highlightClick="0" endSnd="0"/>
              </a:rPr>
              <a:t>http://servicorest.com.br/clientes</a:t>
            </a:r>
          </a:p>
        </p:txBody>
      </p:sp>
      <p:sp>
        <p:nvSpPr>
          <p:cNvPr id="131" name="Uniform Resource Identifier"/>
          <p:cNvSpPr txBox="1"/>
          <p:nvPr/>
        </p:nvSpPr>
        <p:spPr>
          <a:xfrm>
            <a:off x="4015634" y="2808117"/>
            <a:ext cx="5737530" cy="5720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spcBef>
                <a:spcPts val="4200"/>
              </a:spcBef>
              <a:defRPr sz="3300"/>
            </a:lvl1pPr>
          </a:lstStyle>
          <a:p>
            <a:pPr/>
            <a:r>
              <a:t>Uniform Resource Identifier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3"/>
      <p:bldP build="whole" bldLvl="1" animBg="1" rev="0" advAuto="0" spid="131" grpId="2"/>
      <p:bldP build="p" bldLvl="5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ST ou RESTful APIs"/>
          <p:cNvSpPr txBox="1"/>
          <p:nvPr>
            <p:ph type="ctrTitle"/>
          </p:nvPr>
        </p:nvSpPr>
        <p:spPr>
          <a:xfrm>
            <a:off x="2121922" y="3179538"/>
            <a:ext cx="8760956" cy="3394524"/>
          </a:xfrm>
          <a:prstGeom prst="rect">
            <a:avLst/>
          </a:prstGeom>
        </p:spPr>
        <p:txBody>
          <a:bodyPr/>
          <a:lstStyle>
            <a:lvl1pPr defTabSz="560831">
              <a:defRPr sz="10752"/>
            </a:lvl1pPr>
          </a:lstStyle>
          <a:p>
            <a:pPr/>
            <a:r>
              <a:t>REST ou RESTful APIs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ST"/>
          <p:cNvSpPr txBox="1"/>
          <p:nvPr>
            <p:ph type="title"/>
          </p:nvPr>
        </p:nvSpPr>
        <p:spPr>
          <a:xfrm>
            <a:off x="2126830" y="5643240"/>
            <a:ext cx="8751140" cy="275354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</a:lstStyle>
          <a:p>
            <a:pPr/>
            <a:r>
              <a:t>REST</a:t>
            </a:r>
          </a:p>
        </p:txBody>
      </p:sp>
      <p:sp>
        <p:nvSpPr>
          <p:cNvPr id="136" name="REpresentational…"/>
          <p:cNvSpPr txBox="1"/>
          <p:nvPr/>
        </p:nvSpPr>
        <p:spPr>
          <a:xfrm>
            <a:off x="1217252" y="1433843"/>
            <a:ext cx="10570296" cy="39330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REpresentational</a:t>
            </a:r>
          </a:p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State</a:t>
            </a:r>
          </a:p>
          <a:p>
            <a:pPr algn="l" defTabSz="549148">
              <a:defRPr b="0" sz="8460">
                <a:latin typeface="+mn-lt"/>
                <a:ea typeface="+mn-ea"/>
                <a:cs typeface="+mn-cs"/>
                <a:sym typeface="Helvetica Neue Medium"/>
              </a:defRPr>
            </a:pPr>
            <a:r>
              <a:t>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  <p:bldP build="whole" bldLvl="1" animBg="1" rev="0" advAuto="0" spid="13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8046719"/>
            <a:ext cx="7848602" cy="84772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Fonte: https://mlsdev.com/blog/81-a-beginner-s-tutorial-for-understanding-restful-api</a:t>
            </a:r>
          </a:p>
        </p:txBody>
      </p:sp>
      <p:sp>
        <p:nvSpPr>
          <p:cNvPr id="139" name="Como funciona ?"/>
          <p:cNvSpPr txBox="1"/>
          <p:nvPr>
            <p:ph type="title"/>
          </p:nvPr>
        </p:nvSpPr>
        <p:spPr>
          <a:xfrm>
            <a:off x="2339974" y="937870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Como funciona ?</a:t>
            </a:r>
          </a:p>
        </p:txBody>
      </p:sp>
      <p:pic>
        <p:nvPicPr>
          <p:cNvPr id="140" name="bd4442aed16acafc54c7943d34abff0edadfa74c.png" descr="bd4442aed16acafc54c7943d34abff0edadfa74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551" y="2899735"/>
            <a:ext cx="7145698" cy="467218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2"/>
      <p:bldP build="whole" bldLvl="1" animBg="1" rev="0" advAuto="0" spid="139" grpId="1"/>
      <p:bldP build="whole" bldLvl="1" animBg="1" rev="0" advAuto="0" spid="138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étodos de Requisição HTTP"/>
          <p:cNvSpPr txBox="1"/>
          <p:nvPr>
            <p:ph type="title"/>
          </p:nvPr>
        </p:nvSpPr>
        <p:spPr>
          <a:xfrm>
            <a:off x="2339974" y="1217709"/>
            <a:ext cx="8324851" cy="2469956"/>
          </a:xfrm>
          <a:prstGeom prst="rect">
            <a:avLst/>
          </a:prstGeom>
        </p:spPr>
        <p:txBody>
          <a:bodyPr/>
          <a:lstStyle/>
          <a:p>
            <a:pPr/>
            <a:r>
              <a:t>Métodos de Requisição HTTP</a:t>
            </a:r>
          </a:p>
        </p:txBody>
      </p:sp>
      <p:sp>
        <p:nvSpPr>
          <p:cNvPr id="143" name="GET…"/>
          <p:cNvSpPr txBox="1"/>
          <p:nvPr>
            <p:ph type="body" sz="half" idx="1"/>
          </p:nvPr>
        </p:nvSpPr>
        <p:spPr>
          <a:xfrm>
            <a:off x="2339974" y="3821014"/>
            <a:ext cx="8324852" cy="4714877"/>
          </a:xfrm>
          <a:prstGeom prst="rect">
            <a:avLst/>
          </a:prstGeom>
        </p:spPr>
        <p:txBody>
          <a:bodyPr/>
          <a:lstStyle/>
          <a:p>
            <a:pPr/>
            <a:r>
              <a:t>GET </a:t>
            </a:r>
          </a:p>
          <a:p>
            <a:pPr/>
            <a:r>
              <a:t>POST</a:t>
            </a:r>
          </a:p>
          <a:p>
            <a:pPr/>
            <a:r>
              <a:t>PUT</a:t>
            </a:r>
          </a:p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2"/>
      <p:bldP build="whole" bldLvl="1" animBg="1" rev="0" advAuto="0" spid="1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nte: https://mlsdev.com/blog/81-a-beginner-s-tutorial-for-understanding-restful-api"/>
          <p:cNvSpPr txBox="1"/>
          <p:nvPr>
            <p:ph type="body" sz="quarter" idx="1"/>
          </p:nvPr>
        </p:nvSpPr>
        <p:spPr>
          <a:xfrm>
            <a:off x="2578099" y="6243549"/>
            <a:ext cx="7848602" cy="847726"/>
          </a:xfrm>
          <a:prstGeom prst="rect">
            <a:avLst/>
          </a:prstGeom>
        </p:spPr>
        <p:txBody>
          <a:bodyPr/>
          <a:lstStyle/>
          <a:p>
            <a:pPr defTabSz="414781">
              <a:defRPr sz="2556"/>
            </a:pPr>
            <a:r>
              <a:t>Fonte: </a:t>
            </a:r>
            <a:r>
              <a:rPr u="sng">
                <a:hlinkClick r:id="rId2" invalidUrl="" action="" tgtFrame="" tooltip="" history="1" highlightClick="0" endSnd="0"/>
              </a:rPr>
              <a:t>https://mlsdev.com/blog/81-a-beginner-s-tutorial-for-understanding-restful-api</a:t>
            </a:r>
          </a:p>
        </p:txBody>
      </p:sp>
      <p:pic>
        <p:nvPicPr>
          <p:cNvPr id="146" name="3549550fac75d816c27485b692dc2cf38af579e8.png" descr="3549550fac75d816c27485b692dc2cf38af579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400" y="2571243"/>
            <a:ext cx="9906001" cy="31750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