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A8021-6A5B-0A7E-5007-B1C9DD92F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E79587-7722-52AA-7460-D63155414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0F90E8-0ADB-03BC-F98E-710B0118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BD41-1557-4AE8-A05E-4C8AE1094A9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50807B-F993-BD56-97CD-69802C12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2EA54E-DCC2-0760-B745-F1029B56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A8E-2B1A-47BA-A73D-8A84EC6A0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50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E3019-D19C-AA37-F716-A4038D43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4C3532-C1E4-E6B1-98D3-5FE5ECF76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8592AC-D06C-ECAE-4ACE-9EEFBBEE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BD41-1557-4AE8-A05E-4C8AE1094A9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215CFC-ACA3-B514-B331-126BFB25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BA4C96-8C75-01BE-CBCB-822F3768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A8E-2B1A-47BA-A73D-8A84EC6A0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46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8B2383-BDE5-4B1D-6FCF-583988DE8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8312C8-0A87-15BA-2625-FC6F4E287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8E1902-4977-4901-5370-446E041B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BD41-1557-4AE8-A05E-4C8AE1094A9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F3AFCC-635E-2162-442B-EC761617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A409F6-C819-8C79-352E-E1348B3F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A8E-2B1A-47BA-A73D-8A84EC6A0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48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3ABBF-7E1E-8808-901B-5944EE08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14AF2D-55D0-478C-1636-94E7EC95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3306B3-B74A-9D40-6168-5E460CEF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BD41-1557-4AE8-A05E-4C8AE1094A9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8E5A73-507C-4C38-EEAF-AF0A223E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E34522-25A5-DD1E-98CA-91639788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A8E-2B1A-47BA-A73D-8A84EC6A0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36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FA2EB8-CA73-79BF-C5AF-B0729462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88007A-DFF1-0989-D04A-F0642CA7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FDC29F-17B3-8D8B-3037-19F32E76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BD41-1557-4AE8-A05E-4C8AE1094A9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990527-E5D7-B90F-0C29-175B7808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3ED5E0-F4AE-A1DB-D3D3-2171CC8C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A8E-2B1A-47BA-A73D-8A84EC6A0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61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C59F1-13F7-A164-D15E-823594EC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49C47D-F4E7-B6AC-139B-A9D4861CE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3F6534-CE13-2600-9E61-525404C3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900DBC-0D82-698A-AED0-AEA97658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BD41-1557-4AE8-A05E-4C8AE1094A9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874BAA-1549-4F07-9F18-DEDA07B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A51786-5A89-9376-85B9-3508D55A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A8E-2B1A-47BA-A73D-8A84EC6A0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5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F573FC-E53D-10D9-FC8C-3EB3F658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AB3DB6-C231-016D-5309-6E8D6199B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2A2C7E-3D4F-25DB-4449-00DD82B36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CAF01F-775E-7EC5-1F7A-8AA0F8DDF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DB99C9C-BD0C-DF8C-82F2-3CD2AEABB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47529D-0444-5FB1-A616-D5968794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BD41-1557-4AE8-A05E-4C8AE1094A9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72E5E94-EF91-B153-480C-EBE9323F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1FA669-E15B-A2C2-6A86-879C42ED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A8E-2B1A-47BA-A73D-8A84EC6A0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6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A8B87A-4A70-A265-9E4D-5BAD3321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E9B6E51-C8FD-6DC2-2E98-B8791F36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BD41-1557-4AE8-A05E-4C8AE1094A9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95AF54-E039-8DA9-C74D-5E7457C3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6CD7E7-3CA1-77CC-7BB1-B60272C5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A8E-2B1A-47BA-A73D-8A84EC6A0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30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51457D0-44B5-6F1B-D1C9-FB14127E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BD41-1557-4AE8-A05E-4C8AE1094A9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D726666-9292-B901-04EF-01E40408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04BEE9-3589-21ED-2CA2-435EB3F7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A8E-2B1A-47BA-A73D-8A84EC6A0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42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26FC9-05AE-91E3-DD8C-08B7E346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38A954-8C1D-6EBA-D059-371E22BA1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54EC1E-FB4A-CD0F-5E84-78A556C58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66701A-F965-DC12-ACE8-DB463401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BD41-1557-4AE8-A05E-4C8AE1094A9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320309-6215-F68A-3B6D-3D517A8D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7FB460-6A1D-5E25-9ABB-843C45AA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A8E-2B1A-47BA-A73D-8A84EC6A0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58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D3952-5037-DFC7-A722-9D457830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0F0600-5B75-F523-5E55-14691192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42BD44-F64D-0ECA-0C1B-FD5D32CC3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17FC62-697A-2CF0-B4D5-B83E4E77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BD41-1557-4AE8-A05E-4C8AE1094A9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538B61-67E9-856A-05DB-C174E041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228388-8FDD-825A-F3B5-762C928F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8A8E-2B1A-47BA-A73D-8A84EC6A0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77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9F068C-E477-429F-F2D4-C8F10D3E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75FDEB-CD48-7F99-2316-F87243AB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468D2A-BDFA-7AF1-57AE-6321346C8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BD41-1557-4AE8-A05E-4C8AE1094A9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35A27-DB6A-C46F-F4BA-43063470C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4CE6E7-39BF-9071-501B-A97889D90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D8A8E-2B1A-47BA-A73D-8A84EC6A0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08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8EB4F-3248-6D0C-500D-EC6FDF1BD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Mini </a:t>
            </a:r>
            <a:r>
              <a:rPr lang="it-IT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Homework</a:t>
            </a:r>
            <a:r>
              <a:rPr lang="it-IT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495878-7808-E553-F582-4410918B1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Daniele Santino Cardullo 1000014469</a:t>
            </a:r>
          </a:p>
        </p:txBody>
      </p:sp>
    </p:spTree>
    <p:extLst>
      <p:ext uri="{BB962C8B-B14F-4D97-AF65-F5344CB8AC3E}">
        <p14:creationId xmlns:p14="http://schemas.microsoft.com/office/powerpoint/2010/main" val="62739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5FF323-F1A6-72F6-637E-9009EA30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925566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Variabili CSS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3D6244-D74F-689D-2F58-442A71ED1169}"/>
              </a:ext>
            </a:extLst>
          </p:cNvPr>
          <p:cNvSpPr txBox="1"/>
          <p:nvPr/>
        </p:nvSpPr>
        <p:spPr>
          <a:xfrm>
            <a:off x="285750" y="781552"/>
            <a:ext cx="1190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poter migliorare la leggibilità dello </a:t>
            </a:r>
            <a:r>
              <a:rPr lang="it-IT" dirty="0" err="1"/>
              <a:t>stylesheet</a:t>
            </a:r>
            <a:r>
              <a:rPr lang="it-IT" dirty="0"/>
              <a:t> e rendere più facili le modifiche ho deciso di dichiarare due variabili per i colori principali (chiaro e scuro) e due variabili per i font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B6E1C0-BAAE-CE1B-1C5A-BF803440130C}"/>
              </a:ext>
            </a:extLst>
          </p:cNvPr>
          <p:cNvSpPr txBox="1"/>
          <p:nvPr/>
        </p:nvSpPr>
        <p:spPr>
          <a:xfrm>
            <a:off x="2584460" y="1427883"/>
            <a:ext cx="7023076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:root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light_color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253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dark_color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-font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'Noto Sans Mono'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Courier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monospace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-font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'Ubuntu'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'Verdana'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3D3A97-F9C9-D897-C56B-4A3E6D8821B6}"/>
              </a:ext>
            </a:extLst>
          </p:cNvPr>
          <p:cNvSpPr txBox="1"/>
          <p:nvPr/>
        </p:nvSpPr>
        <p:spPr>
          <a:xfrm>
            <a:off x="285751" y="3459208"/>
            <a:ext cx="1190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particolare, </a:t>
            </a:r>
            <a:r>
              <a:rPr lang="it-IT" dirty="0">
                <a:latin typeface="Consolas" panose="020B0609020204030204" pitchFamily="49" charset="0"/>
              </a:rPr>
              <a:t>--</a:t>
            </a:r>
            <a:r>
              <a:rPr lang="it-IT" dirty="0" err="1">
                <a:latin typeface="Consolas" panose="020B0609020204030204" pitchFamily="49" charset="0"/>
              </a:rPr>
              <a:t>main</a:t>
            </a:r>
            <a:r>
              <a:rPr lang="it-IT" dirty="0">
                <a:latin typeface="Consolas" panose="020B0609020204030204" pitchFamily="49" charset="0"/>
              </a:rPr>
              <a:t>-font </a:t>
            </a:r>
            <a:r>
              <a:rPr lang="it-IT" dirty="0"/>
              <a:t>ha come font principale </a:t>
            </a:r>
            <a:r>
              <a:rPr lang="it-IT" dirty="0">
                <a:latin typeface="Consolas" panose="020B0609020204030204" pitchFamily="49" charset="0"/>
              </a:rPr>
              <a:t>‘Noto Sans Mono’ </a:t>
            </a:r>
            <a:r>
              <a:rPr lang="it-IT" dirty="0"/>
              <a:t>preso da Google Fonts, come font alternativi uso ‘</a:t>
            </a:r>
            <a:r>
              <a:rPr lang="it-IT" dirty="0">
                <a:latin typeface="Consolas" panose="020B0609020204030204" pitchFamily="49" charset="0"/>
              </a:rPr>
              <a:t>Courier</a:t>
            </a:r>
            <a:r>
              <a:rPr lang="it-IT" dirty="0"/>
              <a:t>’, lasciando comunque un generico font </a:t>
            </a:r>
            <a:r>
              <a:rPr lang="it-IT" dirty="0" err="1">
                <a:latin typeface="Consolas" panose="020B0609020204030204" pitchFamily="49" charset="0"/>
              </a:rPr>
              <a:t>monospace</a:t>
            </a:r>
            <a:r>
              <a:rPr lang="it-IT" dirty="0"/>
              <a:t> come alternativa.</a:t>
            </a:r>
          </a:p>
          <a:p>
            <a:r>
              <a:rPr lang="it-IT" dirty="0"/>
              <a:t>La stessa cosa vale per </a:t>
            </a:r>
            <a:r>
              <a:rPr lang="it-IT" dirty="0">
                <a:latin typeface="Consolas" panose="020B0609020204030204" pitchFamily="49" charset="0"/>
              </a:rPr>
              <a:t>--</a:t>
            </a:r>
            <a:r>
              <a:rPr lang="it-IT" dirty="0" err="1">
                <a:latin typeface="Consolas" panose="020B0609020204030204" pitchFamily="49" charset="0"/>
              </a:rPr>
              <a:t>content</a:t>
            </a:r>
            <a:r>
              <a:rPr lang="it-IT" dirty="0">
                <a:latin typeface="Consolas" panose="020B0609020204030204" pitchFamily="49" charset="0"/>
              </a:rPr>
              <a:t>-font</a:t>
            </a:r>
            <a:r>
              <a:rPr lang="it-IT" dirty="0"/>
              <a:t>, in questo caso ‘</a:t>
            </a:r>
            <a:r>
              <a:rPr lang="it-IT" dirty="0">
                <a:latin typeface="Consolas" panose="020B0609020204030204" pitchFamily="49" charset="0"/>
              </a:rPr>
              <a:t>Ubuntu</a:t>
            </a:r>
            <a:r>
              <a:rPr lang="it-IT" dirty="0"/>
              <a:t>’ è preso da Google Fonts, come font alternativi uso ‘</a:t>
            </a:r>
            <a:r>
              <a:rPr lang="it-IT" dirty="0">
                <a:latin typeface="Consolas" panose="020B0609020204030204" pitchFamily="49" charset="0"/>
              </a:rPr>
              <a:t>Verdana</a:t>
            </a:r>
            <a:r>
              <a:rPr lang="it-IT" dirty="0"/>
              <a:t>’ ed un generico font </a:t>
            </a:r>
            <a:r>
              <a:rPr lang="it-IT" dirty="0">
                <a:latin typeface="Consolas" panose="020B0609020204030204" pitchFamily="49" charset="0"/>
              </a:rPr>
              <a:t>sans-serif</a:t>
            </a:r>
            <a:r>
              <a:rPr lang="it-IT" dirty="0"/>
              <a:t>. Per importare i font da Google Fonts utilizzo il tag HTML: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4DC64E2-1C8C-0B5F-9B1C-55D810046A0E}"/>
              </a:ext>
            </a:extLst>
          </p:cNvPr>
          <p:cNvSpPr txBox="1"/>
          <p:nvPr/>
        </p:nvSpPr>
        <p:spPr>
          <a:xfrm>
            <a:off x="928684" y="4659537"/>
            <a:ext cx="10334627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"https://fonts.googleapis.com/css2?family=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Noto+Sans+Mono&amp;family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=Ubuntu:ital,wght@1,300&amp;family=Ubuntu:wght@400;700&amp;display=swap"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355D31-9AD0-E85F-8903-ECBE3B011443}"/>
              </a:ext>
            </a:extLst>
          </p:cNvPr>
          <p:cNvSpPr txBox="1"/>
          <p:nvPr/>
        </p:nvSpPr>
        <p:spPr>
          <a:xfrm>
            <a:off x="285750" y="5992850"/>
            <a:ext cx="1190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particolare importo per ‘</a:t>
            </a:r>
            <a:r>
              <a:rPr lang="it-IT" dirty="0">
                <a:latin typeface="Consolas" panose="020B0609020204030204" pitchFamily="49" charset="0"/>
              </a:rPr>
              <a:t>Ubuntu</a:t>
            </a:r>
            <a:r>
              <a:rPr lang="it-IT" dirty="0"/>
              <a:t>’ la versione </a:t>
            </a:r>
            <a:r>
              <a:rPr lang="it-IT" dirty="0" err="1"/>
              <a:t>italic</a:t>
            </a:r>
            <a:r>
              <a:rPr lang="it-IT" dirty="0"/>
              <a:t> regular, la regular e la </a:t>
            </a:r>
            <a:r>
              <a:rPr lang="it-IT" dirty="0" err="1"/>
              <a:t>bold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93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6A7CF-21EE-92D9-98BA-789F2804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4720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Misure delle sezioni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75B861D-1E37-4F8D-9CE4-54694338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311386"/>
            <a:ext cx="3899734" cy="129450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CC718F6-F9DC-3BF2-9E8E-0357A6DD68A9}"/>
              </a:ext>
            </a:extLst>
          </p:cNvPr>
          <p:cNvSpPr txBox="1"/>
          <p:nvPr/>
        </p:nvSpPr>
        <p:spPr>
          <a:xfrm>
            <a:off x="171450" y="942976"/>
            <a:ext cx="739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Barra di navigazione</a:t>
            </a:r>
          </a:p>
          <a:p>
            <a:r>
              <a:rPr lang="it-IT" dirty="0"/>
              <a:t>La barra di navigazione ha una larghezza pari al 100% del contenitore (body), l’altezza è pari a </a:t>
            </a:r>
            <a:r>
              <a:rPr lang="it-IT" dirty="0">
                <a:latin typeface="Consolas" panose="020B0609020204030204" pitchFamily="49" charset="0"/>
              </a:rPr>
              <a:t>12vh</a:t>
            </a:r>
            <a:r>
              <a:rPr lang="it-IT" dirty="0"/>
              <a:t> (</a:t>
            </a:r>
            <a:r>
              <a:rPr lang="it-IT" dirty="0" err="1"/>
              <a:t>viewport</a:t>
            </a:r>
            <a:r>
              <a:rPr lang="it-IT" dirty="0"/>
              <a:t> </a:t>
            </a:r>
            <a:r>
              <a:rPr lang="it-IT" dirty="0" err="1"/>
              <a:t>height</a:t>
            </a:r>
            <a:r>
              <a:rPr lang="it-IT" dirty="0"/>
              <a:t>). All’interno della </a:t>
            </a:r>
            <a:r>
              <a:rPr lang="it-IT" dirty="0" err="1"/>
              <a:t>navigation</a:t>
            </a:r>
            <a:r>
              <a:rPr lang="it-IT" dirty="0"/>
              <a:t> bar si trovano i link </a:t>
            </a:r>
            <a:r>
              <a:rPr lang="it-IT" dirty="0">
                <a:latin typeface="Consolas" panose="020B0609020204030204" pitchFamily="49" charset="0"/>
              </a:rPr>
              <a:t>&lt;a&gt;</a:t>
            </a:r>
            <a:r>
              <a:rPr lang="it-IT" dirty="0"/>
              <a:t> che hanno </a:t>
            </a:r>
            <a:r>
              <a:rPr lang="it-IT" dirty="0" err="1"/>
              <a:t>padding</a:t>
            </a:r>
            <a:r>
              <a:rPr lang="it-IT" dirty="0"/>
              <a:t> superiore e inferiore pari a </a:t>
            </a:r>
            <a:r>
              <a:rPr lang="it-IT" dirty="0">
                <a:latin typeface="Consolas" panose="020B0609020204030204" pitchFamily="49" charset="0"/>
              </a:rPr>
              <a:t>8px</a:t>
            </a:r>
            <a:r>
              <a:rPr lang="it-IT" dirty="0"/>
              <a:t> e </a:t>
            </a:r>
            <a:r>
              <a:rPr lang="it-IT" dirty="0" err="1"/>
              <a:t>padding</a:t>
            </a:r>
            <a:r>
              <a:rPr lang="it-IT" dirty="0"/>
              <a:t> di destra e sinistra pari a </a:t>
            </a:r>
            <a:r>
              <a:rPr lang="it-IT" dirty="0">
                <a:latin typeface="Consolas" panose="020B0609020204030204" pitchFamily="49" charset="0"/>
              </a:rPr>
              <a:t>15px</a:t>
            </a:r>
            <a:r>
              <a:rPr lang="it-IT" dirty="0"/>
              <a:t>, presentano un bordo con stile </a:t>
            </a:r>
            <a:r>
              <a:rPr lang="it-IT" dirty="0" err="1"/>
              <a:t>dotted</a:t>
            </a:r>
            <a:r>
              <a:rPr lang="it-IT" dirty="0"/>
              <a:t> di spessore </a:t>
            </a:r>
            <a:r>
              <a:rPr lang="it-IT" dirty="0">
                <a:latin typeface="Consolas" panose="020B0609020204030204" pitchFamily="49" charset="0"/>
              </a:rPr>
              <a:t>3px</a:t>
            </a:r>
            <a:r>
              <a:rPr lang="it-IT" dirty="0"/>
              <a:t>, quando il mouse ci passa sopra lo sfondo diventa </a:t>
            </a:r>
            <a:r>
              <a:rPr lang="it-IT" dirty="0">
                <a:latin typeface="Consolas" panose="020B0609020204030204" pitchFamily="49" charset="0"/>
              </a:rPr>
              <a:t>--</a:t>
            </a:r>
            <a:r>
              <a:rPr lang="it-IT" dirty="0" err="1">
                <a:latin typeface="Consolas" panose="020B0609020204030204" pitchFamily="49" charset="0"/>
              </a:rPr>
              <a:t>light_color</a:t>
            </a:r>
            <a:r>
              <a:rPr lang="it-IT" dirty="0"/>
              <a:t> ed il testo diventa grassetto e di colore </a:t>
            </a:r>
            <a:r>
              <a:rPr lang="it-IT" dirty="0">
                <a:latin typeface="Consolas" panose="020B0609020204030204" pitchFamily="49" charset="0"/>
              </a:rPr>
              <a:t>--</a:t>
            </a:r>
            <a:r>
              <a:rPr lang="it-IT" dirty="0" err="1">
                <a:latin typeface="Consolas" panose="020B0609020204030204" pitchFamily="49" charset="0"/>
              </a:rPr>
              <a:t>dark_color</a:t>
            </a:r>
            <a:r>
              <a:rPr lang="it-IT" dirty="0"/>
              <a:t>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3DF2F6B-4E74-21E0-2980-7F2DEBD7A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752" y="3883700"/>
            <a:ext cx="5225982" cy="2230923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95D3E0D-6757-D9C8-5F75-E081039A95CD}"/>
              </a:ext>
            </a:extLst>
          </p:cNvPr>
          <p:cNvSpPr txBox="1"/>
          <p:nvPr/>
        </p:nvSpPr>
        <p:spPr>
          <a:xfrm>
            <a:off x="171450" y="3291001"/>
            <a:ext cx="6503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Header</a:t>
            </a:r>
            <a:endParaRPr lang="it-IT" b="1" dirty="0"/>
          </a:p>
          <a:p>
            <a:r>
              <a:rPr lang="it-IT" dirty="0"/>
              <a:t>L’</a:t>
            </a:r>
            <a:r>
              <a:rPr lang="it-IT" dirty="0" err="1"/>
              <a:t>header</a:t>
            </a:r>
            <a:r>
              <a:rPr lang="it-IT" dirty="0"/>
              <a:t> presenta un’altezza di </a:t>
            </a:r>
            <a:r>
              <a:rPr lang="it-IT" dirty="0">
                <a:latin typeface="Consolas" panose="020B0609020204030204" pitchFamily="49" charset="0"/>
              </a:rPr>
              <a:t>500px</a:t>
            </a:r>
            <a:r>
              <a:rPr lang="it-IT" dirty="0"/>
              <a:t>, inoltre ha un margine superiore ed inferiore pari a </a:t>
            </a:r>
            <a:r>
              <a:rPr lang="it-IT" dirty="0">
                <a:latin typeface="Consolas" panose="020B0609020204030204" pitchFamily="49" charset="0"/>
              </a:rPr>
              <a:t>15px</a:t>
            </a:r>
            <a:r>
              <a:rPr lang="it-IT" dirty="0"/>
              <a:t> mentre il margine laterale è di </a:t>
            </a:r>
            <a:r>
              <a:rPr lang="it-IT" dirty="0">
                <a:latin typeface="Consolas" panose="020B0609020204030204" pitchFamily="49" charset="0"/>
              </a:rPr>
              <a:t>0.5vw</a:t>
            </a:r>
            <a:r>
              <a:rPr lang="it-IT" dirty="0"/>
              <a:t> (</a:t>
            </a:r>
            <a:r>
              <a:rPr lang="it-IT" dirty="0" err="1"/>
              <a:t>viewport</a:t>
            </a:r>
            <a:r>
              <a:rPr lang="it-IT" dirty="0"/>
              <a:t> </a:t>
            </a:r>
            <a:r>
              <a:rPr lang="it-IT" dirty="0" err="1"/>
              <a:t>width</a:t>
            </a:r>
            <a:r>
              <a:rPr lang="it-IT" dirty="0"/>
              <a:t>), presenta un’immagine di sfondo senza ripetizione e ho impostato position: relative per poi poter impostare l’overlay scuro con position: </a:t>
            </a:r>
            <a:r>
              <a:rPr lang="it-IT" dirty="0" err="1"/>
              <a:t>absolute</a:t>
            </a:r>
            <a:r>
              <a:rPr lang="it-IT" dirty="0"/>
              <a:t> e top: </a:t>
            </a:r>
            <a:r>
              <a:rPr lang="it-IT" dirty="0">
                <a:latin typeface="Consolas" panose="020B0609020204030204" pitchFamily="49" charset="0"/>
              </a:rPr>
              <a:t>0px</a:t>
            </a:r>
            <a:r>
              <a:rPr lang="it-IT" dirty="0"/>
              <a:t> per poterlo sovrapporre. Il titolo ha una dimensione massima pari all’</a:t>
            </a:r>
            <a:r>
              <a:rPr lang="it-IT" dirty="0">
                <a:latin typeface="Consolas" panose="020B0609020204030204" pitchFamily="49" charset="0"/>
              </a:rPr>
              <a:t>80%</a:t>
            </a:r>
            <a:r>
              <a:rPr lang="it-IT" dirty="0"/>
              <a:t> dell’</a:t>
            </a:r>
            <a:r>
              <a:rPr lang="it-IT" dirty="0" err="1"/>
              <a:t>header</a:t>
            </a:r>
            <a:r>
              <a:rPr lang="it-IT" dirty="0"/>
              <a:t>. Al di sotto dell’</a:t>
            </a:r>
            <a:r>
              <a:rPr lang="it-IT" dirty="0" err="1"/>
              <a:t>header</a:t>
            </a:r>
            <a:r>
              <a:rPr lang="it-IT" dirty="0"/>
              <a:t> si trova un </a:t>
            </a:r>
            <a:r>
              <a:rPr lang="it-IT" dirty="0">
                <a:latin typeface="Consolas" panose="020B0609020204030204" pitchFamily="49" charset="0"/>
              </a:rPr>
              <a:t>div</a:t>
            </a:r>
            <a:r>
              <a:rPr lang="it-IT" dirty="0"/>
              <a:t> con id </a:t>
            </a:r>
            <a:r>
              <a:rPr lang="it-IT" dirty="0">
                <a:latin typeface="Consolas" panose="020B0609020204030204" pitchFamily="49" charset="0"/>
              </a:rPr>
              <a:t>#writer_info </a:t>
            </a:r>
            <a:r>
              <a:rPr lang="it-IT" dirty="0"/>
              <a:t>che contiene un </a:t>
            </a:r>
            <a:r>
              <a:rPr lang="it-IT" dirty="0">
                <a:latin typeface="Consolas" panose="020B0609020204030204" pitchFamily="49" charset="0"/>
              </a:rPr>
              <a:t>div</a:t>
            </a:r>
            <a:r>
              <a:rPr lang="it-IT" dirty="0"/>
              <a:t> che presenta la foto profilo, un </a:t>
            </a:r>
            <a:r>
              <a:rPr lang="it-IT" dirty="0">
                <a:latin typeface="Consolas" panose="020B0609020204030204" pitchFamily="49" charset="0"/>
              </a:rPr>
              <a:t>h1</a:t>
            </a:r>
            <a:r>
              <a:rPr lang="it-IT" dirty="0"/>
              <a:t> con il nome ed un em con la data di creazione. Per poter inserire la foto come nell’immagine ho usato un margine superiore negativo.</a:t>
            </a:r>
          </a:p>
        </p:txBody>
      </p:sp>
    </p:spTree>
    <p:extLst>
      <p:ext uri="{BB962C8B-B14F-4D97-AF65-F5344CB8AC3E}">
        <p14:creationId xmlns:p14="http://schemas.microsoft.com/office/powerpoint/2010/main" val="36189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A062D2-6649-6BB7-0D05-285CF77FEB42}"/>
              </a:ext>
            </a:extLst>
          </p:cNvPr>
          <p:cNvSpPr txBox="1"/>
          <p:nvPr/>
        </p:nvSpPr>
        <p:spPr>
          <a:xfrm>
            <a:off x="228599" y="323850"/>
            <a:ext cx="68865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Section</a:t>
            </a:r>
            <a:r>
              <a:rPr lang="it-IT" b="1" dirty="0"/>
              <a:t> e </a:t>
            </a:r>
            <a:r>
              <a:rPr lang="it-IT" b="1" dirty="0" err="1"/>
              <a:t>article</a:t>
            </a:r>
            <a:endParaRPr lang="it-IT" b="1" dirty="0"/>
          </a:p>
          <a:p>
            <a:r>
              <a:rPr lang="it-IT" dirty="0"/>
              <a:t>La sezione ha id </a:t>
            </a:r>
            <a:r>
              <a:rPr lang="it-IT" dirty="0">
                <a:latin typeface="Consolas" panose="020B0609020204030204" pitchFamily="49" charset="0"/>
              </a:rPr>
              <a:t>#main</a:t>
            </a:r>
            <a:r>
              <a:rPr lang="it-IT" dirty="0"/>
              <a:t>, presenta un’altezza di </a:t>
            </a:r>
            <a:r>
              <a:rPr lang="it-IT" dirty="0">
                <a:latin typeface="Consolas" panose="020B0609020204030204" pitchFamily="49" charset="0"/>
              </a:rPr>
              <a:t>1200px</a:t>
            </a:r>
            <a:r>
              <a:rPr lang="it-IT" dirty="0"/>
              <a:t>, è un contenitore </a:t>
            </a:r>
            <a:r>
              <a:rPr lang="it-IT" dirty="0" err="1">
                <a:latin typeface="Consolas" panose="020B0609020204030204" pitchFamily="49" charset="0"/>
              </a:rPr>
              <a:t>flex</a:t>
            </a:r>
            <a:r>
              <a:rPr lang="it-IT" dirty="0"/>
              <a:t> con direzione colonna, il </a:t>
            </a:r>
            <a:r>
              <a:rPr lang="it-IT" dirty="0" err="1">
                <a:latin typeface="Consolas" panose="020B0609020204030204" pitchFamily="49" charset="0"/>
              </a:rPr>
              <a:t>justify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content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/>
              <a:t>è </a:t>
            </a:r>
            <a:r>
              <a:rPr lang="it-IT" dirty="0" err="1">
                <a:latin typeface="Consolas" panose="020B0609020204030204" pitchFamily="49" charset="0"/>
              </a:rPr>
              <a:t>space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around</a:t>
            </a:r>
            <a:r>
              <a:rPr lang="it-IT" dirty="0"/>
              <a:t> mentre </a:t>
            </a:r>
            <a:r>
              <a:rPr lang="it-IT" dirty="0" err="1">
                <a:latin typeface="Consolas" panose="020B0609020204030204" pitchFamily="49" charset="0"/>
              </a:rPr>
              <a:t>align</a:t>
            </a:r>
            <a:r>
              <a:rPr lang="it-IT" dirty="0">
                <a:latin typeface="Consolas" panose="020B0609020204030204" pitchFamily="49" charset="0"/>
              </a:rPr>
              <a:t>-items</a:t>
            </a:r>
            <a:r>
              <a:rPr lang="it-IT" dirty="0"/>
              <a:t> è </a:t>
            </a:r>
            <a:r>
              <a:rPr lang="it-IT" dirty="0">
                <a:latin typeface="Consolas" panose="020B0609020204030204" pitchFamily="49" charset="0"/>
              </a:rPr>
              <a:t>center</a:t>
            </a:r>
            <a:r>
              <a:rPr lang="it-IT" dirty="0"/>
              <a:t>, ha margini superiore e inferiore </a:t>
            </a:r>
            <a:r>
              <a:rPr lang="it-IT" dirty="0">
                <a:latin typeface="Consolas" panose="020B0609020204030204" pitchFamily="49" charset="0"/>
              </a:rPr>
              <a:t>15px</a:t>
            </a:r>
            <a:r>
              <a:rPr lang="it-IT" dirty="0"/>
              <a:t> mentre laterali pari a </a:t>
            </a:r>
            <a:r>
              <a:rPr lang="it-IT" dirty="0">
                <a:latin typeface="Consolas" panose="020B0609020204030204" pitchFamily="49" charset="0"/>
              </a:rPr>
              <a:t>0px</a:t>
            </a:r>
            <a:r>
              <a:rPr lang="it-IT" dirty="0"/>
              <a:t>.</a:t>
            </a:r>
          </a:p>
          <a:p>
            <a:r>
              <a:rPr lang="it-IT" dirty="0"/>
              <a:t>Gli elementi di </a:t>
            </a:r>
            <a:r>
              <a:rPr lang="it-IT" dirty="0">
                <a:latin typeface="Consolas" panose="020B0609020204030204" pitchFamily="49" charset="0"/>
              </a:rPr>
              <a:t>#main </a:t>
            </a:r>
            <a:r>
              <a:rPr lang="it-IT" dirty="0"/>
              <a:t>sono tre div di classe </a:t>
            </a:r>
            <a:r>
              <a:rPr lang="it-IT" dirty="0">
                <a:latin typeface="Consolas" panose="020B0609020204030204" pitchFamily="49" charset="0"/>
              </a:rPr>
              <a:t>.</a:t>
            </a:r>
            <a:r>
              <a:rPr lang="it-IT" dirty="0" err="1">
                <a:latin typeface="Consolas" panose="020B0609020204030204" pitchFamily="49" charset="0"/>
              </a:rPr>
              <a:t>row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/>
              <a:t>che hanno altezza </a:t>
            </a:r>
            <a:r>
              <a:rPr lang="it-IT" dirty="0">
                <a:latin typeface="Consolas" panose="020B0609020204030204" pitchFamily="49" charset="0"/>
              </a:rPr>
              <a:t>350px</a:t>
            </a:r>
            <a:r>
              <a:rPr lang="it-IT" dirty="0"/>
              <a:t> e si estendono per tutto il contenitore, anche questi div sono </a:t>
            </a:r>
            <a:r>
              <a:rPr lang="it-IT" dirty="0" err="1">
                <a:latin typeface="Consolas" panose="020B0609020204030204" pitchFamily="49" charset="0"/>
              </a:rPr>
              <a:t>flex</a:t>
            </a:r>
            <a:r>
              <a:rPr lang="it-IT" dirty="0">
                <a:latin typeface="Consolas" panose="020B0609020204030204" pitchFamily="49" charset="0"/>
              </a:rPr>
              <a:t> container </a:t>
            </a:r>
            <a:r>
              <a:rPr lang="it-IT" dirty="0"/>
              <a:t>con direzione riga, </a:t>
            </a:r>
            <a:r>
              <a:rPr lang="it-IT" dirty="0" err="1">
                <a:latin typeface="Consolas" panose="020B0609020204030204" pitchFamily="49" charset="0"/>
              </a:rPr>
              <a:t>justify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content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/>
              <a:t>è </a:t>
            </a:r>
            <a:r>
              <a:rPr lang="it-IT" dirty="0" err="1">
                <a:latin typeface="Consolas" panose="020B0609020204030204" pitchFamily="49" charset="0"/>
              </a:rPr>
              <a:t>space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around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/>
              <a:t>e </a:t>
            </a:r>
            <a:r>
              <a:rPr lang="it-IT" dirty="0" err="1">
                <a:latin typeface="Consolas" panose="020B0609020204030204" pitchFamily="49" charset="0"/>
              </a:rPr>
              <a:t>align</a:t>
            </a:r>
            <a:r>
              <a:rPr lang="it-IT" dirty="0">
                <a:latin typeface="Consolas" panose="020B0609020204030204" pitchFamily="49" charset="0"/>
              </a:rPr>
              <a:t> items center</a:t>
            </a:r>
            <a:r>
              <a:rPr lang="it-IT" dirty="0"/>
              <a:t>. Le </a:t>
            </a:r>
            <a:r>
              <a:rPr lang="it-IT" dirty="0">
                <a:latin typeface="Consolas" panose="020B0609020204030204" pitchFamily="49" charset="0"/>
              </a:rPr>
              <a:t>.</a:t>
            </a:r>
            <a:r>
              <a:rPr lang="it-IT" dirty="0" err="1">
                <a:latin typeface="Consolas" panose="020B0609020204030204" pitchFamily="49" charset="0"/>
              </a:rPr>
              <a:t>row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/>
              <a:t>hanno margine superiore e inferiore pari a </a:t>
            </a:r>
            <a:r>
              <a:rPr lang="it-IT" dirty="0">
                <a:latin typeface="Consolas" panose="020B0609020204030204" pitchFamily="49" charset="0"/>
              </a:rPr>
              <a:t>15px</a:t>
            </a:r>
            <a:r>
              <a:rPr lang="it-IT" dirty="0"/>
              <a:t> e laterale pari a </a:t>
            </a:r>
            <a:r>
              <a:rPr lang="it-IT" dirty="0">
                <a:latin typeface="Consolas" panose="020B0609020204030204" pitchFamily="49" charset="0"/>
              </a:rPr>
              <a:t>0px</a:t>
            </a:r>
            <a:r>
              <a:rPr lang="it-IT" dirty="0"/>
              <a:t>.</a:t>
            </a:r>
          </a:p>
          <a:p>
            <a:r>
              <a:rPr lang="it-IT" dirty="0"/>
              <a:t>All’interno di </a:t>
            </a:r>
            <a:r>
              <a:rPr lang="it-IT" dirty="0">
                <a:latin typeface="Consolas" panose="020B0609020204030204" pitchFamily="49" charset="0"/>
              </a:rPr>
              <a:t>.</a:t>
            </a:r>
            <a:r>
              <a:rPr lang="it-IT" dirty="0" err="1">
                <a:latin typeface="Consolas" panose="020B0609020204030204" pitchFamily="49" charset="0"/>
              </a:rPr>
              <a:t>row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/>
              <a:t>si trovano due </a:t>
            </a:r>
            <a:r>
              <a:rPr lang="it-IT" dirty="0" err="1">
                <a:latin typeface="Consolas" panose="020B0609020204030204" pitchFamily="49" charset="0"/>
              </a:rPr>
              <a:t>article</a:t>
            </a:r>
            <a:r>
              <a:rPr lang="it-IT" dirty="0"/>
              <a:t> con altezza pari al </a:t>
            </a:r>
            <a:r>
              <a:rPr lang="it-IT" dirty="0">
                <a:latin typeface="Consolas" panose="020B0609020204030204" pitchFamily="49" charset="0"/>
              </a:rPr>
              <a:t>100%</a:t>
            </a:r>
            <a:r>
              <a:rPr lang="it-IT" dirty="0"/>
              <a:t> di </a:t>
            </a:r>
            <a:r>
              <a:rPr lang="it-IT" dirty="0">
                <a:latin typeface="Consolas" panose="020B0609020204030204" pitchFamily="49" charset="0"/>
              </a:rPr>
              <a:t>.</a:t>
            </a:r>
            <a:r>
              <a:rPr lang="it-IT" dirty="0" err="1">
                <a:latin typeface="Consolas" panose="020B0609020204030204" pitchFamily="49" charset="0"/>
              </a:rPr>
              <a:t>row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/>
              <a:t>mentre la larghezza è pari al </a:t>
            </a:r>
            <a:r>
              <a:rPr lang="it-IT" dirty="0">
                <a:latin typeface="Consolas" panose="020B0609020204030204" pitchFamily="49" charset="0"/>
              </a:rPr>
              <a:t>45%</a:t>
            </a:r>
            <a:r>
              <a:rPr lang="it-IT" dirty="0"/>
              <a:t>. Ogni </a:t>
            </a:r>
            <a:r>
              <a:rPr lang="it-IT" dirty="0" err="1">
                <a:latin typeface="Consolas" panose="020B0609020204030204" pitchFamily="49" charset="0"/>
              </a:rPr>
              <a:t>article</a:t>
            </a:r>
            <a:r>
              <a:rPr lang="it-IT" dirty="0"/>
              <a:t> è un </a:t>
            </a:r>
            <a:r>
              <a:rPr lang="it-IT" dirty="0" err="1">
                <a:latin typeface="Consolas" panose="020B0609020204030204" pitchFamily="49" charset="0"/>
              </a:rPr>
              <a:t>flex</a:t>
            </a:r>
            <a:r>
              <a:rPr lang="it-IT" dirty="0">
                <a:latin typeface="Consolas" panose="020B0609020204030204" pitchFamily="49" charset="0"/>
              </a:rPr>
              <a:t> container</a:t>
            </a:r>
            <a:r>
              <a:rPr lang="it-IT" dirty="0"/>
              <a:t> con </a:t>
            </a:r>
            <a:r>
              <a:rPr lang="it-IT" dirty="0" err="1">
                <a:latin typeface="Consolas" panose="020B0609020204030204" pitchFamily="49" charset="0"/>
              </a:rPr>
              <a:t>justify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content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space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between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/>
              <a:t>e </a:t>
            </a:r>
            <a:r>
              <a:rPr lang="it-IT" dirty="0" err="1">
                <a:latin typeface="Consolas" panose="020B0609020204030204" pitchFamily="49" charset="0"/>
              </a:rPr>
              <a:t>align</a:t>
            </a:r>
            <a:r>
              <a:rPr lang="it-IT" dirty="0">
                <a:latin typeface="Consolas" panose="020B0609020204030204" pitchFamily="49" charset="0"/>
              </a:rPr>
              <a:t> items center</a:t>
            </a:r>
            <a:r>
              <a:rPr lang="it-IT" dirty="0"/>
              <a:t>. Presentano un arrotondamento pari a </a:t>
            </a:r>
            <a:r>
              <a:rPr lang="it-IT" dirty="0">
                <a:latin typeface="Consolas" panose="020B0609020204030204" pitchFamily="49" charset="0"/>
              </a:rPr>
              <a:t>60px</a:t>
            </a:r>
            <a:r>
              <a:rPr lang="it-IT" dirty="0"/>
              <a:t> ed un bordo </a:t>
            </a:r>
            <a:r>
              <a:rPr lang="it-IT" dirty="0" err="1"/>
              <a:t>trateggiato</a:t>
            </a:r>
            <a:r>
              <a:rPr lang="it-IT" dirty="0"/>
              <a:t> di dimensione </a:t>
            </a:r>
            <a:r>
              <a:rPr lang="it-IT" dirty="0">
                <a:latin typeface="Consolas" panose="020B0609020204030204" pitchFamily="49" charset="0"/>
              </a:rPr>
              <a:t>2px</a:t>
            </a:r>
            <a:r>
              <a:rPr lang="it-IT" dirty="0"/>
              <a:t>. Ogni </a:t>
            </a:r>
            <a:r>
              <a:rPr lang="it-IT" dirty="0" err="1">
                <a:latin typeface="Consolas" panose="020B0609020204030204" pitchFamily="49" charset="0"/>
              </a:rPr>
              <a:t>article</a:t>
            </a:r>
            <a:r>
              <a:rPr lang="it-IT" dirty="0"/>
              <a:t> ha un </a:t>
            </a:r>
            <a:r>
              <a:rPr lang="it-IT" dirty="0" err="1">
                <a:latin typeface="Consolas" panose="020B0609020204030204" pitchFamily="49" charset="0"/>
              </a:rPr>
              <a:t>padding</a:t>
            </a:r>
            <a:r>
              <a:rPr lang="it-IT" dirty="0"/>
              <a:t> di </a:t>
            </a:r>
            <a:r>
              <a:rPr lang="it-IT" dirty="0">
                <a:latin typeface="Consolas" panose="020B0609020204030204" pitchFamily="49" charset="0"/>
              </a:rPr>
              <a:t>15px</a:t>
            </a:r>
            <a:r>
              <a:rPr lang="it-IT" dirty="0"/>
              <a:t>.</a:t>
            </a:r>
          </a:p>
          <a:p>
            <a:r>
              <a:rPr lang="it-IT" dirty="0"/>
              <a:t>All’interno di ogni </a:t>
            </a:r>
            <a:r>
              <a:rPr lang="it-IT" dirty="0" err="1">
                <a:latin typeface="Consolas" panose="020B0609020204030204" pitchFamily="49" charset="0"/>
              </a:rPr>
              <a:t>article</a:t>
            </a:r>
            <a:r>
              <a:rPr lang="it-IT" dirty="0"/>
              <a:t> si trovano una sezione </a:t>
            </a:r>
            <a:r>
              <a:rPr lang="it-IT" dirty="0">
                <a:latin typeface="Consolas" panose="020B0609020204030204" pitchFamily="49" charset="0"/>
              </a:rPr>
              <a:t>.</a:t>
            </a:r>
            <a:r>
              <a:rPr lang="it-IT" dirty="0" err="1">
                <a:latin typeface="Consolas" panose="020B0609020204030204" pitchFamily="49" charset="0"/>
              </a:rPr>
              <a:t>article_content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/>
              <a:t>con testo ed un’immagine, la loro larghezza è pari al </a:t>
            </a:r>
            <a:r>
              <a:rPr lang="it-IT" dirty="0">
                <a:latin typeface="Consolas" panose="020B0609020204030204" pitchFamily="49" charset="0"/>
              </a:rPr>
              <a:t>49%</a:t>
            </a:r>
            <a:r>
              <a:rPr lang="it-IT" dirty="0"/>
              <a:t> dell’</a:t>
            </a:r>
            <a:r>
              <a:rPr lang="it-IT" dirty="0" err="1">
                <a:latin typeface="Consolas" panose="020B0609020204030204" pitchFamily="49" charset="0"/>
              </a:rPr>
              <a:t>article</a:t>
            </a:r>
            <a:r>
              <a:rPr lang="it-IT" dirty="0"/>
              <a:t>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4CA3FBB-5CF8-9068-DAC6-CED7B5324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802" y="1016347"/>
            <a:ext cx="5251198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D87594-F702-A82B-47C0-FAE33A6F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5316"/>
            <a:ext cx="8481795" cy="146316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331E4F-697F-8F85-BC7D-3E39DEC2F009}"/>
              </a:ext>
            </a:extLst>
          </p:cNvPr>
          <p:cNvSpPr txBox="1"/>
          <p:nvPr/>
        </p:nvSpPr>
        <p:spPr>
          <a:xfrm>
            <a:off x="447675" y="200025"/>
            <a:ext cx="6902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Footer</a:t>
            </a:r>
            <a:endParaRPr lang="it-IT" b="1" dirty="0"/>
          </a:p>
          <a:p>
            <a:r>
              <a:rPr lang="it-IT" dirty="0"/>
              <a:t>Il </a:t>
            </a:r>
            <a:r>
              <a:rPr lang="it-IT" dirty="0" err="1">
                <a:latin typeface="Consolas" panose="020B0609020204030204" pitchFamily="49" charset="0"/>
              </a:rPr>
              <a:t>footer</a:t>
            </a:r>
            <a:r>
              <a:rPr lang="it-IT" dirty="0"/>
              <a:t> si estende per il </a:t>
            </a:r>
            <a:r>
              <a:rPr lang="it-IT" dirty="0">
                <a:latin typeface="Consolas" panose="020B0609020204030204" pitchFamily="49" charset="0"/>
              </a:rPr>
              <a:t>100%</a:t>
            </a:r>
            <a:r>
              <a:rPr lang="it-IT" dirty="0"/>
              <a:t> del </a:t>
            </a:r>
            <a:r>
              <a:rPr lang="it-IT" dirty="0">
                <a:latin typeface="Consolas" panose="020B0609020204030204" pitchFamily="49" charset="0"/>
              </a:rPr>
              <a:t>body</a:t>
            </a:r>
            <a:r>
              <a:rPr lang="it-IT" dirty="0"/>
              <a:t> mentre ha un’altezza di </a:t>
            </a:r>
            <a:r>
              <a:rPr lang="it-IT" dirty="0">
                <a:latin typeface="Consolas" panose="020B0609020204030204" pitchFamily="49" charset="0"/>
              </a:rPr>
              <a:t>12vh</a:t>
            </a:r>
            <a:r>
              <a:rPr lang="it-IT" dirty="0"/>
              <a:t>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E71D0301-DF27-6211-188A-7B7DFB7BDB8F}"/>
              </a:ext>
            </a:extLst>
          </p:cNvPr>
          <p:cNvSpPr txBox="1">
            <a:spLocks/>
          </p:cNvSpPr>
          <p:nvPr/>
        </p:nvSpPr>
        <p:spPr>
          <a:xfrm>
            <a:off x="380998" y="2503434"/>
            <a:ext cx="10515600" cy="9255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002060"/>
                </a:solidFill>
              </a:rPr>
              <a:t>Dimensioni font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B629D-CFE7-4F90-4C23-CD5EB65B1D31}"/>
              </a:ext>
            </a:extLst>
          </p:cNvPr>
          <p:cNvSpPr txBox="1"/>
          <p:nvPr/>
        </p:nvSpPr>
        <p:spPr>
          <a:xfrm>
            <a:off x="447675" y="3244334"/>
            <a:ext cx="1162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impostato la dimensione del font nel </a:t>
            </a:r>
            <a:r>
              <a:rPr lang="it-IT" dirty="0">
                <a:latin typeface="Consolas" panose="020B0609020204030204" pitchFamily="49" charset="0"/>
              </a:rPr>
              <a:t>root</a:t>
            </a:r>
            <a:r>
              <a:rPr lang="it-IT" dirty="0"/>
              <a:t> in modo da poter utilizzare l’unità di misura </a:t>
            </a:r>
            <a:r>
              <a:rPr lang="it-IT" dirty="0">
                <a:latin typeface="Consolas" panose="020B0609020204030204" pitchFamily="49" charset="0"/>
              </a:rPr>
              <a:t>rem</a:t>
            </a:r>
            <a:r>
              <a:rPr lang="it-IT" dirty="0"/>
              <a:t> ed evitare eventuali errori dovuti alla presenza di styling predefinito del browser.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B4938E4-5E82-4743-CD5A-B670C4210E35}"/>
              </a:ext>
            </a:extLst>
          </p:cNvPr>
          <p:cNvSpPr txBox="1"/>
          <p:nvPr/>
        </p:nvSpPr>
        <p:spPr>
          <a:xfrm>
            <a:off x="4280092" y="3890665"/>
            <a:ext cx="2717411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D8E249-DF48-2FF9-5FD8-A08411E19638}"/>
              </a:ext>
            </a:extLst>
          </p:cNvPr>
          <p:cNvSpPr txBox="1"/>
          <p:nvPr/>
        </p:nvSpPr>
        <p:spPr>
          <a:xfrm>
            <a:off x="447675" y="5399518"/>
            <a:ext cx="1162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adattare la pagina per schermi piccoli (inferiori a </a:t>
            </a:r>
            <a:r>
              <a:rPr lang="it-IT" dirty="0">
                <a:latin typeface="Consolas" panose="020B0609020204030204" pitchFamily="49" charset="0"/>
              </a:rPr>
              <a:t>800px</a:t>
            </a:r>
            <a:r>
              <a:rPr lang="it-IT" dirty="0"/>
              <a:t>) ho scritto una media query che tra le altre regole di stile riduce la dimensione del font del root a </a:t>
            </a:r>
            <a:r>
              <a:rPr lang="it-IT" dirty="0">
                <a:latin typeface="Consolas" panose="020B0609020204030204" pitchFamily="49" charset="0"/>
              </a:rPr>
              <a:t>6px.</a:t>
            </a:r>
          </a:p>
        </p:txBody>
      </p:sp>
    </p:spTree>
    <p:extLst>
      <p:ext uri="{BB962C8B-B14F-4D97-AF65-F5344CB8AC3E}">
        <p14:creationId xmlns:p14="http://schemas.microsoft.com/office/powerpoint/2010/main" val="1407049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arta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750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Verdana</vt:lpstr>
      <vt:lpstr>Tema di Office</vt:lpstr>
      <vt:lpstr>Mini Homework 1</vt:lpstr>
      <vt:lpstr>Variabili CSS</vt:lpstr>
      <vt:lpstr>Misure delle sezioni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Homework 1</dc:title>
  <dc:creator>DANIELE SANTINO CARDULLO</dc:creator>
  <cp:lastModifiedBy>DANIELE SANTINO CARDULLO</cp:lastModifiedBy>
  <cp:revision>6</cp:revision>
  <dcterms:created xsi:type="dcterms:W3CDTF">2023-03-21T21:25:07Z</dcterms:created>
  <dcterms:modified xsi:type="dcterms:W3CDTF">2023-03-21T22:47:25Z</dcterms:modified>
</cp:coreProperties>
</file>