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7" r:id="rId4"/>
    <p:sldId id="258" r:id="rId5"/>
    <p:sldId id="260" r:id="rId6"/>
    <p:sldId id="259"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8D77-9C73-4992-B303-E8E6328ABA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832229-8472-4E8A-AA89-46496B3A4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9D6CD5-E314-428E-9A30-DB8005D4FDE9}"/>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5" name="Footer Placeholder 4">
            <a:extLst>
              <a:ext uri="{FF2B5EF4-FFF2-40B4-BE49-F238E27FC236}">
                <a16:creationId xmlns:a16="http://schemas.microsoft.com/office/drawing/2014/main" id="{1B911A9C-F8D3-4CC6-9553-5B5B61D2A6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F44849-DA8B-49A3-9A79-535E284D8E6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883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1F7E-BDE6-4F5B-B6EA-4E7CDFA08A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50A2FE-CD1A-42AD-8CEB-D769BFB7D9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FA79FD-49F9-477B-871F-69B5FA2DC768}"/>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5" name="Footer Placeholder 4">
            <a:extLst>
              <a:ext uri="{FF2B5EF4-FFF2-40B4-BE49-F238E27FC236}">
                <a16:creationId xmlns:a16="http://schemas.microsoft.com/office/drawing/2014/main" id="{D614B185-09C0-4C7C-BD72-CED220193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C0CDC3-5539-47C8-B714-DE9A644F4845}"/>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48452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CBFDE-93B1-410B-AE32-C37045A851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166413-5CC5-48C6-BE58-64BE1CEABD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33662-23B8-40E0-8815-3CFEA5779BF0}"/>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5" name="Footer Placeholder 4">
            <a:extLst>
              <a:ext uri="{FF2B5EF4-FFF2-40B4-BE49-F238E27FC236}">
                <a16:creationId xmlns:a16="http://schemas.microsoft.com/office/drawing/2014/main" id="{64933774-E4C0-4323-9734-240321AAD0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97F773-73E7-4CD8-823D-5AA82B2A36C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0857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47DD-C987-4055-8C84-0EA6EFCDF7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720B6A-AD75-40E9-9F07-7233901B76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13F378-4E8A-4CF5-B5F7-FC22C0B641F6}"/>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5" name="Footer Placeholder 4">
            <a:extLst>
              <a:ext uri="{FF2B5EF4-FFF2-40B4-BE49-F238E27FC236}">
                <a16:creationId xmlns:a16="http://schemas.microsoft.com/office/drawing/2014/main" id="{A2D93878-26CC-4193-824C-60C486699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22069B-CA4E-4FE5-9906-1C48FF9D08FE}"/>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6593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7EEA-2CCA-4A38-8219-ECE77A5C3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3C4653D-D179-4978-8128-4C626A945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D5F055-DAF0-4AD0-A778-364E84B51DE3}"/>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5" name="Footer Placeholder 4">
            <a:extLst>
              <a:ext uri="{FF2B5EF4-FFF2-40B4-BE49-F238E27FC236}">
                <a16:creationId xmlns:a16="http://schemas.microsoft.com/office/drawing/2014/main" id="{7C7EFD49-0509-4ECF-A647-26C35608F0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2C86DB-EF21-4B5A-BD7D-0AFF4DB87E3D}"/>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38773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79E9-8E2E-4DEB-A420-B502E659F5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59864-CEC2-4EEE-BC52-BF201ACFD3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9E6354-840B-48CF-B01C-E79FE828FF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B96298-E916-4EA6-B341-9BCD7F25B501}"/>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6" name="Footer Placeholder 5">
            <a:extLst>
              <a:ext uri="{FF2B5EF4-FFF2-40B4-BE49-F238E27FC236}">
                <a16:creationId xmlns:a16="http://schemas.microsoft.com/office/drawing/2014/main" id="{858C7E24-99D1-4755-866A-B1BAAB09FE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1D3339-1910-433A-B846-E4EA4C841275}"/>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47857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9DA4-9228-44C6-9650-A79C70EC1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179E78-93B6-4B69-BBFA-7FCA46DB2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CACA2A-6D6D-482B-814F-255BFB162E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53E443-AF80-4423-94A0-FEFB755FE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E5CC5B-49CD-4A4D-A4E5-39026BC330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F7DBB6-0A96-43D1-B3C9-528E80267A5F}"/>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8" name="Footer Placeholder 7">
            <a:extLst>
              <a:ext uri="{FF2B5EF4-FFF2-40B4-BE49-F238E27FC236}">
                <a16:creationId xmlns:a16="http://schemas.microsoft.com/office/drawing/2014/main" id="{A5C0ECBD-6DA3-4482-86B5-B0E7DD62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2DA76F-B70E-45A6-BDC0-185A2768825C}"/>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71975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E936-A572-4B9F-87E2-151E7AC2C5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7C3E3F-7867-4040-8040-48699524B56C}"/>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4" name="Footer Placeholder 3">
            <a:extLst>
              <a:ext uri="{FF2B5EF4-FFF2-40B4-BE49-F238E27FC236}">
                <a16:creationId xmlns:a16="http://schemas.microsoft.com/office/drawing/2014/main" id="{C4C8586A-E782-44BA-A8B6-784E8A2B3D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6D0EC8-A5C8-47FD-AF03-98660D516AF9}"/>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56018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233F8-FF65-41A9-BAAC-553D19D0245D}"/>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3" name="Footer Placeholder 2">
            <a:extLst>
              <a:ext uri="{FF2B5EF4-FFF2-40B4-BE49-F238E27FC236}">
                <a16:creationId xmlns:a16="http://schemas.microsoft.com/office/drawing/2014/main" id="{A47984AD-8605-4F2A-9E42-03FB79A39A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44D05A-9DA9-42FE-A8B4-221A845D7E5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96495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071A-E657-4AE6-9E5B-26F62D97D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4B73A6-872D-4926-8A8A-980CC8C2B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A903E0-31BB-4D68-B9F0-145789744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3E3DD2-2AA3-4EDD-933E-992FD20CA9B9}"/>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6" name="Footer Placeholder 5">
            <a:extLst>
              <a:ext uri="{FF2B5EF4-FFF2-40B4-BE49-F238E27FC236}">
                <a16:creationId xmlns:a16="http://schemas.microsoft.com/office/drawing/2014/main" id="{346399C8-8060-4C01-B9F9-3D0FAA861D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AF37C-63A3-4D00-AD60-B2E267CB8359}"/>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44266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5A25-2235-4292-B69A-F7E1D56AA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BEF382A-64FF-4EB1-B977-AC5310ECF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BAAEB0-5D99-4DC1-AE85-807068AFB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302758-3F6A-4AAA-A05C-76C101D9B966}"/>
              </a:ext>
            </a:extLst>
          </p:cNvPr>
          <p:cNvSpPr>
            <a:spLocks noGrp="1"/>
          </p:cNvSpPr>
          <p:nvPr>
            <p:ph type="dt" sz="half" idx="10"/>
          </p:nvPr>
        </p:nvSpPr>
        <p:spPr/>
        <p:txBody>
          <a:bodyPr/>
          <a:lstStyle/>
          <a:p>
            <a:fld id="{DA623554-12B7-4385-BEBD-823DF00BAE7A}" type="datetimeFigureOut">
              <a:rPr lang="en-GB" smtClean="0"/>
              <a:t>04/06/2019</a:t>
            </a:fld>
            <a:endParaRPr lang="en-GB"/>
          </a:p>
        </p:txBody>
      </p:sp>
      <p:sp>
        <p:nvSpPr>
          <p:cNvPr id="6" name="Footer Placeholder 5">
            <a:extLst>
              <a:ext uri="{FF2B5EF4-FFF2-40B4-BE49-F238E27FC236}">
                <a16:creationId xmlns:a16="http://schemas.microsoft.com/office/drawing/2014/main" id="{1392E99A-0B4D-45CB-AE1D-FD5E04BE65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AEB80-9E41-4676-A2A4-609DB2C6B312}"/>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88998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70C7D-E15D-4D39-A564-0A007C7DE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F0AE81-07FA-463C-9BB5-2B47CBBE7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995689-256A-40DB-AFB9-387491E59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23554-12B7-4385-BEBD-823DF00BAE7A}" type="datetimeFigureOut">
              <a:rPr lang="en-GB" smtClean="0"/>
              <a:t>04/06/2019</a:t>
            </a:fld>
            <a:endParaRPr lang="en-GB"/>
          </a:p>
        </p:txBody>
      </p:sp>
      <p:sp>
        <p:nvSpPr>
          <p:cNvPr id="5" name="Footer Placeholder 4">
            <a:extLst>
              <a:ext uri="{FF2B5EF4-FFF2-40B4-BE49-F238E27FC236}">
                <a16:creationId xmlns:a16="http://schemas.microsoft.com/office/drawing/2014/main" id="{E2BFD034-B376-4BBC-8638-A57BB306C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EC3EEC-8A97-48C3-B4D7-C67E136CA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90C71-2D86-4F81-947E-C40A85187C1F}" type="slidenum">
              <a:rPr lang="en-GB" smtClean="0"/>
              <a:t>‹#›</a:t>
            </a:fld>
            <a:endParaRPr lang="en-GB"/>
          </a:p>
        </p:txBody>
      </p:sp>
    </p:spTree>
    <p:extLst>
      <p:ext uri="{BB962C8B-B14F-4D97-AF65-F5344CB8AC3E}">
        <p14:creationId xmlns:p14="http://schemas.microsoft.com/office/powerpoint/2010/main" val="24394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92C0D6-EF7D-4876-BF95-117ABA224790}"/>
              </a:ext>
            </a:extLst>
          </p:cNvPr>
          <p:cNvSpPr>
            <a:spLocks noGrp="1"/>
          </p:cNvSpPr>
          <p:nvPr>
            <p:ph type="ctrTitle"/>
          </p:nvPr>
        </p:nvSpPr>
        <p:spPr>
          <a:xfrm>
            <a:off x="1590114" y="457200"/>
            <a:ext cx="9011771" cy="838199"/>
          </a:xfrm>
        </p:spPr>
        <p:txBody>
          <a:bodyPr>
            <a:normAutofit/>
          </a:bodyPr>
          <a:lstStyle/>
          <a:p>
            <a:r>
              <a:rPr lang="en-GB" sz="4800" b="1" u="sng" dirty="0"/>
              <a:t>Progress Made: 22</a:t>
            </a:r>
            <a:r>
              <a:rPr lang="en-GB" sz="4800" b="1" u="sng" baseline="30000" dirty="0"/>
              <a:t>nd</a:t>
            </a:r>
            <a:r>
              <a:rPr lang="en-GB" sz="4800" b="1" u="sng" dirty="0"/>
              <a:t> May – 4</a:t>
            </a:r>
            <a:r>
              <a:rPr lang="en-GB" sz="4800" b="1" u="sng" baseline="30000" dirty="0"/>
              <a:t>th</a:t>
            </a:r>
            <a:r>
              <a:rPr lang="en-GB" sz="4800" b="1" u="sng" dirty="0"/>
              <a:t> June</a:t>
            </a:r>
          </a:p>
        </p:txBody>
      </p:sp>
      <p:sp>
        <p:nvSpPr>
          <p:cNvPr id="5" name="Subtitle 2">
            <a:extLst>
              <a:ext uri="{FF2B5EF4-FFF2-40B4-BE49-F238E27FC236}">
                <a16:creationId xmlns:a16="http://schemas.microsoft.com/office/drawing/2014/main" id="{AA3AFE2D-FEC8-4699-AF5A-09579C1CB905}"/>
              </a:ext>
            </a:extLst>
          </p:cNvPr>
          <p:cNvSpPr>
            <a:spLocks noGrp="1"/>
          </p:cNvSpPr>
          <p:nvPr>
            <p:ph type="subTitle" idx="1"/>
          </p:nvPr>
        </p:nvSpPr>
        <p:spPr>
          <a:xfrm>
            <a:off x="2003612" y="2166330"/>
            <a:ext cx="8184776" cy="3257317"/>
          </a:xfrm>
        </p:spPr>
        <p:txBody>
          <a:bodyPr>
            <a:normAutofit/>
          </a:bodyPr>
          <a:lstStyle/>
          <a:p>
            <a:pPr marL="342900" indent="-342900" algn="l">
              <a:buFont typeface="Arial" panose="020B0604020202020204" pitchFamily="34" charset="0"/>
              <a:buChar char="•"/>
            </a:pPr>
            <a:r>
              <a:rPr lang="en-GB" dirty="0"/>
              <a:t>Purpose of work done thus far</a:t>
            </a:r>
          </a:p>
          <a:p>
            <a:pPr marL="342900" indent="-342900" algn="l">
              <a:buFont typeface="Arial" panose="020B0604020202020204" pitchFamily="34" charset="0"/>
              <a:buChar char="•"/>
            </a:pPr>
            <a:r>
              <a:rPr lang="en-GB" dirty="0"/>
              <a:t>Data Pipeline for different formats</a:t>
            </a:r>
          </a:p>
          <a:p>
            <a:pPr marL="342900" indent="-342900" algn="l">
              <a:buFont typeface="Arial" panose="020B0604020202020204" pitchFamily="34" charset="0"/>
              <a:buChar char="•"/>
            </a:pPr>
            <a:r>
              <a:rPr lang="en-GB" dirty="0"/>
              <a:t>Recurrent neural network setups</a:t>
            </a:r>
          </a:p>
          <a:p>
            <a:pPr marL="342900" indent="-342900" algn="l">
              <a:buFont typeface="Arial" panose="020B0604020202020204" pitchFamily="34" charset="0"/>
              <a:buChar char="•"/>
            </a:pPr>
            <a:r>
              <a:rPr lang="en-GB" dirty="0"/>
              <a:t>Observed results</a:t>
            </a:r>
          </a:p>
          <a:p>
            <a:pPr marL="342900" indent="-342900" algn="l">
              <a:buFont typeface="Arial" panose="020B0604020202020204" pitchFamily="34" charset="0"/>
              <a:buChar char="•"/>
            </a:pPr>
            <a:r>
              <a:rPr lang="en-GB" dirty="0"/>
              <a:t>Insights from feature selection</a:t>
            </a:r>
          </a:p>
          <a:p>
            <a:pPr marL="342900" indent="-342900" algn="l">
              <a:buFont typeface="Arial" panose="020B0604020202020204" pitchFamily="34" charset="0"/>
              <a:buChar char="•"/>
            </a:pPr>
            <a:r>
              <a:rPr lang="en-GB" dirty="0"/>
              <a:t>Data </a:t>
            </a:r>
            <a:r>
              <a:rPr lang="en-GB" dirty="0" err="1"/>
              <a:t>preprocessing</a:t>
            </a:r>
            <a:r>
              <a:rPr lang="en-GB" dirty="0"/>
              <a:t> and script to divide up .mat files</a:t>
            </a:r>
          </a:p>
          <a:p>
            <a:pPr marL="342900" indent="-342900" algn="l">
              <a:buFont typeface="Arial" panose="020B0604020202020204" pitchFamily="34" charset="0"/>
              <a:buChar char="•"/>
            </a:pPr>
            <a:r>
              <a:rPr lang="en-GB" dirty="0"/>
              <a:t>Next things to be working on</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95117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ED1-BBC3-4130-B0E0-FC075DC3DC8B}"/>
              </a:ext>
            </a:extLst>
          </p:cNvPr>
          <p:cNvSpPr>
            <a:spLocks noGrp="1"/>
          </p:cNvSpPr>
          <p:nvPr>
            <p:ph type="title"/>
          </p:nvPr>
        </p:nvSpPr>
        <p:spPr>
          <a:xfrm>
            <a:off x="3951194" y="127561"/>
            <a:ext cx="4289612" cy="993028"/>
          </a:xfrm>
        </p:spPr>
        <p:txBody>
          <a:bodyPr>
            <a:normAutofit/>
          </a:bodyPr>
          <a:lstStyle/>
          <a:p>
            <a:r>
              <a:rPr lang="en-GB" sz="4800" b="1" u="sng" dirty="0"/>
              <a:t>Purpose of Work</a:t>
            </a:r>
          </a:p>
        </p:txBody>
      </p:sp>
      <p:sp>
        <p:nvSpPr>
          <p:cNvPr id="3" name="Content Placeholder 2">
            <a:extLst>
              <a:ext uri="{FF2B5EF4-FFF2-40B4-BE49-F238E27FC236}">
                <a16:creationId xmlns:a16="http://schemas.microsoft.com/office/drawing/2014/main" id="{94FFB819-2394-4A21-9C17-76B78E1A5554}"/>
              </a:ext>
            </a:extLst>
          </p:cNvPr>
          <p:cNvSpPr>
            <a:spLocks noGrp="1"/>
          </p:cNvSpPr>
          <p:nvPr>
            <p:ph idx="1"/>
          </p:nvPr>
        </p:nvSpPr>
        <p:spPr>
          <a:xfrm>
            <a:off x="596152" y="1594129"/>
            <a:ext cx="10703859" cy="5102505"/>
          </a:xfrm>
        </p:spPr>
        <p:txBody>
          <a:bodyPr>
            <a:normAutofit/>
          </a:bodyPr>
          <a:lstStyle/>
          <a:p>
            <a:r>
              <a:rPr lang="en-GB" sz="1800" dirty="0"/>
              <a:t>Generally speaking, trying to find insights of .mat files through different measurements (joint angles, positions, accelerometer values, etc.) of NSAA and 6 min walk files by sequence modelling using RNNs and CRFs</a:t>
            </a:r>
          </a:p>
          <a:p>
            <a:endParaRPr lang="en-GB" sz="1800" dirty="0"/>
          </a:p>
          <a:p>
            <a:r>
              <a:rPr lang="en-GB" sz="1800" dirty="0"/>
              <a:t>Sequence modelling necessary to model the dependencies through time of measurements</a:t>
            </a:r>
          </a:p>
          <a:p>
            <a:pPr lvl="1"/>
            <a:r>
              <a:rPr lang="en-GB" sz="1400" dirty="0"/>
              <a:t>E.g. likelihood of specific joint angle values at certain time period influenced by previous values</a:t>
            </a:r>
          </a:p>
          <a:p>
            <a:pPr lvl="1"/>
            <a:r>
              <a:rPr lang="en-GB" sz="1400" dirty="0"/>
              <a:t>Likely to be a more robust model if measurement values are treated as NON independent with respect to time</a:t>
            </a:r>
          </a:p>
          <a:p>
            <a:endParaRPr lang="en-GB" sz="1800" dirty="0"/>
          </a:p>
          <a:p>
            <a:r>
              <a:rPr lang="en-GB" sz="1800" dirty="0"/>
              <a:t>(Current) aim is to build a reasonably good model that, when presented with new, unseen .mat files, can give a reasonably good approximation of individual NSAA scores and overall cumulative NSAA score</a:t>
            </a:r>
          </a:p>
          <a:p>
            <a:pPr lvl="1"/>
            <a:r>
              <a:rPr lang="en-GB" sz="1400" dirty="0"/>
              <a:t>Main limitation currently is lack of data; limited by # of NSAA/6minwalk files</a:t>
            </a:r>
          </a:p>
          <a:p>
            <a:pPr lvl="1"/>
            <a:r>
              <a:rPr lang="en-GB" sz="1400" dirty="0"/>
              <a:t>Could aid specialists in the scoring and assessment of patients’ activity scores</a:t>
            </a:r>
          </a:p>
          <a:p>
            <a:endParaRPr lang="en-GB" sz="1800" dirty="0"/>
          </a:p>
          <a:p>
            <a:r>
              <a:rPr lang="en-GB" sz="1800" dirty="0"/>
              <a:t>Another aim is to use a trained model to gain insights into most influential activities and measurements from .mat file on overall NSAA score and to identify activities that correlate highly with overall assessment</a:t>
            </a:r>
          </a:p>
          <a:p>
            <a:pPr lvl="1"/>
            <a:r>
              <a:rPr lang="en-GB" sz="1400" dirty="0"/>
              <a:t>Possibly could enable the reduction of 17 activities to far fewer if only a few are needed to correctly assess the subject</a:t>
            </a:r>
          </a:p>
          <a:p>
            <a:endParaRPr lang="en-GB" sz="1800" dirty="0"/>
          </a:p>
          <a:p>
            <a:endParaRPr lang="en-GB" sz="1800" dirty="0"/>
          </a:p>
        </p:txBody>
      </p:sp>
    </p:spTree>
    <p:extLst>
      <p:ext uri="{BB962C8B-B14F-4D97-AF65-F5344CB8AC3E}">
        <p14:creationId xmlns:p14="http://schemas.microsoft.com/office/powerpoint/2010/main" val="40059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EE2BA8-3CF8-46AF-A06B-29DF47DA5144}"/>
              </a:ext>
            </a:extLst>
          </p:cNvPr>
          <p:cNvSpPr txBox="1">
            <a:spLocks/>
          </p:cNvSpPr>
          <p:nvPr/>
        </p:nvSpPr>
        <p:spPr>
          <a:xfrm>
            <a:off x="1969990" y="322729"/>
            <a:ext cx="8455963" cy="15105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4800" b="1" u="sng" dirty="0"/>
            </a:br>
            <a:r>
              <a:rPr lang="en-GB" sz="4800" b="1" u="sng" dirty="0"/>
              <a:t>Formats of Data: Raw joint angles from joint-angle or data cube </a:t>
            </a:r>
          </a:p>
          <a:p>
            <a:endParaRPr lang="en-GB" sz="4800" b="1" u="sng" dirty="0"/>
          </a:p>
        </p:txBody>
      </p:sp>
      <p:sp>
        <p:nvSpPr>
          <p:cNvPr id="5" name="Rectangle 4">
            <a:extLst>
              <a:ext uri="{FF2B5EF4-FFF2-40B4-BE49-F238E27FC236}">
                <a16:creationId xmlns:a16="http://schemas.microsoft.com/office/drawing/2014/main" id="{0EEB4EF0-77AB-4E1A-B1A6-E92AE291ED87}"/>
              </a:ext>
            </a:extLst>
          </p:cNvPr>
          <p:cNvSpPr/>
          <p:nvPr/>
        </p:nvSpPr>
        <p:spPr>
          <a:xfrm>
            <a:off x="1384387" y="302130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EA2596FF-1098-41F6-B4C1-1A8BE9733290}"/>
              </a:ext>
            </a:extLst>
          </p:cNvPr>
          <p:cNvCxnSpPr>
            <a:cxnSpLocks/>
          </p:cNvCxnSpPr>
          <p:nvPr/>
        </p:nvCxnSpPr>
        <p:spPr>
          <a:xfrm>
            <a:off x="1364215" y="286890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694E2F-9FDC-42C6-9606-C60B02CE926A}"/>
              </a:ext>
            </a:extLst>
          </p:cNvPr>
          <p:cNvCxnSpPr>
            <a:cxnSpLocks/>
          </p:cNvCxnSpPr>
          <p:nvPr/>
        </p:nvCxnSpPr>
        <p:spPr>
          <a:xfrm>
            <a:off x="1227505" y="302130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B4E690-8495-4FD7-AF78-FA7C6686F577}"/>
              </a:ext>
            </a:extLst>
          </p:cNvPr>
          <p:cNvSpPr txBox="1"/>
          <p:nvPr/>
        </p:nvSpPr>
        <p:spPr>
          <a:xfrm>
            <a:off x="1451622" y="3245882"/>
            <a:ext cx="2272553" cy="738664"/>
          </a:xfrm>
          <a:prstGeom prst="rect">
            <a:avLst/>
          </a:prstGeom>
          <a:noFill/>
        </p:spPr>
        <p:txBody>
          <a:bodyPr wrap="square" rtlCol="0">
            <a:spAutoFit/>
          </a:bodyPr>
          <a:lstStyle/>
          <a:p>
            <a:r>
              <a:rPr lang="en-GB" sz="1400" dirty="0"/>
              <a:t>Joint angles of a 6 min walk (e.g. ‘jointangleD4-6minwalk.mat’)</a:t>
            </a:r>
          </a:p>
        </p:txBody>
      </p:sp>
      <p:sp>
        <p:nvSpPr>
          <p:cNvPr id="9" name="TextBox 8">
            <a:extLst>
              <a:ext uri="{FF2B5EF4-FFF2-40B4-BE49-F238E27FC236}">
                <a16:creationId xmlns:a16="http://schemas.microsoft.com/office/drawing/2014/main" id="{65EF2AFD-1D51-4D89-B887-32C90B483AAD}"/>
              </a:ext>
            </a:extLst>
          </p:cNvPr>
          <p:cNvSpPr txBox="1"/>
          <p:nvPr/>
        </p:nvSpPr>
        <p:spPr>
          <a:xfrm>
            <a:off x="8306" y="3313264"/>
            <a:ext cx="1219199" cy="523220"/>
          </a:xfrm>
          <a:prstGeom prst="rect">
            <a:avLst/>
          </a:prstGeom>
          <a:noFill/>
        </p:spPr>
        <p:txBody>
          <a:bodyPr wrap="square" rtlCol="0">
            <a:spAutoFit/>
          </a:bodyPr>
          <a:lstStyle/>
          <a:p>
            <a:r>
              <a:rPr lang="en-GB" sz="1400" dirty="0"/>
              <a:t>~22K</a:t>
            </a:r>
          </a:p>
          <a:p>
            <a:r>
              <a:rPr lang="en-GB" sz="1400" dirty="0"/>
              <a:t>(360s at 60Hz)</a:t>
            </a:r>
          </a:p>
        </p:txBody>
      </p:sp>
      <p:sp>
        <p:nvSpPr>
          <p:cNvPr id="10" name="TextBox 9">
            <a:extLst>
              <a:ext uri="{FF2B5EF4-FFF2-40B4-BE49-F238E27FC236}">
                <a16:creationId xmlns:a16="http://schemas.microsoft.com/office/drawing/2014/main" id="{BFD464F1-5789-4AF6-8604-FC03FCF4B94A}"/>
              </a:ext>
            </a:extLst>
          </p:cNvPr>
          <p:cNvSpPr txBox="1"/>
          <p:nvPr/>
        </p:nvSpPr>
        <p:spPr>
          <a:xfrm>
            <a:off x="1426967" y="2483437"/>
            <a:ext cx="2321859" cy="307777"/>
          </a:xfrm>
          <a:prstGeom prst="rect">
            <a:avLst/>
          </a:prstGeom>
          <a:noFill/>
        </p:spPr>
        <p:txBody>
          <a:bodyPr wrap="square" rtlCol="0">
            <a:spAutoFit/>
          </a:bodyPr>
          <a:lstStyle/>
          <a:p>
            <a:r>
              <a:rPr lang="en-GB" sz="1400" dirty="0"/>
              <a:t>66 (3-dims for each 22 angle)</a:t>
            </a:r>
          </a:p>
        </p:txBody>
      </p:sp>
      <p:sp>
        <p:nvSpPr>
          <p:cNvPr id="11" name="Arrow: Down 10">
            <a:extLst>
              <a:ext uri="{FF2B5EF4-FFF2-40B4-BE49-F238E27FC236}">
                <a16:creationId xmlns:a16="http://schemas.microsoft.com/office/drawing/2014/main" id="{F817EFAF-D086-4D3A-ADB2-880E27696D17}"/>
              </a:ext>
            </a:extLst>
          </p:cNvPr>
          <p:cNvSpPr/>
          <p:nvPr/>
        </p:nvSpPr>
        <p:spPr>
          <a:xfrm rot="16200000">
            <a:off x="3918143" y="3293597"/>
            <a:ext cx="354106" cy="5896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B6880C1-2A3A-4352-995C-2199BFA71A3D}"/>
              </a:ext>
            </a:extLst>
          </p:cNvPr>
          <p:cNvSpPr/>
          <p:nvPr/>
        </p:nvSpPr>
        <p:spPr>
          <a:xfrm>
            <a:off x="8824638" y="305940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688E93DA-D47A-48F2-A0E4-94C4298DD525}"/>
              </a:ext>
            </a:extLst>
          </p:cNvPr>
          <p:cNvCxnSpPr>
            <a:cxnSpLocks/>
          </p:cNvCxnSpPr>
          <p:nvPr/>
        </p:nvCxnSpPr>
        <p:spPr>
          <a:xfrm>
            <a:off x="8814552" y="3214190"/>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D4448A-1AD8-410A-B321-2B19B52DCD82}"/>
              </a:ext>
            </a:extLst>
          </p:cNvPr>
          <p:cNvCxnSpPr>
            <a:cxnSpLocks/>
          </p:cNvCxnSpPr>
          <p:nvPr/>
        </p:nvCxnSpPr>
        <p:spPr>
          <a:xfrm>
            <a:off x="8824638" y="3360764"/>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A0911D-9CEF-4C4E-8458-8F46E3BA0D93}"/>
              </a:ext>
            </a:extLst>
          </p:cNvPr>
          <p:cNvCxnSpPr>
            <a:cxnSpLocks/>
          </p:cNvCxnSpPr>
          <p:nvPr/>
        </p:nvCxnSpPr>
        <p:spPr>
          <a:xfrm>
            <a:off x="8825757" y="3517347"/>
            <a:ext cx="2414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25805B-16C2-4FA1-927D-46222E516572}"/>
              </a:ext>
            </a:extLst>
          </p:cNvPr>
          <p:cNvCxnSpPr>
            <a:cxnSpLocks/>
          </p:cNvCxnSpPr>
          <p:nvPr/>
        </p:nvCxnSpPr>
        <p:spPr>
          <a:xfrm>
            <a:off x="8814552" y="4088101"/>
            <a:ext cx="2436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4C2D6D-69D5-4034-B937-9FC04250A494}"/>
              </a:ext>
            </a:extLst>
          </p:cNvPr>
          <p:cNvCxnSpPr>
            <a:cxnSpLocks/>
          </p:cNvCxnSpPr>
          <p:nvPr/>
        </p:nvCxnSpPr>
        <p:spPr>
          <a:xfrm>
            <a:off x="8692410" y="305940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4B3F34-77F3-491A-BE0B-2C70494D7623}"/>
              </a:ext>
            </a:extLst>
          </p:cNvPr>
          <p:cNvCxnSpPr>
            <a:cxnSpLocks/>
          </p:cNvCxnSpPr>
          <p:nvPr/>
        </p:nvCxnSpPr>
        <p:spPr>
          <a:xfrm>
            <a:off x="8793261" y="2951824"/>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08E85D-769A-49FC-A4AC-E7294B3A3A88}"/>
              </a:ext>
            </a:extLst>
          </p:cNvPr>
          <p:cNvSpPr txBox="1"/>
          <p:nvPr/>
        </p:nvSpPr>
        <p:spPr>
          <a:xfrm>
            <a:off x="8919888" y="2637325"/>
            <a:ext cx="2321859" cy="307777"/>
          </a:xfrm>
          <a:prstGeom prst="rect">
            <a:avLst/>
          </a:prstGeom>
          <a:noFill/>
        </p:spPr>
        <p:txBody>
          <a:bodyPr wrap="square" rtlCol="0">
            <a:spAutoFit/>
          </a:bodyPr>
          <a:lstStyle/>
          <a:p>
            <a:r>
              <a:rPr lang="en-GB" sz="1400" dirty="0"/>
              <a:t>66 (3-dims for each 22 angle)</a:t>
            </a:r>
          </a:p>
        </p:txBody>
      </p:sp>
      <p:sp>
        <p:nvSpPr>
          <p:cNvPr id="20" name="TextBox 19">
            <a:extLst>
              <a:ext uri="{FF2B5EF4-FFF2-40B4-BE49-F238E27FC236}">
                <a16:creationId xmlns:a16="http://schemas.microsoft.com/office/drawing/2014/main" id="{CCAFCB22-46DA-45AB-8AF3-13FCC127CA19}"/>
              </a:ext>
            </a:extLst>
          </p:cNvPr>
          <p:cNvSpPr txBox="1"/>
          <p:nvPr/>
        </p:nvSpPr>
        <p:spPr>
          <a:xfrm>
            <a:off x="7449677" y="3563526"/>
            <a:ext cx="1219199" cy="523220"/>
          </a:xfrm>
          <a:prstGeom prst="rect">
            <a:avLst/>
          </a:prstGeom>
          <a:noFill/>
        </p:spPr>
        <p:txBody>
          <a:bodyPr wrap="square" rtlCol="0">
            <a:spAutoFit/>
          </a:bodyPr>
          <a:lstStyle/>
          <a:p>
            <a:r>
              <a:rPr lang="en-GB" sz="1400" dirty="0"/>
              <a:t>~22K</a:t>
            </a:r>
          </a:p>
          <a:p>
            <a:r>
              <a:rPr lang="en-GB" sz="1400" dirty="0"/>
              <a:t>(360s at 60Hz)</a:t>
            </a:r>
          </a:p>
        </p:txBody>
      </p:sp>
      <p:cxnSp>
        <p:nvCxnSpPr>
          <p:cNvPr id="21" name="Straight Arrow Connector 20">
            <a:extLst>
              <a:ext uri="{FF2B5EF4-FFF2-40B4-BE49-F238E27FC236}">
                <a16:creationId xmlns:a16="http://schemas.microsoft.com/office/drawing/2014/main" id="{05D85A8A-5586-4D7F-A7BF-334DE75531DC}"/>
              </a:ext>
            </a:extLst>
          </p:cNvPr>
          <p:cNvCxnSpPr>
            <a:cxnSpLocks/>
          </p:cNvCxnSpPr>
          <p:nvPr/>
        </p:nvCxnSpPr>
        <p:spPr>
          <a:xfrm>
            <a:off x="8568099" y="3059402"/>
            <a:ext cx="0" cy="176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E0B995-7235-49C7-9B9B-C9FEE2065ED4}"/>
              </a:ext>
            </a:extLst>
          </p:cNvPr>
          <p:cNvSpPr txBox="1"/>
          <p:nvPr/>
        </p:nvSpPr>
        <p:spPr>
          <a:xfrm rot="5400000">
            <a:off x="9862562" y="3640470"/>
            <a:ext cx="436509" cy="369332"/>
          </a:xfrm>
          <a:prstGeom prst="rect">
            <a:avLst/>
          </a:prstGeom>
          <a:noFill/>
        </p:spPr>
        <p:txBody>
          <a:bodyPr wrap="square" rtlCol="0">
            <a:spAutoFit/>
          </a:bodyPr>
          <a:lstStyle/>
          <a:p>
            <a:r>
              <a:rPr lang="en-GB" dirty="0"/>
              <a:t>….</a:t>
            </a:r>
          </a:p>
        </p:txBody>
      </p:sp>
      <p:sp>
        <p:nvSpPr>
          <p:cNvPr id="23" name="TextBox 22">
            <a:extLst>
              <a:ext uri="{FF2B5EF4-FFF2-40B4-BE49-F238E27FC236}">
                <a16:creationId xmlns:a16="http://schemas.microsoft.com/office/drawing/2014/main" id="{041E9091-CC96-49FC-80DB-48D48946E296}"/>
              </a:ext>
            </a:extLst>
          </p:cNvPr>
          <p:cNvSpPr txBox="1"/>
          <p:nvPr/>
        </p:nvSpPr>
        <p:spPr>
          <a:xfrm>
            <a:off x="7368997" y="2986697"/>
            <a:ext cx="1257300" cy="307777"/>
          </a:xfrm>
          <a:prstGeom prst="rect">
            <a:avLst/>
          </a:prstGeom>
          <a:noFill/>
        </p:spPr>
        <p:txBody>
          <a:bodyPr wrap="square" rtlCol="0">
            <a:spAutoFit/>
          </a:bodyPr>
          <a:lstStyle/>
          <a:p>
            <a:r>
              <a:rPr lang="en-GB" sz="1400" dirty="0"/>
              <a:t>60 </a:t>
            </a:r>
            <a:r>
              <a:rPr lang="en-GB" sz="1400" dirty="0" err="1"/>
              <a:t>seq</a:t>
            </a:r>
            <a:r>
              <a:rPr lang="en-GB" sz="1400" dirty="0"/>
              <a:t> </a:t>
            </a:r>
            <a:r>
              <a:rPr lang="en-GB" sz="1400" dirty="0" err="1"/>
              <a:t>len</a:t>
            </a:r>
            <a:r>
              <a:rPr lang="en-GB" sz="1400" dirty="0"/>
              <a:t> (1s)</a:t>
            </a:r>
          </a:p>
        </p:txBody>
      </p:sp>
      <p:sp>
        <p:nvSpPr>
          <p:cNvPr id="24" name="Arrow: Down 23">
            <a:extLst>
              <a:ext uri="{FF2B5EF4-FFF2-40B4-BE49-F238E27FC236}">
                <a16:creationId xmlns:a16="http://schemas.microsoft.com/office/drawing/2014/main" id="{D781B834-64C0-4229-A527-5B5C44BF911C}"/>
              </a:ext>
            </a:extLst>
          </p:cNvPr>
          <p:cNvSpPr/>
          <p:nvPr/>
        </p:nvSpPr>
        <p:spPr>
          <a:xfrm rot="16200000">
            <a:off x="6883966" y="3282879"/>
            <a:ext cx="354106" cy="66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2681432C-34C5-47D5-8563-2001CD03D9B5}"/>
              </a:ext>
            </a:extLst>
          </p:cNvPr>
          <p:cNvSpPr txBox="1"/>
          <p:nvPr/>
        </p:nvSpPr>
        <p:spPr>
          <a:xfrm>
            <a:off x="4400103" y="3413575"/>
            <a:ext cx="2328581" cy="369332"/>
          </a:xfrm>
          <a:prstGeom prst="rect">
            <a:avLst/>
          </a:prstGeom>
          <a:noFill/>
        </p:spPr>
        <p:txBody>
          <a:bodyPr wrap="square" rtlCol="0">
            <a:spAutoFit/>
          </a:bodyPr>
          <a:lstStyle/>
          <a:p>
            <a:r>
              <a:rPr lang="en-GB" dirty="0"/>
              <a:t>Identical data into .csv</a:t>
            </a:r>
          </a:p>
        </p:txBody>
      </p:sp>
      <p:sp>
        <p:nvSpPr>
          <p:cNvPr id="26" name="Right Brace 25">
            <a:extLst>
              <a:ext uri="{FF2B5EF4-FFF2-40B4-BE49-F238E27FC236}">
                <a16:creationId xmlns:a16="http://schemas.microsoft.com/office/drawing/2014/main" id="{778E79D8-1A29-4F77-B06B-7597A3BED1E6}"/>
              </a:ext>
            </a:extLst>
          </p:cNvPr>
          <p:cNvSpPr/>
          <p:nvPr/>
        </p:nvSpPr>
        <p:spPr>
          <a:xfrm rot="5400000">
            <a:off x="8449243" y="1936629"/>
            <a:ext cx="354107" cy="58449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27" name="TextBox 26">
            <a:extLst>
              <a:ext uri="{FF2B5EF4-FFF2-40B4-BE49-F238E27FC236}">
                <a16:creationId xmlns:a16="http://schemas.microsoft.com/office/drawing/2014/main" id="{76ED1589-E632-4378-BFF0-CACDEE6FF9B9}"/>
              </a:ext>
            </a:extLst>
          </p:cNvPr>
          <p:cNvSpPr txBox="1"/>
          <p:nvPr/>
        </p:nvSpPr>
        <p:spPr>
          <a:xfrm>
            <a:off x="2858615" y="5109313"/>
            <a:ext cx="2124635" cy="369332"/>
          </a:xfrm>
          <a:prstGeom prst="rect">
            <a:avLst/>
          </a:prstGeom>
          <a:noFill/>
        </p:spPr>
        <p:txBody>
          <a:bodyPr wrap="square" rtlCol="0">
            <a:spAutoFit/>
          </a:bodyPr>
          <a:lstStyle/>
          <a:p>
            <a:r>
              <a:rPr lang="en-GB" dirty="0"/>
              <a:t>‘comp_stat_vals.py’</a:t>
            </a:r>
          </a:p>
        </p:txBody>
      </p:sp>
      <p:sp>
        <p:nvSpPr>
          <p:cNvPr id="29" name="TextBox 28">
            <a:extLst>
              <a:ext uri="{FF2B5EF4-FFF2-40B4-BE49-F238E27FC236}">
                <a16:creationId xmlns:a16="http://schemas.microsoft.com/office/drawing/2014/main" id="{B4B3BF57-8723-45AA-B2F3-7702A38A8F25}"/>
              </a:ext>
            </a:extLst>
          </p:cNvPr>
          <p:cNvSpPr txBox="1"/>
          <p:nvPr/>
        </p:nvSpPr>
        <p:spPr>
          <a:xfrm>
            <a:off x="11230540" y="3480315"/>
            <a:ext cx="1048870" cy="369332"/>
          </a:xfrm>
          <a:prstGeom prst="rect">
            <a:avLst/>
          </a:prstGeom>
          <a:noFill/>
        </p:spPr>
        <p:txBody>
          <a:bodyPr wrap="square" rtlCol="0">
            <a:spAutoFit/>
          </a:bodyPr>
          <a:lstStyle/>
          <a:p>
            <a:r>
              <a:rPr lang="en-GB" dirty="0"/>
              <a:t>‘RNN.py’</a:t>
            </a:r>
          </a:p>
        </p:txBody>
      </p:sp>
      <p:sp>
        <p:nvSpPr>
          <p:cNvPr id="30" name="Right Brace 29">
            <a:extLst>
              <a:ext uri="{FF2B5EF4-FFF2-40B4-BE49-F238E27FC236}">
                <a16:creationId xmlns:a16="http://schemas.microsoft.com/office/drawing/2014/main" id="{32A28231-40E4-4D61-B918-D3934D8B840A}"/>
              </a:ext>
            </a:extLst>
          </p:cNvPr>
          <p:cNvSpPr/>
          <p:nvPr/>
        </p:nvSpPr>
        <p:spPr>
          <a:xfrm rot="5400000">
            <a:off x="3162313" y="2684435"/>
            <a:ext cx="378724" cy="43411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31" name="TextBox 30">
            <a:extLst>
              <a:ext uri="{FF2B5EF4-FFF2-40B4-BE49-F238E27FC236}">
                <a16:creationId xmlns:a16="http://schemas.microsoft.com/office/drawing/2014/main" id="{37148A41-6322-4F7A-A201-270F6BC1CF6C}"/>
              </a:ext>
            </a:extLst>
          </p:cNvPr>
          <p:cNvSpPr txBox="1"/>
          <p:nvPr/>
        </p:nvSpPr>
        <p:spPr>
          <a:xfrm>
            <a:off x="8101861" y="5101687"/>
            <a:ext cx="1048870" cy="369332"/>
          </a:xfrm>
          <a:prstGeom prst="rect">
            <a:avLst/>
          </a:prstGeom>
          <a:noFill/>
        </p:spPr>
        <p:txBody>
          <a:bodyPr wrap="square" rtlCol="0">
            <a:spAutoFit/>
          </a:bodyPr>
          <a:lstStyle/>
          <a:p>
            <a:r>
              <a:rPr lang="en-GB" dirty="0"/>
              <a:t>‘RNN.py’</a:t>
            </a:r>
          </a:p>
        </p:txBody>
      </p:sp>
    </p:spTree>
    <p:extLst>
      <p:ext uri="{BB962C8B-B14F-4D97-AF65-F5344CB8AC3E}">
        <p14:creationId xmlns:p14="http://schemas.microsoft.com/office/powerpoint/2010/main" val="198714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A43E-993D-446B-866B-74CD04037262}"/>
              </a:ext>
            </a:extLst>
          </p:cNvPr>
          <p:cNvSpPr>
            <a:spLocks noGrp="1"/>
          </p:cNvSpPr>
          <p:nvPr>
            <p:ph type="title"/>
          </p:nvPr>
        </p:nvSpPr>
        <p:spPr>
          <a:xfrm>
            <a:off x="107576" y="109336"/>
            <a:ext cx="11976847" cy="1189821"/>
          </a:xfrm>
        </p:spPr>
        <p:txBody>
          <a:bodyPr>
            <a:noAutofit/>
          </a:bodyPr>
          <a:lstStyle/>
          <a:p>
            <a:br>
              <a:rPr lang="en-GB" sz="4800" dirty="0"/>
            </a:br>
            <a:r>
              <a:rPr lang="en-GB" sz="4800" b="1" u="sng" dirty="0"/>
              <a:t>Formats of Data: Statistical values of all-data files</a:t>
            </a:r>
            <a:br>
              <a:rPr lang="en-GB" sz="4800" b="1" u="sng" dirty="0"/>
            </a:br>
            <a:endParaRPr lang="en-GB" sz="4800" dirty="0"/>
          </a:p>
        </p:txBody>
      </p:sp>
      <p:sp>
        <p:nvSpPr>
          <p:cNvPr id="4" name="Rectangle 3">
            <a:extLst>
              <a:ext uri="{FF2B5EF4-FFF2-40B4-BE49-F238E27FC236}">
                <a16:creationId xmlns:a16="http://schemas.microsoft.com/office/drawing/2014/main" id="{C65D0FB4-9EB1-4F3E-B87C-4CF252C646D9}"/>
              </a:ext>
            </a:extLst>
          </p:cNvPr>
          <p:cNvSpPr/>
          <p:nvPr/>
        </p:nvSpPr>
        <p:spPr>
          <a:xfrm>
            <a:off x="1613649" y="270482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2E8B7BE4-3C88-404C-BDBB-C7645490FC0E}"/>
              </a:ext>
            </a:extLst>
          </p:cNvPr>
          <p:cNvCxnSpPr/>
          <p:nvPr/>
        </p:nvCxnSpPr>
        <p:spPr>
          <a:xfrm>
            <a:off x="1593477" y="255242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B5C00E2-0BF8-4C79-920D-451B707FCC8D}"/>
              </a:ext>
            </a:extLst>
          </p:cNvPr>
          <p:cNvCxnSpPr/>
          <p:nvPr/>
        </p:nvCxnSpPr>
        <p:spPr>
          <a:xfrm>
            <a:off x="1456767" y="270482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C65F97-D545-4704-AE6F-E1AE27A4A66B}"/>
              </a:ext>
            </a:extLst>
          </p:cNvPr>
          <p:cNvSpPr txBox="1"/>
          <p:nvPr/>
        </p:nvSpPr>
        <p:spPr>
          <a:xfrm>
            <a:off x="1680884" y="2929402"/>
            <a:ext cx="2272553" cy="738664"/>
          </a:xfrm>
          <a:prstGeom prst="rect">
            <a:avLst/>
          </a:prstGeom>
          <a:noFill/>
        </p:spPr>
        <p:txBody>
          <a:bodyPr wrap="square" rtlCol="0">
            <a:spAutoFit/>
          </a:bodyPr>
          <a:lstStyle/>
          <a:p>
            <a:r>
              <a:rPr lang="en-GB" sz="1400" dirty="0"/>
              <a:t>All data of a 6 min walk </a:t>
            </a:r>
            <a:r>
              <a:rPr lang="en-GB" sz="1400" b="1" u="sng" dirty="0"/>
              <a:t>OR</a:t>
            </a:r>
            <a:r>
              <a:rPr lang="en-GB" sz="1400" dirty="0"/>
              <a:t> NSAA file (e.g. ‘D11-012-NSAA.mat’)</a:t>
            </a:r>
          </a:p>
        </p:txBody>
      </p:sp>
      <p:sp>
        <p:nvSpPr>
          <p:cNvPr id="8" name="TextBox 7">
            <a:extLst>
              <a:ext uri="{FF2B5EF4-FFF2-40B4-BE49-F238E27FC236}">
                <a16:creationId xmlns:a16="http://schemas.microsoft.com/office/drawing/2014/main" id="{38919286-C8D1-4FA6-B08D-F4370AC1B5D2}"/>
              </a:ext>
            </a:extLst>
          </p:cNvPr>
          <p:cNvSpPr txBox="1"/>
          <p:nvPr/>
        </p:nvSpPr>
        <p:spPr>
          <a:xfrm>
            <a:off x="235318" y="3132803"/>
            <a:ext cx="1219199" cy="523220"/>
          </a:xfrm>
          <a:prstGeom prst="rect">
            <a:avLst/>
          </a:prstGeom>
          <a:noFill/>
        </p:spPr>
        <p:txBody>
          <a:bodyPr wrap="square" rtlCol="0">
            <a:spAutoFit/>
          </a:bodyPr>
          <a:lstStyle/>
          <a:p>
            <a:r>
              <a:rPr lang="en-GB" sz="1400" dirty="0"/>
              <a:t>~22K</a:t>
            </a:r>
          </a:p>
          <a:p>
            <a:r>
              <a:rPr lang="en-GB" sz="1400" dirty="0"/>
              <a:t>(360s at 60Hz)</a:t>
            </a:r>
          </a:p>
        </p:txBody>
      </p:sp>
      <p:sp>
        <p:nvSpPr>
          <p:cNvPr id="9" name="TextBox 8">
            <a:extLst>
              <a:ext uri="{FF2B5EF4-FFF2-40B4-BE49-F238E27FC236}">
                <a16:creationId xmlns:a16="http://schemas.microsoft.com/office/drawing/2014/main" id="{03C9E606-39CC-4345-B6AC-57B8D6A15312}"/>
              </a:ext>
            </a:extLst>
          </p:cNvPr>
          <p:cNvSpPr txBox="1"/>
          <p:nvPr/>
        </p:nvSpPr>
        <p:spPr>
          <a:xfrm>
            <a:off x="1557619" y="1953003"/>
            <a:ext cx="2519080" cy="523220"/>
          </a:xfrm>
          <a:prstGeom prst="rect">
            <a:avLst/>
          </a:prstGeom>
          <a:noFill/>
        </p:spPr>
        <p:txBody>
          <a:bodyPr wrap="square" rtlCol="0">
            <a:spAutoFit/>
          </a:bodyPr>
          <a:lstStyle/>
          <a:p>
            <a:r>
              <a:rPr lang="en-GB" sz="1400" dirty="0"/>
              <a:t>620 (~10 measurements x 51, 66, and/or 69)</a:t>
            </a:r>
          </a:p>
        </p:txBody>
      </p:sp>
      <p:sp>
        <p:nvSpPr>
          <p:cNvPr id="11" name="TextBox 10">
            <a:extLst>
              <a:ext uri="{FF2B5EF4-FFF2-40B4-BE49-F238E27FC236}">
                <a16:creationId xmlns:a16="http://schemas.microsoft.com/office/drawing/2014/main" id="{2400B0B2-D000-4CFF-8D25-42C30460E9B0}"/>
              </a:ext>
            </a:extLst>
          </p:cNvPr>
          <p:cNvSpPr txBox="1"/>
          <p:nvPr/>
        </p:nvSpPr>
        <p:spPr>
          <a:xfrm>
            <a:off x="8805584" y="2922707"/>
            <a:ext cx="2705100" cy="646331"/>
          </a:xfrm>
          <a:prstGeom prst="rect">
            <a:avLst/>
          </a:prstGeom>
          <a:noFill/>
        </p:spPr>
        <p:txBody>
          <a:bodyPr wrap="square" rtlCol="0">
            <a:spAutoFit/>
          </a:bodyPr>
          <a:lstStyle/>
          <a:p>
            <a:r>
              <a:rPr lang="en-GB" dirty="0"/>
              <a:t>‘AD_D11_stats_values.csv’ (360 x ~4K)</a:t>
            </a:r>
          </a:p>
        </p:txBody>
      </p:sp>
      <p:sp>
        <p:nvSpPr>
          <p:cNvPr id="12" name="Rectangle 11">
            <a:extLst>
              <a:ext uri="{FF2B5EF4-FFF2-40B4-BE49-F238E27FC236}">
                <a16:creationId xmlns:a16="http://schemas.microsoft.com/office/drawing/2014/main" id="{7C515377-BB4B-4B11-9165-3ACE84A7FA7A}"/>
              </a:ext>
            </a:extLst>
          </p:cNvPr>
          <p:cNvSpPr/>
          <p:nvPr/>
        </p:nvSpPr>
        <p:spPr>
          <a:xfrm>
            <a:off x="8749554" y="5001599"/>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F6A63A21-BBED-4A21-BFB9-110CFFAC6738}"/>
              </a:ext>
            </a:extLst>
          </p:cNvPr>
          <p:cNvSpPr/>
          <p:nvPr/>
        </p:nvSpPr>
        <p:spPr>
          <a:xfrm rot="16200000">
            <a:off x="8385220" y="300040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815014FE-086B-40B1-ADDF-1E4B69DF6CC2}"/>
              </a:ext>
            </a:extLst>
          </p:cNvPr>
          <p:cNvSpPr txBox="1"/>
          <p:nvPr/>
        </p:nvSpPr>
        <p:spPr>
          <a:xfrm>
            <a:off x="4621163" y="5388836"/>
            <a:ext cx="3074888" cy="369332"/>
          </a:xfrm>
          <a:prstGeom prst="rect">
            <a:avLst/>
          </a:prstGeom>
          <a:noFill/>
        </p:spPr>
        <p:txBody>
          <a:bodyPr wrap="square" rtlCol="0">
            <a:spAutoFit/>
          </a:bodyPr>
          <a:lstStyle/>
          <a:p>
            <a:r>
              <a:rPr lang="en-GB" dirty="0"/>
              <a:t>‘FR_AD_D11_stats_values.csv’</a:t>
            </a:r>
          </a:p>
        </p:txBody>
      </p:sp>
      <p:sp>
        <p:nvSpPr>
          <p:cNvPr id="16" name="TextBox 15">
            <a:extLst>
              <a:ext uri="{FF2B5EF4-FFF2-40B4-BE49-F238E27FC236}">
                <a16:creationId xmlns:a16="http://schemas.microsoft.com/office/drawing/2014/main" id="{5ED38E9E-ADBF-46ED-BBEE-01B4DC780FE0}"/>
              </a:ext>
            </a:extLst>
          </p:cNvPr>
          <p:cNvSpPr txBox="1"/>
          <p:nvPr/>
        </p:nvSpPr>
        <p:spPr>
          <a:xfrm>
            <a:off x="8974796" y="4538060"/>
            <a:ext cx="2082053" cy="307777"/>
          </a:xfrm>
          <a:prstGeom prst="rect">
            <a:avLst/>
          </a:prstGeom>
          <a:noFill/>
        </p:spPr>
        <p:txBody>
          <a:bodyPr wrap="square" rtlCol="0">
            <a:spAutoFit/>
          </a:bodyPr>
          <a:lstStyle/>
          <a:p>
            <a:r>
              <a:rPr lang="en-GB" sz="1400" dirty="0"/>
              <a:t>30 (reduced via e.g. PCA)</a:t>
            </a:r>
          </a:p>
        </p:txBody>
      </p:sp>
      <p:cxnSp>
        <p:nvCxnSpPr>
          <p:cNvPr id="17" name="Straight Arrow Connector 16">
            <a:extLst>
              <a:ext uri="{FF2B5EF4-FFF2-40B4-BE49-F238E27FC236}">
                <a16:creationId xmlns:a16="http://schemas.microsoft.com/office/drawing/2014/main" id="{8567F088-3393-4C02-8802-DF14A0652EBE}"/>
              </a:ext>
            </a:extLst>
          </p:cNvPr>
          <p:cNvCxnSpPr>
            <a:cxnSpLocks/>
          </p:cNvCxnSpPr>
          <p:nvPr/>
        </p:nvCxnSpPr>
        <p:spPr>
          <a:xfrm>
            <a:off x="8718177" y="4857103"/>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A87C8E-5A72-4729-8004-37B530E9BB6D}"/>
              </a:ext>
            </a:extLst>
          </p:cNvPr>
          <p:cNvCxnSpPr>
            <a:cxnSpLocks/>
          </p:cNvCxnSpPr>
          <p:nvPr/>
        </p:nvCxnSpPr>
        <p:spPr>
          <a:xfrm>
            <a:off x="8617328" y="5001599"/>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EB9AE8-110B-47B5-9659-69755670B0D5}"/>
              </a:ext>
            </a:extLst>
          </p:cNvPr>
          <p:cNvSpPr txBox="1"/>
          <p:nvPr/>
        </p:nvSpPr>
        <p:spPr>
          <a:xfrm>
            <a:off x="8077198" y="5388836"/>
            <a:ext cx="672356" cy="307777"/>
          </a:xfrm>
          <a:prstGeom prst="rect">
            <a:avLst/>
          </a:prstGeom>
          <a:noFill/>
        </p:spPr>
        <p:txBody>
          <a:bodyPr wrap="square" rtlCol="0">
            <a:spAutoFit/>
          </a:bodyPr>
          <a:lstStyle/>
          <a:p>
            <a:r>
              <a:rPr lang="en-GB" sz="1400" dirty="0"/>
              <a:t>~360</a:t>
            </a:r>
          </a:p>
        </p:txBody>
      </p:sp>
      <p:sp>
        <p:nvSpPr>
          <p:cNvPr id="25" name="Rectangle 24">
            <a:extLst>
              <a:ext uri="{FF2B5EF4-FFF2-40B4-BE49-F238E27FC236}">
                <a16:creationId xmlns:a16="http://schemas.microsoft.com/office/drawing/2014/main" id="{5EDDFF00-2C45-495F-B70E-D2C07DEF73C4}"/>
              </a:ext>
            </a:extLst>
          </p:cNvPr>
          <p:cNvSpPr/>
          <p:nvPr/>
        </p:nvSpPr>
        <p:spPr>
          <a:xfrm>
            <a:off x="5818089" y="270482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19F062C7-009E-4CDF-A280-7159C28294E5}"/>
              </a:ext>
            </a:extLst>
          </p:cNvPr>
          <p:cNvCxnSpPr/>
          <p:nvPr/>
        </p:nvCxnSpPr>
        <p:spPr>
          <a:xfrm>
            <a:off x="5797917" y="255242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287EB8D-8FEA-43DB-BB5D-57CFF1D7327C}"/>
              </a:ext>
            </a:extLst>
          </p:cNvPr>
          <p:cNvCxnSpPr/>
          <p:nvPr/>
        </p:nvCxnSpPr>
        <p:spPr>
          <a:xfrm>
            <a:off x="5661207" y="270482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5DCEF11-005C-4C0E-BDC0-E7899B87FF7D}"/>
              </a:ext>
            </a:extLst>
          </p:cNvPr>
          <p:cNvSpPr txBox="1"/>
          <p:nvPr/>
        </p:nvSpPr>
        <p:spPr>
          <a:xfrm>
            <a:off x="6047812" y="2242700"/>
            <a:ext cx="1706658" cy="307777"/>
          </a:xfrm>
          <a:prstGeom prst="rect">
            <a:avLst/>
          </a:prstGeom>
          <a:noFill/>
        </p:spPr>
        <p:txBody>
          <a:bodyPr wrap="square" rtlCol="0">
            <a:spAutoFit/>
          </a:bodyPr>
          <a:lstStyle/>
          <a:p>
            <a:r>
              <a:rPr lang="en-GB" sz="1400" dirty="0"/>
              <a:t>~4K statistical values</a:t>
            </a:r>
          </a:p>
        </p:txBody>
      </p:sp>
      <p:sp>
        <p:nvSpPr>
          <p:cNvPr id="30" name="TextBox 29">
            <a:extLst>
              <a:ext uri="{FF2B5EF4-FFF2-40B4-BE49-F238E27FC236}">
                <a16:creationId xmlns:a16="http://schemas.microsoft.com/office/drawing/2014/main" id="{DF9CE238-E06B-41D1-B1CE-73E90361B19E}"/>
              </a:ext>
            </a:extLst>
          </p:cNvPr>
          <p:cNvSpPr txBox="1"/>
          <p:nvPr/>
        </p:nvSpPr>
        <p:spPr>
          <a:xfrm>
            <a:off x="4442012" y="2772748"/>
            <a:ext cx="1219199" cy="954107"/>
          </a:xfrm>
          <a:prstGeom prst="rect">
            <a:avLst/>
          </a:prstGeom>
          <a:noFill/>
        </p:spPr>
        <p:txBody>
          <a:bodyPr wrap="square" rtlCol="0">
            <a:spAutoFit/>
          </a:bodyPr>
          <a:lstStyle/>
          <a:p>
            <a:r>
              <a:rPr lang="en-GB" sz="1400" dirty="0"/>
              <a:t>~360 (1 row of stat </a:t>
            </a:r>
            <a:r>
              <a:rPr lang="en-GB" sz="1400" dirty="0" err="1"/>
              <a:t>vals</a:t>
            </a:r>
            <a:r>
              <a:rPr lang="en-GB" sz="1400" dirty="0"/>
              <a:t> for every 60 source rows)</a:t>
            </a:r>
          </a:p>
        </p:txBody>
      </p:sp>
      <p:sp>
        <p:nvSpPr>
          <p:cNvPr id="32" name="Arrow: Down 31">
            <a:extLst>
              <a:ext uri="{FF2B5EF4-FFF2-40B4-BE49-F238E27FC236}">
                <a16:creationId xmlns:a16="http://schemas.microsoft.com/office/drawing/2014/main" id="{7A3FB1C9-9B10-45C6-8D34-35DFD472DCE4}"/>
              </a:ext>
            </a:extLst>
          </p:cNvPr>
          <p:cNvSpPr/>
          <p:nvPr/>
        </p:nvSpPr>
        <p:spPr>
          <a:xfrm rot="16200000">
            <a:off x="4144231" y="297940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613A80A3-E796-4BB1-AFC8-C5134A2A057A}"/>
              </a:ext>
            </a:extLst>
          </p:cNvPr>
          <p:cNvSpPr/>
          <p:nvPr/>
        </p:nvSpPr>
        <p:spPr>
          <a:xfrm>
            <a:off x="9678530" y="376565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BED4A554-001E-46DF-8CF0-DEA47D801AC4}"/>
              </a:ext>
            </a:extLst>
          </p:cNvPr>
          <p:cNvSpPr/>
          <p:nvPr/>
        </p:nvSpPr>
        <p:spPr>
          <a:xfrm rot="5400000">
            <a:off x="7640315" y="5335682"/>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Down 34">
            <a:extLst>
              <a:ext uri="{FF2B5EF4-FFF2-40B4-BE49-F238E27FC236}">
                <a16:creationId xmlns:a16="http://schemas.microsoft.com/office/drawing/2014/main" id="{95B756FC-A490-40AD-84C2-525281FF4973}"/>
              </a:ext>
            </a:extLst>
          </p:cNvPr>
          <p:cNvSpPr/>
          <p:nvPr/>
        </p:nvSpPr>
        <p:spPr>
          <a:xfrm rot="5400000">
            <a:off x="4215655" y="5321286"/>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895EF26D-9B95-430E-AD28-516AA4AFF922}"/>
              </a:ext>
            </a:extLst>
          </p:cNvPr>
          <p:cNvSpPr/>
          <p:nvPr/>
        </p:nvSpPr>
        <p:spPr>
          <a:xfrm>
            <a:off x="1623733" y="503844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07629195-F4BC-4D6B-82BD-2C86BCA518B3}"/>
              </a:ext>
            </a:extLst>
          </p:cNvPr>
          <p:cNvCxnSpPr>
            <a:cxnSpLocks/>
          </p:cNvCxnSpPr>
          <p:nvPr/>
        </p:nvCxnSpPr>
        <p:spPr>
          <a:xfrm>
            <a:off x="1613647" y="5193230"/>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0015E3-DBF6-4AD6-A157-4C09A719618B}"/>
              </a:ext>
            </a:extLst>
          </p:cNvPr>
          <p:cNvCxnSpPr>
            <a:cxnSpLocks/>
          </p:cNvCxnSpPr>
          <p:nvPr/>
        </p:nvCxnSpPr>
        <p:spPr>
          <a:xfrm>
            <a:off x="1623733" y="5339804"/>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543238C-6650-40C5-A5DC-7E9E71671847}"/>
              </a:ext>
            </a:extLst>
          </p:cNvPr>
          <p:cNvCxnSpPr>
            <a:cxnSpLocks/>
          </p:cNvCxnSpPr>
          <p:nvPr/>
        </p:nvCxnSpPr>
        <p:spPr>
          <a:xfrm>
            <a:off x="1624852" y="5496387"/>
            <a:ext cx="2414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16E90B-BB94-4998-9BA4-DE86BC4D0FD3}"/>
              </a:ext>
            </a:extLst>
          </p:cNvPr>
          <p:cNvCxnSpPr>
            <a:cxnSpLocks/>
          </p:cNvCxnSpPr>
          <p:nvPr/>
        </p:nvCxnSpPr>
        <p:spPr>
          <a:xfrm>
            <a:off x="1613647" y="6067141"/>
            <a:ext cx="2436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9751CDE-7774-4F39-ABD9-3F7578BD60B8}"/>
              </a:ext>
            </a:extLst>
          </p:cNvPr>
          <p:cNvCxnSpPr>
            <a:cxnSpLocks/>
          </p:cNvCxnSpPr>
          <p:nvPr/>
        </p:nvCxnSpPr>
        <p:spPr>
          <a:xfrm>
            <a:off x="1491505" y="503844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3F896B5-3204-4BB8-9E87-056E05043C21}"/>
              </a:ext>
            </a:extLst>
          </p:cNvPr>
          <p:cNvCxnSpPr>
            <a:cxnSpLocks/>
          </p:cNvCxnSpPr>
          <p:nvPr/>
        </p:nvCxnSpPr>
        <p:spPr>
          <a:xfrm>
            <a:off x="1592356" y="4930864"/>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7405DE4-314F-4B49-8515-91A489B902D4}"/>
              </a:ext>
            </a:extLst>
          </p:cNvPr>
          <p:cNvSpPr txBox="1"/>
          <p:nvPr/>
        </p:nvSpPr>
        <p:spPr>
          <a:xfrm>
            <a:off x="2616573" y="4569298"/>
            <a:ext cx="398930" cy="307777"/>
          </a:xfrm>
          <a:prstGeom prst="rect">
            <a:avLst/>
          </a:prstGeom>
          <a:noFill/>
        </p:spPr>
        <p:txBody>
          <a:bodyPr wrap="square" rtlCol="0">
            <a:spAutoFit/>
          </a:bodyPr>
          <a:lstStyle/>
          <a:p>
            <a:r>
              <a:rPr lang="en-GB" sz="1400" dirty="0"/>
              <a:t>30</a:t>
            </a:r>
          </a:p>
        </p:txBody>
      </p:sp>
      <p:sp>
        <p:nvSpPr>
          <p:cNvPr id="44" name="TextBox 43">
            <a:extLst>
              <a:ext uri="{FF2B5EF4-FFF2-40B4-BE49-F238E27FC236}">
                <a16:creationId xmlns:a16="http://schemas.microsoft.com/office/drawing/2014/main" id="{487F8FD6-9DCD-4FBE-840C-46E75F2656C9}"/>
              </a:ext>
            </a:extLst>
          </p:cNvPr>
          <p:cNvSpPr txBox="1"/>
          <p:nvPr/>
        </p:nvSpPr>
        <p:spPr>
          <a:xfrm>
            <a:off x="822367" y="5542724"/>
            <a:ext cx="575981" cy="307777"/>
          </a:xfrm>
          <a:prstGeom prst="rect">
            <a:avLst/>
          </a:prstGeom>
          <a:noFill/>
        </p:spPr>
        <p:txBody>
          <a:bodyPr wrap="square" rtlCol="0">
            <a:spAutoFit/>
          </a:bodyPr>
          <a:lstStyle/>
          <a:p>
            <a:r>
              <a:rPr lang="en-GB" sz="1400" dirty="0"/>
              <a:t>~36</a:t>
            </a:r>
          </a:p>
        </p:txBody>
      </p:sp>
      <p:cxnSp>
        <p:nvCxnSpPr>
          <p:cNvPr id="45" name="Straight Arrow Connector 44">
            <a:extLst>
              <a:ext uri="{FF2B5EF4-FFF2-40B4-BE49-F238E27FC236}">
                <a16:creationId xmlns:a16="http://schemas.microsoft.com/office/drawing/2014/main" id="{3CC32B34-1C85-4576-869F-D4EA7219CD51}"/>
              </a:ext>
            </a:extLst>
          </p:cNvPr>
          <p:cNvCxnSpPr>
            <a:cxnSpLocks/>
          </p:cNvCxnSpPr>
          <p:nvPr/>
        </p:nvCxnSpPr>
        <p:spPr>
          <a:xfrm>
            <a:off x="1367194" y="5038442"/>
            <a:ext cx="0" cy="176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1B77E1C-E9CB-4CBA-B1C3-51B36D96F420}"/>
              </a:ext>
            </a:extLst>
          </p:cNvPr>
          <p:cNvSpPr txBox="1"/>
          <p:nvPr/>
        </p:nvSpPr>
        <p:spPr>
          <a:xfrm rot="5400000">
            <a:off x="2661657" y="5619510"/>
            <a:ext cx="436509" cy="369332"/>
          </a:xfrm>
          <a:prstGeom prst="rect">
            <a:avLst/>
          </a:prstGeom>
          <a:noFill/>
        </p:spPr>
        <p:txBody>
          <a:bodyPr wrap="square" rtlCol="0">
            <a:spAutoFit/>
          </a:bodyPr>
          <a:lstStyle/>
          <a:p>
            <a:r>
              <a:rPr lang="en-GB" dirty="0"/>
              <a:t>….</a:t>
            </a:r>
          </a:p>
        </p:txBody>
      </p:sp>
      <p:sp>
        <p:nvSpPr>
          <p:cNvPr id="47" name="TextBox 46">
            <a:extLst>
              <a:ext uri="{FF2B5EF4-FFF2-40B4-BE49-F238E27FC236}">
                <a16:creationId xmlns:a16="http://schemas.microsoft.com/office/drawing/2014/main" id="{4815B12E-DA09-46E5-AFD8-AB624229C314}"/>
              </a:ext>
            </a:extLst>
          </p:cNvPr>
          <p:cNvSpPr txBox="1"/>
          <p:nvPr/>
        </p:nvSpPr>
        <p:spPr>
          <a:xfrm>
            <a:off x="94130" y="4965737"/>
            <a:ext cx="1331262" cy="307777"/>
          </a:xfrm>
          <a:prstGeom prst="rect">
            <a:avLst/>
          </a:prstGeom>
          <a:noFill/>
        </p:spPr>
        <p:txBody>
          <a:bodyPr wrap="square" rtlCol="0">
            <a:spAutoFit/>
          </a:bodyPr>
          <a:lstStyle/>
          <a:p>
            <a:r>
              <a:rPr lang="en-GB" sz="1400" dirty="0"/>
              <a:t>10 </a:t>
            </a:r>
            <a:r>
              <a:rPr lang="en-GB" sz="1400" dirty="0" err="1"/>
              <a:t>seq</a:t>
            </a:r>
            <a:r>
              <a:rPr lang="en-GB" sz="1400" dirty="0"/>
              <a:t> </a:t>
            </a:r>
            <a:r>
              <a:rPr lang="en-GB" sz="1400" dirty="0" err="1"/>
              <a:t>len</a:t>
            </a:r>
            <a:r>
              <a:rPr lang="en-GB" sz="1400" dirty="0"/>
              <a:t> (10s)</a:t>
            </a:r>
          </a:p>
        </p:txBody>
      </p:sp>
      <p:sp>
        <p:nvSpPr>
          <p:cNvPr id="50" name="TextBox 49">
            <a:extLst>
              <a:ext uri="{FF2B5EF4-FFF2-40B4-BE49-F238E27FC236}">
                <a16:creationId xmlns:a16="http://schemas.microsoft.com/office/drawing/2014/main" id="{64A2030B-0007-448F-95AB-9BB42A2F6848}"/>
              </a:ext>
            </a:extLst>
          </p:cNvPr>
          <p:cNvSpPr txBox="1"/>
          <p:nvPr/>
        </p:nvSpPr>
        <p:spPr>
          <a:xfrm>
            <a:off x="10514780" y="1776231"/>
            <a:ext cx="1627913" cy="369332"/>
          </a:xfrm>
          <a:prstGeom prst="rect">
            <a:avLst/>
          </a:prstGeom>
          <a:noFill/>
        </p:spPr>
        <p:txBody>
          <a:bodyPr wrap="square" rtlCol="0">
            <a:spAutoFit/>
          </a:bodyPr>
          <a:lstStyle/>
          <a:p>
            <a:r>
              <a:rPr lang="en-GB" dirty="0"/>
              <a:t>‘ft_sel_red.py’</a:t>
            </a:r>
          </a:p>
        </p:txBody>
      </p:sp>
      <p:sp>
        <p:nvSpPr>
          <p:cNvPr id="51" name="Right Brace 50">
            <a:extLst>
              <a:ext uri="{FF2B5EF4-FFF2-40B4-BE49-F238E27FC236}">
                <a16:creationId xmlns:a16="http://schemas.microsoft.com/office/drawing/2014/main" id="{65C1A186-40D0-4F8A-8E6B-EF3C5C3DCF2D}"/>
              </a:ext>
            </a:extLst>
          </p:cNvPr>
          <p:cNvSpPr/>
          <p:nvPr/>
        </p:nvSpPr>
        <p:spPr>
          <a:xfrm rot="16200000">
            <a:off x="5511066" y="-2362596"/>
            <a:ext cx="378724" cy="8294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52" name="Right Brace 51">
            <a:extLst>
              <a:ext uri="{FF2B5EF4-FFF2-40B4-BE49-F238E27FC236}">
                <a16:creationId xmlns:a16="http://schemas.microsoft.com/office/drawing/2014/main" id="{786E8941-05A6-4DAC-A116-6D1997BD2452}"/>
              </a:ext>
            </a:extLst>
          </p:cNvPr>
          <p:cNvSpPr/>
          <p:nvPr/>
        </p:nvSpPr>
        <p:spPr>
          <a:xfrm>
            <a:off x="11140889" y="2232689"/>
            <a:ext cx="519660" cy="43115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TextBox 52">
            <a:extLst>
              <a:ext uri="{FF2B5EF4-FFF2-40B4-BE49-F238E27FC236}">
                <a16:creationId xmlns:a16="http://schemas.microsoft.com/office/drawing/2014/main" id="{7FF302C7-1873-47B6-9B14-ED753CD543C6}"/>
              </a:ext>
            </a:extLst>
          </p:cNvPr>
          <p:cNvSpPr txBox="1"/>
          <p:nvPr/>
        </p:nvSpPr>
        <p:spPr>
          <a:xfrm>
            <a:off x="4776506" y="1244891"/>
            <a:ext cx="2124635" cy="369332"/>
          </a:xfrm>
          <a:prstGeom prst="rect">
            <a:avLst/>
          </a:prstGeom>
          <a:noFill/>
        </p:spPr>
        <p:txBody>
          <a:bodyPr wrap="square" rtlCol="0">
            <a:spAutoFit/>
          </a:bodyPr>
          <a:lstStyle/>
          <a:p>
            <a:r>
              <a:rPr lang="en-GB" dirty="0"/>
              <a:t>‘comp_stat_vals.py’</a:t>
            </a:r>
          </a:p>
        </p:txBody>
      </p:sp>
      <p:sp>
        <p:nvSpPr>
          <p:cNvPr id="54" name="Right Brace 53">
            <a:extLst>
              <a:ext uri="{FF2B5EF4-FFF2-40B4-BE49-F238E27FC236}">
                <a16:creationId xmlns:a16="http://schemas.microsoft.com/office/drawing/2014/main" id="{B2E30A87-A7CF-4BFB-9C80-635A2918DBC3}"/>
              </a:ext>
            </a:extLst>
          </p:cNvPr>
          <p:cNvSpPr/>
          <p:nvPr/>
        </p:nvSpPr>
        <p:spPr>
          <a:xfrm rot="5400000">
            <a:off x="3918447" y="2892544"/>
            <a:ext cx="369331" cy="69015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TextBox 54">
            <a:extLst>
              <a:ext uri="{FF2B5EF4-FFF2-40B4-BE49-F238E27FC236}">
                <a16:creationId xmlns:a16="http://schemas.microsoft.com/office/drawing/2014/main" id="{CB9ED308-D216-4B91-BD4F-F630C922CA06}"/>
              </a:ext>
            </a:extLst>
          </p:cNvPr>
          <p:cNvSpPr txBox="1"/>
          <p:nvPr/>
        </p:nvSpPr>
        <p:spPr>
          <a:xfrm>
            <a:off x="3727636" y="6488668"/>
            <a:ext cx="1048870" cy="369332"/>
          </a:xfrm>
          <a:prstGeom prst="rect">
            <a:avLst/>
          </a:prstGeom>
          <a:noFill/>
        </p:spPr>
        <p:txBody>
          <a:bodyPr wrap="square" rtlCol="0">
            <a:spAutoFit/>
          </a:bodyPr>
          <a:lstStyle/>
          <a:p>
            <a:r>
              <a:rPr lang="en-GB" dirty="0"/>
              <a:t>‘RNN.py’</a:t>
            </a:r>
          </a:p>
        </p:txBody>
      </p:sp>
    </p:spTree>
    <p:extLst>
      <p:ext uri="{BB962C8B-B14F-4D97-AF65-F5344CB8AC3E}">
        <p14:creationId xmlns:p14="http://schemas.microsoft.com/office/powerpoint/2010/main" val="229762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E215-9439-4457-86C4-C79CCDBBAB0A}"/>
              </a:ext>
            </a:extLst>
          </p:cNvPr>
          <p:cNvSpPr>
            <a:spLocks noGrp="1"/>
          </p:cNvSpPr>
          <p:nvPr>
            <p:ph type="title"/>
          </p:nvPr>
        </p:nvSpPr>
        <p:spPr>
          <a:xfrm>
            <a:off x="1279712" y="139124"/>
            <a:ext cx="9632576" cy="972671"/>
          </a:xfrm>
        </p:spPr>
        <p:txBody>
          <a:bodyPr>
            <a:normAutofit/>
          </a:bodyPr>
          <a:lstStyle/>
          <a:p>
            <a:r>
              <a:rPr lang="en-GB" sz="4800" b="1" u="sng" dirty="0"/>
              <a:t>Recurrent Neural Network – Variations</a:t>
            </a:r>
          </a:p>
        </p:txBody>
      </p:sp>
      <p:sp>
        <p:nvSpPr>
          <p:cNvPr id="5" name="TextBox 4">
            <a:extLst>
              <a:ext uri="{FF2B5EF4-FFF2-40B4-BE49-F238E27FC236}">
                <a16:creationId xmlns:a16="http://schemas.microsoft.com/office/drawing/2014/main" id="{DBEF3766-C0E9-4712-BB20-F8122B69B314}"/>
              </a:ext>
            </a:extLst>
          </p:cNvPr>
          <p:cNvSpPr txBox="1"/>
          <p:nvPr/>
        </p:nvSpPr>
        <p:spPr>
          <a:xfrm>
            <a:off x="1091766" y="990810"/>
            <a:ext cx="3160060" cy="923330"/>
          </a:xfrm>
          <a:prstGeom prst="rect">
            <a:avLst/>
          </a:prstGeom>
          <a:noFill/>
        </p:spPr>
        <p:txBody>
          <a:bodyPr wrap="square" rtlCol="0">
            <a:spAutoFit/>
          </a:bodyPr>
          <a:lstStyle/>
          <a:p>
            <a:r>
              <a:rPr lang="en-GB" dirty="0"/>
              <a:t>Either raw joint angles written to .csv </a:t>
            </a:r>
            <a:r>
              <a:rPr lang="en-GB" b="1" u="sng" dirty="0"/>
              <a:t>OR</a:t>
            </a:r>
            <a:r>
              <a:rPr lang="en-GB" dirty="0"/>
              <a:t> feature reduced stat values from all-data files </a:t>
            </a:r>
          </a:p>
        </p:txBody>
      </p:sp>
      <p:sp>
        <p:nvSpPr>
          <p:cNvPr id="10" name="Rectangle 9">
            <a:extLst>
              <a:ext uri="{FF2B5EF4-FFF2-40B4-BE49-F238E27FC236}">
                <a16:creationId xmlns:a16="http://schemas.microsoft.com/office/drawing/2014/main" id="{64D5FFDA-44B1-4B68-BC3D-740D912AA289}"/>
              </a:ext>
            </a:extLst>
          </p:cNvPr>
          <p:cNvSpPr/>
          <p:nvPr/>
        </p:nvSpPr>
        <p:spPr>
          <a:xfrm>
            <a:off x="8701504"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C00256-0FA1-47AC-AE0E-C5B57603F5CE}"/>
              </a:ext>
            </a:extLst>
          </p:cNvPr>
          <p:cNvSpPr txBox="1"/>
          <p:nvPr/>
        </p:nvSpPr>
        <p:spPr>
          <a:xfrm>
            <a:off x="9108142" y="2783386"/>
            <a:ext cx="1990164" cy="584775"/>
          </a:xfrm>
          <a:prstGeom prst="rect">
            <a:avLst/>
          </a:prstGeom>
          <a:noFill/>
        </p:spPr>
        <p:txBody>
          <a:bodyPr wrap="square" rtlCol="0">
            <a:spAutoFit/>
          </a:bodyPr>
          <a:lstStyle/>
          <a:p>
            <a:r>
              <a:rPr lang="en-GB" sz="3200" dirty="0"/>
              <a:t>RNN.py</a:t>
            </a:r>
          </a:p>
        </p:txBody>
      </p:sp>
      <p:sp>
        <p:nvSpPr>
          <p:cNvPr id="17" name="TextBox 16">
            <a:extLst>
              <a:ext uri="{FF2B5EF4-FFF2-40B4-BE49-F238E27FC236}">
                <a16:creationId xmlns:a16="http://schemas.microsoft.com/office/drawing/2014/main" id="{EFD61786-CF2D-4ACD-90D2-092EAC319B56}"/>
              </a:ext>
            </a:extLst>
          </p:cNvPr>
          <p:cNvSpPr txBox="1"/>
          <p:nvPr/>
        </p:nvSpPr>
        <p:spPr>
          <a:xfrm>
            <a:off x="5653670" y="1410507"/>
            <a:ext cx="513545" cy="369332"/>
          </a:xfrm>
          <a:prstGeom prst="rect">
            <a:avLst/>
          </a:prstGeom>
          <a:noFill/>
        </p:spPr>
        <p:txBody>
          <a:bodyPr wrap="square" rtlCol="0">
            <a:spAutoFit/>
          </a:bodyPr>
          <a:lstStyle/>
          <a:p>
            <a:r>
              <a:rPr lang="en-GB" dirty="0"/>
              <a:t>……</a:t>
            </a:r>
          </a:p>
        </p:txBody>
      </p:sp>
      <p:sp>
        <p:nvSpPr>
          <p:cNvPr id="20" name="TextBox 19">
            <a:extLst>
              <a:ext uri="{FF2B5EF4-FFF2-40B4-BE49-F238E27FC236}">
                <a16:creationId xmlns:a16="http://schemas.microsoft.com/office/drawing/2014/main" id="{E07DFE67-9EC8-4DAB-8DE5-BEF53452E056}"/>
              </a:ext>
            </a:extLst>
          </p:cNvPr>
          <p:cNvSpPr txBox="1"/>
          <p:nvPr/>
        </p:nvSpPr>
        <p:spPr>
          <a:xfrm>
            <a:off x="9611755" y="1410507"/>
            <a:ext cx="513545" cy="369332"/>
          </a:xfrm>
          <a:prstGeom prst="rect">
            <a:avLst/>
          </a:prstGeom>
          <a:noFill/>
        </p:spPr>
        <p:txBody>
          <a:bodyPr wrap="square" rtlCol="0">
            <a:spAutoFit/>
          </a:bodyPr>
          <a:lstStyle/>
          <a:p>
            <a:r>
              <a:rPr lang="en-GB" dirty="0"/>
              <a:t>……</a:t>
            </a:r>
          </a:p>
        </p:txBody>
      </p:sp>
      <p:sp>
        <p:nvSpPr>
          <p:cNvPr id="22" name="TextBox 21">
            <a:extLst>
              <a:ext uri="{FF2B5EF4-FFF2-40B4-BE49-F238E27FC236}">
                <a16:creationId xmlns:a16="http://schemas.microsoft.com/office/drawing/2014/main" id="{4AE2A000-FAB1-4249-B53A-B35C83A5B95A}"/>
              </a:ext>
            </a:extLst>
          </p:cNvPr>
          <p:cNvSpPr txBox="1"/>
          <p:nvPr/>
        </p:nvSpPr>
        <p:spPr>
          <a:xfrm>
            <a:off x="1214719" y="4338587"/>
            <a:ext cx="2805953" cy="646331"/>
          </a:xfrm>
          <a:prstGeom prst="rect">
            <a:avLst/>
          </a:prstGeom>
          <a:noFill/>
        </p:spPr>
        <p:txBody>
          <a:bodyPr wrap="square" rtlCol="0">
            <a:spAutoFit/>
          </a:bodyPr>
          <a:lstStyle/>
          <a:p>
            <a:r>
              <a:rPr lang="en-GB" dirty="0"/>
              <a:t>Overall NSAA regression score (between 0 and 34)</a:t>
            </a:r>
          </a:p>
        </p:txBody>
      </p:sp>
      <p:sp>
        <p:nvSpPr>
          <p:cNvPr id="24" name="TextBox 23">
            <a:extLst>
              <a:ext uri="{FF2B5EF4-FFF2-40B4-BE49-F238E27FC236}">
                <a16:creationId xmlns:a16="http://schemas.microsoft.com/office/drawing/2014/main" id="{110F07AE-89D7-4FB4-BEF6-279981FFAF55}"/>
              </a:ext>
            </a:extLst>
          </p:cNvPr>
          <p:cNvSpPr txBox="1"/>
          <p:nvPr/>
        </p:nvSpPr>
        <p:spPr>
          <a:xfrm>
            <a:off x="4598896" y="4338587"/>
            <a:ext cx="2805953" cy="646331"/>
          </a:xfrm>
          <a:prstGeom prst="rect">
            <a:avLst/>
          </a:prstGeom>
          <a:noFill/>
        </p:spPr>
        <p:txBody>
          <a:bodyPr wrap="square" rtlCol="0">
            <a:spAutoFit/>
          </a:bodyPr>
          <a:lstStyle/>
          <a:p>
            <a:r>
              <a:rPr lang="en-GB" dirty="0"/>
              <a:t>Classification of being from either ‘D’ or ‘HC’ file</a:t>
            </a:r>
          </a:p>
        </p:txBody>
      </p:sp>
      <p:sp>
        <p:nvSpPr>
          <p:cNvPr id="25" name="Arrow: Down 24">
            <a:extLst>
              <a:ext uri="{FF2B5EF4-FFF2-40B4-BE49-F238E27FC236}">
                <a16:creationId xmlns:a16="http://schemas.microsoft.com/office/drawing/2014/main" id="{23FECD30-2AA6-415D-8DD2-94143681950E}"/>
              </a:ext>
            </a:extLst>
          </p:cNvPr>
          <p:cNvSpPr/>
          <p:nvPr/>
        </p:nvSpPr>
        <p:spPr>
          <a:xfrm>
            <a:off x="8816788" y="3903972"/>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311BED9-E9E2-4AE7-AF6B-65E323108905}"/>
              </a:ext>
            </a:extLst>
          </p:cNvPr>
          <p:cNvSpPr txBox="1"/>
          <p:nvPr/>
        </p:nvSpPr>
        <p:spPr>
          <a:xfrm>
            <a:off x="1214719" y="5267025"/>
            <a:ext cx="8814547" cy="1200329"/>
          </a:xfrm>
          <a:prstGeom prst="rect">
            <a:avLst/>
          </a:prstGeom>
          <a:noFill/>
        </p:spPr>
        <p:txBody>
          <a:bodyPr wrap="square" rtlCol="0">
            <a:spAutoFit/>
          </a:bodyPr>
          <a:lstStyle/>
          <a:p>
            <a:r>
              <a:rPr lang="en-GB" b="1" u="sng" dirty="0"/>
              <a:t>Purpose:</a:t>
            </a:r>
            <a:r>
              <a:rPr lang="en-GB" dirty="0"/>
              <a:t> Given a sequence of (e.g. 30) features of length (e.g. 10), what is its predicted…</a:t>
            </a:r>
          </a:p>
          <a:p>
            <a:pPr marL="1200150" lvl="2" indent="-285750">
              <a:buFont typeface="Arial" panose="020B0604020202020204" pitchFamily="34" charset="0"/>
              <a:buChar char="•"/>
            </a:pPr>
            <a:r>
              <a:rPr lang="en-GB" dirty="0"/>
              <a:t>…overall NSAA score of the file which it is sourced from?</a:t>
            </a:r>
          </a:p>
          <a:p>
            <a:pPr marL="1200150" lvl="2" indent="-285750">
              <a:buFont typeface="Arial" panose="020B0604020202020204" pitchFamily="34" charset="0"/>
              <a:buChar char="•"/>
            </a:pPr>
            <a:r>
              <a:rPr lang="en-GB" dirty="0"/>
              <a:t>…classification of being from a ‘D’ or ‘HC’ source file?</a:t>
            </a:r>
          </a:p>
          <a:p>
            <a:pPr marL="1200150" lvl="2" indent="-285750">
              <a:buFont typeface="Arial" panose="020B0604020202020204" pitchFamily="34" charset="0"/>
              <a:buChar char="•"/>
            </a:pPr>
            <a:r>
              <a:rPr lang="en-GB" dirty="0"/>
              <a:t>…single activity NSAA scores for each of the 17 activities of its source file?</a:t>
            </a:r>
          </a:p>
        </p:txBody>
      </p:sp>
      <p:sp>
        <p:nvSpPr>
          <p:cNvPr id="28" name="Arrow: Down 27">
            <a:extLst>
              <a:ext uri="{FF2B5EF4-FFF2-40B4-BE49-F238E27FC236}">
                <a16:creationId xmlns:a16="http://schemas.microsoft.com/office/drawing/2014/main" id="{5184BD74-BDA7-4482-A17D-6CF581D5C07C}"/>
              </a:ext>
            </a:extLst>
          </p:cNvPr>
          <p:cNvSpPr/>
          <p:nvPr/>
        </p:nvSpPr>
        <p:spPr>
          <a:xfrm>
            <a:off x="9704293"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F9B378B3-9DF2-4E49-81B1-91B34D68C62D}"/>
              </a:ext>
            </a:extLst>
          </p:cNvPr>
          <p:cNvSpPr/>
          <p:nvPr/>
        </p:nvSpPr>
        <p:spPr>
          <a:xfrm>
            <a:off x="1302125"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C2B7D908-7EAC-4D16-A608-62D13A636246}"/>
              </a:ext>
            </a:extLst>
          </p:cNvPr>
          <p:cNvSpPr txBox="1"/>
          <p:nvPr/>
        </p:nvSpPr>
        <p:spPr>
          <a:xfrm>
            <a:off x="1708763" y="2783386"/>
            <a:ext cx="1990164" cy="584775"/>
          </a:xfrm>
          <a:prstGeom prst="rect">
            <a:avLst/>
          </a:prstGeom>
          <a:noFill/>
        </p:spPr>
        <p:txBody>
          <a:bodyPr wrap="square" rtlCol="0">
            <a:spAutoFit/>
          </a:bodyPr>
          <a:lstStyle/>
          <a:p>
            <a:r>
              <a:rPr lang="en-GB" sz="3200" dirty="0"/>
              <a:t>RNN.py</a:t>
            </a:r>
          </a:p>
        </p:txBody>
      </p:sp>
      <p:sp>
        <p:nvSpPr>
          <p:cNvPr id="31" name="Arrow: Down 30">
            <a:extLst>
              <a:ext uri="{FF2B5EF4-FFF2-40B4-BE49-F238E27FC236}">
                <a16:creationId xmlns:a16="http://schemas.microsoft.com/office/drawing/2014/main" id="{ABD30712-EAD9-47A8-86F3-A5FE4E8B3C69}"/>
              </a:ext>
            </a:extLst>
          </p:cNvPr>
          <p:cNvSpPr/>
          <p:nvPr/>
        </p:nvSpPr>
        <p:spPr>
          <a:xfrm>
            <a:off x="2304915" y="3903976"/>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B2C62F36-94D2-4EA9-B3BB-C48D705B7A37}"/>
              </a:ext>
            </a:extLst>
          </p:cNvPr>
          <p:cNvSpPr/>
          <p:nvPr/>
        </p:nvSpPr>
        <p:spPr>
          <a:xfrm>
            <a:off x="2304914"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24455405-BFD1-470F-A0B2-588DD52ECCEE}"/>
              </a:ext>
            </a:extLst>
          </p:cNvPr>
          <p:cNvSpPr/>
          <p:nvPr/>
        </p:nvSpPr>
        <p:spPr>
          <a:xfrm>
            <a:off x="4701717"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DA8E9DB8-7E17-48AC-9972-057F632D7F17}"/>
              </a:ext>
            </a:extLst>
          </p:cNvPr>
          <p:cNvSpPr txBox="1"/>
          <p:nvPr/>
        </p:nvSpPr>
        <p:spPr>
          <a:xfrm>
            <a:off x="5108355" y="2783386"/>
            <a:ext cx="1990164" cy="584775"/>
          </a:xfrm>
          <a:prstGeom prst="rect">
            <a:avLst/>
          </a:prstGeom>
          <a:noFill/>
        </p:spPr>
        <p:txBody>
          <a:bodyPr wrap="square" rtlCol="0">
            <a:spAutoFit/>
          </a:bodyPr>
          <a:lstStyle/>
          <a:p>
            <a:r>
              <a:rPr lang="en-GB" sz="3200" dirty="0"/>
              <a:t>RNN.py</a:t>
            </a:r>
          </a:p>
        </p:txBody>
      </p:sp>
      <p:sp>
        <p:nvSpPr>
          <p:cNvPr id="35" name="Arrow: Down 34">
            <a:extLst>
              <a:ext uri="{FF2B5EF4-FFF2-40B4-BE49-F238E27FC236}">
                <a16:creationId xmlns:a16="http://schemas.microsoft.com/office/drawing/2014/main" id="{6FA94169-D06C-4576-A679-810BDE0CF7DD}"/>
              </a:ext>
            </a:extLst>
          </p:cNvPr>
          <p:cNvSpPr/>
          <p:nvPr/>
        </p:nvSpPr>
        <p:spPr>
          <a:xfrm>
            <a:off x="5704507" y="3903976"/>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Down 35">
            <a:extLst>
              <a:ext uri="{FF2B5EF4-FFF2-40B4-BE49-F238E27FC236}">
                <a16:creationId xmlns:a16="http://schemas.microsoft.com/office/drawing/2014/main" id="{F5FB1A4D-53D2-4322-AFC6-7688F0F54046}"/>
              </a:ext>
            </a:extLst>
          </p:cNvPr>
          <p:cNvSpPr/>
          <p:nvPr/>
        </p:nvSpPr>
        <p:spPr>
          <a:xfrm>
            <a:off x="5704506"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row: Down 36">
            <a:extLst>
              <a:ext uri="{FF2B5EF4-FFF2-40B4-BE49-F238E27FC236}">
                <a16:creationId xmlns:a16="http://schemas.microsoft.com/office/drawing/2014/main" id="{9F1E08A4-D432-48DC-8085-9585AA68CBEB}"/>
              </a:ext>
            </a:extLst>
          </p:cNvPr>
          <p:cNvSpPr/>
          <p:nvPr/>
        </p:nvSpPr>
        <p:spPr>
          <a:xfrm>
            <a:off x="10773335" y="3898598"/>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Arrow: Down 37">
            <a:extLst>
              <a:ext uri="{FF2B5EF4-FFF2-40B4-BE49-F238E27FC236}">
                <a16:creationId xmlns:a16="http://schemas.microsoft.com/office/drawing/2014/main" id="{77B4C9EF-5323-4BA6-92A5-5266187821F5}"/>
              </a:ext>
            </a:extLst>
          </p:cNvPr>
          <p:cNvSpPr/>
          <p:nvPr/>
        </p:nvSpPr>
        <p:spPr>
          <a:xfrm>
            <a:off x="9035115" y="3903971"/>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Down 38">
            <a:extLst>
              <a:ext uri="{FF2B5EF4-FFF2-40B4-BE49-F238E27FC236}">
                <a16:creationId xmlns:a16="http://schemas.microsoft.com/office/drawing/2014/main" id="{42827462-3A0B-4751-970C-E541D4761A9C}"/>
              </a:ext>
            </a:extLst>
          </p:cNvPr>
          <p:cNvSpPr/>
          <p:nvPr/>
        </p:nvSpPr>
        <p:spPr>
          <a:xfrm>
            <a:off x="9244888" y="3903971"/>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D2C8EC63-10E5-4561-91CA-D139F2204477}"/>
              </a:ext>
            </a:extLst>
          </p:cNvPr>
          <p:cNvSpPr txBox="1"/>
          <p:nvPr/>
        </p:nvSpPr>
        <p:spPr>
          <a:xfrm>
            <a:off x="9698825" y="3903827"/>
            <a:ext cx="513545" cy="369332"/>
          </a:xfrm>
          <a:prstGeom prst="rect">
            <a:avLst/>
          </a:prstGeom>
          <a:noFill/>
        </p:spPr>
        <p:txBody>
          <a:bodyPr wrap="square" rtlCol="0">
            <a:spAutoFit/>
          </a:bodyPr>
          <a:lstStyle/>
          <a:p>
            <a:r>
              <a:rPr lang="en-GB" dirty="0"/>
              <a:t>……</a:t>
            </a:r>
          </a:p>
        </p:txBody>
      </p:sp>
      <p:sp>
        <p:nvSpPr>
          <p:cNvPr id="41" name="TextBox 40">
            <a:extLst>
              <a:ext uri="{FF2B5EF4-FFF2-40B4-BE49-F238E27FC236}">
                <a16:creationId xmlns:a16="http://schemas.microsoft.com/office/drawing/2014/main" id="{53D03AD8-44C8-4CF0-B409-5A4ECEC4B7E5}"/>
              </a:ext>
            </a:extLst>
          </p:cNvPr>
          <p:cNvSpPr txBox="1"/>
          <p:nvPr/>
        </p:nvSpPr>
        <p:spPr>
          <a:xfrm>
            <a:off x="8552620" y="4338586"/>
            <a:ext cx="3298721" cy="646331"/>
          </a:xfrm>
          <a:prstGeom prst="rect">
            <a:avLst/>
          </a:prstGeom>
          <a:noFill/>
        </p:spPr>
        <p:txBody>
          <a:bodyPr wrap="square" rtlCol="0">
            <a:spAutoFit/>
          </a:bodyPr>
          <a:lstStyle/>
          <a:p>
            <a:r>
              <a:rPr lang="en-GB" dirty="0"/>
              <a:t>Classification of NSAA single activity scores for all 17 actions</a:t>
            </a:r>
          </a:p>
        </p:txBody>
      </p:sp>
    </p:spTree>
    <p:extLst>
      <p:ext uri="{BB962C8B-B14F-4D97-AF65-F5344CB8AC3E}">
        <p14:creationId xmlns:p14="http://schemas.microsoft.com/office/powerpoint/2010/main" val="122702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DBC-C62D-4B14-A575-D96C914E8B53}"/>
              </a:ext>
            </a:extLst>
          </p:cNvPr>
          <p:cNvSpPr>
            <a:spLocks noGrp="1"/>
          </p:cNvSpPr>
          <p:nvPr>
            <p:ph type="title"/>
          </p:nvPr>
        </p:nvSpPr>
        <p:spPr>
          <a:xfrm>
            <a:off x="3917577" y="127561"/>
            <a:ext cx="4894729" cy="903381"/>
          </a:xfrm>
        </p:spPr>
        <p:txBody>
          <a:bodyPr>
            <a:normAutofit/>
          </a:bodyPr>
          <a:lstStyle/>
          <a:p>
            <a:r>
              <a:rPr lang="en-GB" sz="4800" b="1" u="sng" dirty="0"/>
              <a:t>Observed Results</a:t>
            </a:r>
          </a:p>
        </p:txBody>
      </p:sp>
      <p:graphicFrame>
        <p:nvGraphicFramePr>
          <p:cNvPr id="4" name="Table 3">
            <a:extLst>
              <a:ext uri="{FF2B5EF4-FFF2-40B4-BE49-F238E27FC236}">
                <a16:creationId xmlns:a16="http://schemas.microsoft.com/office/drawing/2014/main" id="{80B0158F-047E-4229-8DF1-20AB8B15CB1B}"/>
              </a:ext>
            </a:extLst>
          </p:cNvPr>
          <p:cNvGraphicFramePr>
            <a:graphicFrameLocks noGrp="1"/>
          </p:cNvGraphicFramePr>
          <p:nvPr>
            <p:extLst>
              <p:ext uri="{D42A27DB-BD31-4B8C-83A1-F6EECF244321}">
                <p14:modId xmlns:p14="http://schemas.microsoft.com/office/powerpoint/2010/main" val="816776172"/>
              </p:ext>
            </p:extLst>
          </p:nvPr>
        </p:nvGraphicFramePr>
        <p:xfrm>
          <a:off x="2032000" y="1244600"/>
          <a:ext cx="8128000" cy="4368800"/>
        </p:xfrm>
        <a:graphic>
          <a:graphicData uri="http://schemas.openxmlformats.org/drawingml/2006/table">
            <a:tbl>
              <a:tblPr firstRow="1" bandRow="1">
                <a:tableStyleId>{5C22544A-7EE6-4342-B048-85BDC9FD1C3A}</a:tableStyleId>
              </a:tblPr>
              <a:tblGrid>
                <a:gridCol w="4548095">
                  <a:extLst>
                    <a:ext uri="{9D8B030D-6E8A-4147-A177-3AD203B41FA5}">
                      <a16:colId xmlns:a16="http://schemas.microsoft.com/office/drawing/2014/main" val="2106162808"/>
                    </a:ext>
                  </a:extLst>
                </a:gridCol>
                <a:gridCol w="3579905">
                  <a:extLst>
                    <a:ext uri="{9D8B030D-6E8A-4147-A177-3AD203B41FA5}">
                      <a16:colId xmlns:a16="http://schemas.microsoft.com/office/drawing/2014/main" val="279546682"/>
                    </a:ext>
                  </a:extLst>
                </a:gridCol>
              </a:tblGrid>
              <a:tr h="370840">
                <a:tc>
                  <a:txBody>
                    <a:bodyPr/>
                    <a:lstStyle/>
                    <a:p>
                      <a:r>
                        <a:rPr lang="en-GB" sz="1400" dirty="0"/>
                        <a:t>Description</a:t>
                      </a:r>
                    </a:p>
                  </a:txBody>
                  <a:tcPr/>
                </a:tc>
                <a:tc>
                  <a:txBody>
                    <a:bodyPr/>
                    <a:lstStyle/>
                    <a:p>
                      <a:r>
                        <a:rPr lang="en-GB" sz="1400" dirty="0"/>
                        <a:t>Results</a:t>
                      </a:r>
                    </a:p>
                  </a:txBody>
                  <a:tcPr/>
                </a:tc>
                <a:extLst>
                  <a:ext uri="{0D108BD9-81ED-4DB2-BD59-A6C34878D82A}">
                    <a16:rowId xmlns:a16="http://schemas.microsoft.com/office/drawing/2014/main" val="3288737769"/>
                  </a:ext>
                </a:extLst>
              </a:tr>
              <a:tr h="370840">
                <a:tc>
                  <a:txBody>
                    <a:bodyPr/>
                    <a:lstStyle/>
                    <a:p>
                      <a:pPr algn="l"/>
                      <a:r>
                        <a:rPr lang="en-US" sz="1400" dirty="0">
                          <a:effectLst/>
                          <a:latin typeface="Arial" panose="020B0604020202020204" pitchFamily="34" charset="0"/>
                        </a:rPr>
                        <a:t>Raw joint angles from DC to perform D/HC classification</a:t>
                      </a:r>
                    </a:p>
                  </a:txBody>
                  <a:tcPr anchor="ctr"/>
                </a:tc>
                <a:tc>
                  <a:txBody>
                    <a:bodyPr/>
                    <a:lstStyle/>
                    <a:p>
                      <a:pPr algn="l"/>
                      <a:r>
                        <a:rPr lang="en-GB" sz="1400" dirty="0">
                          <a:effectLst/>
                          <a:latin typeface="Arial" panose="020B0604020202020204" pitchFamily="34" charset="0"/>
                        </a:rPr>
                        <a:t>Test Accuracy = 99.88%</a:t>
                      </a:r>
                    </a:p>
                  </a:txBody>
                  <a:tcPr anchor="ctr"/>
                </a:tc>
                <a:extLst>
                  <a:ext uri="{0D108BD9-81ED-4DB2-BD59-A6C34878D82A}">
                    <a16:rowId xmlns:a16="http://schemas.microsoft.com/office/drawing/2014/main" val="4136496152"/>
                  </a:ext>
                </a:extLst>
              </a:tr>
              <a:tr h="370840">
                <a:tc>
                  <a:txBody>
                    <a:bodyPr/>
                    <a:lstStyle/>
                    <a:p>
                      <a:pPr algn="l"/>
                      <a:r>
                        <a:rPr lang="en-US" sz="1400" dirty="0">
                          <a:effectLst/>
                          <a:latin typeface="Arial" panose="020B0604020202020204" pitchFamily="34" charset="0"/>
                        </a:rPr>
                        <a:t>Raw joint angles from DC to perform overall NSAA score regression</a:t>
                      </a:r>
                    </a:p>
                  </a:txBody>
                  <a:tcPr anchor="ctr"/>
                </a:tc>
                <a:tc>
                  <a:txBody>
                    <a:bodyPr/>
                    <a:lstStyle/>
                    <a:p>
                      <a:pPr algn="l"/>
                      <a:r>
                        <a:rPr lang="en-US" sz="1400" dirty="0">
                          <a:effectLst/>
                          <a:latin typeface="Arial" panose="020B0604020202020204" pitchFamily="34" charset="0"/>
                        </a:rPr>
                        <a:t>Mean Squared Error = 0.4762, Mean Absolute Error = 0.4037</a:t>
                      </a:r>
                    </a:p>
                  </a:txBody>
                  <a:tcPr anchor="ctr"/>
                </a:tc>
                <a:extLst>
                  <a:ext uri="{0D108BD9-81ED-4DB2-BD59-A6C34878D82A}">
                    <a16:rowId xmlns:a16="http://schemas.microsoft.com/office/drawing/2014/main" val="3320015509"/>
                  </a:ext>
                </a:extLst>
              </a:tr>
              <a:tr h="370840">
                <a:tc>
                  <a:txBody>
                    <a:bodyPr/>
                    <a:lstStyle/>
                    <a:p>
                      <a:pPr algn="l"/>
                      <a:r>
                        <a:rPr lang="en-US" sz="1400" dirty="0">
                          <a:effectLst/>
                          <a:latin typeface="Arial" panose="020B0604020202020204" pitchFamily="34" charset="0"/>
                        </a:rPr>
                        <a:t>Raw joint angles from JA to perform D/HC classification</a:t>
                      </a:r>
                    </a:p>
                  </a:txBody>
                  <a:tcPr anchor="ctr"/>
                </a:tc>
                <a:tc>
                  <a:txBody>
                    <a:bodyPr/>
                    <a:lstStyle/>
                    <a:p>
                      <a:pPr algn="l"/>
                      <a:r>
                        <a:rPr lang="en-GB" sz="1400" dirty="0">
                          <a:effectLst/>
                          <a:latin typeface="Arial" panose="020B0604020202020204" pitchFamily="34" charset="0"/>
                        </a:rPr>
                        <a:t>Test Accuracy = 100.0%</a:t>
                      </a:r>
                    </a:p>
                  </a:txBody>
                  <a:tcPr anchor="ctr"/>
                </a:tc>
                <a:extLst>
                  <a:ext uri="{0D108BD9-81ED-4DB2-BD59-A6C34878D82A}">
                    <a16:rowId xmlns:a16="http://schemas.microsoft.com/office/drawing/2014/main" val="2666023199"/>
                  </a:ext>
                </a:extLst>
              </a:tr>
              <a:tr h="370840">
                <a:tc>
                  <a:txBody>
                    <a:bodyPr/>
                    <a:lstStyle/>
                    <a:p>
                      <a:pPr algn="l"/>
                      <a:r>
                        <a:rPr lang="en-US" sz="1400" dirty="0">
                          <a:effectLst/>
                          <a:latin typeface="Arial" panose="020B0604020202020204" pitchFamily="34" charset="0"/>
                        </a:rPr>
                        <a:t>Raw joint angles from JA to perform overall NSAA score regression</a:t>
                      </a:r>
                    </a:p>
                  </a:txBody>
                  <a:tcPr anchor="ctr"/>
                </a:tc>
                <a:tc>
                  <a:txBody>
                    <a:bodyPr/>
                    <a:lstStyle/>
                    <a:p>
                      <a:pPr algn="l"/>
                      <a:r>
                        <a:rPr lang="en-US" sz="1400" dirty="0">
                          <a:effectLst/>
                          <a:latin typeface="Arial" panose="020B0604020202020204" pitchFamily="34" charset="0"/>
                        </a:rPr>
                        <a:t>Mean Squared Error = 0.1675, Mean Absolute Error = 0.2919</a:t>
                      </a:r>
                    </a:p>
                  </a:txBody>
                  <a:tcPr anchor="ctr"/>
                </a:tc>
                <a:extLst>
                  <a:ext uri="{0D108BD9-81ED-4DB2-BD59-A6C34878D82A}">
                    <a16:rowId xmlns:a16="http://schemas.microsoft.com/office/drawing/2014/main" val="68917488"/>
                  </a:ext>
                </a:extLst>
              </a:tr>
              <a:tr h="370840">
                <a:tc>
                  <a:txBody>
                    <a:bodyPr/>
                    <a:lstStyle/>
                    <a:p>
                      <a:pPr algn="l"/>
                      <a:r>
                        <a:rPr lang="en-US" sz="1400" dirty="0">
                          <a:effectLst/>
                          <a:latin typeface="Arial" panose="020B0604020202020204" pitchFamily="34" charset="0"/>
                        </a:rPr>
                        <a:t>Stat values from 6minwalk-matfiles\AD to perform D/HC classification</a:t>
                      </a:r>
                    </a:p>
                  </a:txBody>
                  <a:tcPr anchor="ctr"/>
                </a:tc>
                <a:tc>
                  <a:txBody>
                    <a:bodyPr/>
                    <a:lstStyle/>
                    <a:p>
                      <a:pPr algn="l"/>
                      <a:r>
                        <a:rPr lang="en-GB" sz="1400" dirty="0">
                          <a:effectLst/>
                          <a:latin typeface="Arial" panose="020B0604020202020204" pitchFamily="34" charset="0"/>
                        </a:rPr>
                        <a:t>Test Accuracy = 82.81%</a:t>
                      </a:r>
                    </a:p>
                  </a:txBody>
                  <a:tcPr anchor="ctr"/>
                </a:tc>
                <a:extLst>
                  <a:ext uri="{0D108BD9-81ED-4DB2-BD59-A6C34878D82A}">
                    <a16:rowId xmlns:a16="http://schemas.microsoft.com/office/drawing/2014/main" val="3779472694"/>
                  </a:ext>
                </a:extLst>
              </a:tr>
              <a:tr h="370840">
                <a:tc>
                  <a:txBody>
                    <a:bodyPr/>
                    <a:lstStyle/>
                    <a:p>
                      <a:pPr algn="l"/>
                      <a:r>
                        <a:rPr lang="en-US" sz="1400" dirty="0">
                          <a:effectLst/>
                          <a:latin typeface="Arial" panose="020B0604020202020204" pitchFamily="34" charset="0"/>
                        </a:rPr>
                        <a:t>Stat values from 6minwalk-matfiles\AD to perform overall NSAA score regression</a:t>
                      </a:r>
                    </a:p>
                  </a:txBody>
                  <a:tcPr anchor="ctr"/>
                </a:tc>
                <a:tc>
                  <a:txBody>
                    <a:bodyPr/>
                    <a:lstStyle/>
                    <a:p>
                      <a:pPr algn="l"/>
                      <a:r>
                        <a:rPr lang="en-US" sz="1400" dirty="0">
                          <a:effectLst/>
                          <a:latin typeface="Arial" panose="020B0604020202020204" pitchFamily="34" charset="0"/>
                        </a:rPr>
                        <a:t>Mean Squared Error = 29.4065, Mean Absolute Error = 3.56</a:t>
                      </a:r>
                    </a:p>
                  </a:txBody>
                  <a:tcPr anchor="ctr"/>
                </a:tc>
                <a:extLst>
                  <a:ext uri="{0D108BD9-81ED-4DB2-BD59-A6C34878D82A}">
                    <a16:rowId xmlns:a16="http://schemas.microsoft.com/office/drawing/2014/main" val="4224624813"/>
                  </a:ext>
                </a:extLst>
              </a:tr>
              <a:tr h="370840">
                <a:tc>
                  <a:txBody>
                    <a:bodyPr/>
                    <a:lstStyle/>
                    <a:p>
                      <a:pPr algn="l"/>
                      <a:r>
                        <a:rPr lang="en-US" sz="1400" dirty="0">
                          <a:effectLst/>
                          <a:latin typeface="Arial" panose="020B0604020202020204" pitchFamily="34" charset="0"/>
                        </a:rPr>
                        <a:t>Stat values from NSAA\AD to perform D/HC classification</a:t>
                      </a:r>
                    </a:p>
                  </a:txBody>
                  <a:tcPr anchor="ctr"/>
                </a:tc>
                <a:tc>
                  <a:txBody>
                    <a:bodyPr/>
                    <a:lstStyle/>
                    <a:p>
                      <a:pPr algn="l"/>
                      <a:r>
                        <a:rPr lang="en-GB" sz="1400" dirty="0">
                          <a:effectLst/>
                          <a:latin typeface="Arial" panose="020B0604020202020204" pitchFamily="34" charset="0"/>
                        </a:rPr>
                        <a:t>Test Accuracy = 92.97%</a:t>
                      </a:r>
                    </a:p>
                  </a:txBody>
                  <a:tcPr anchor="ctr"/>
                </a:tc>
                <a:extLst>
                  <a:ext uri="{0D108BD9-81ED-4DB2-BD59-A6C34878D82A}">
                    <a16:rowId xmlns:a16="http://schemas.microsoft.com/office/drawing/2014/main" val="3062121231"/>
                  </a:ext>
                </a:extLst>
              </a:tr>
              <a:tr h="370840">
                <a:tc>
                  <a:txBody>
                    <a:bodyPr/>
                    <a:lstStyle/>
                    <a:p>
                      <a:pPr algn="l"/>
                      <a:r>
                        <a:rPr lang="en-US" sz="1400" dirty="0">
                          <a:effectLst/>
                          <a:latin typeface="Arial" panose="020B0604020202020204" pitchFamily="34" charset="0"/>
                        </a:rPr>
                        <a:t>Stat values from NSAA\AD to perform overall NSAA score regression</a:t>
                      </a:r>
                    </a:p>
                  </a:txBody>
                  <a:tcPr anchor="ctr"/>
                </a:tc>
                <a:tc>
                  <a:txBody>
                    <a:bodyPr/>
                    <a:lstStyle/>
                    <a:p>
                      <a:pPr algn="l"/>
                      <a:r>
                        <a:rPr lang="en-US" sz="1400" dirty="0">
                          <a:effectLst/>
                          <a:latin typeface="Arial" panose="020B0604020202020204" pitchFamily="34" charset="0"/>
                        </a:rPr>
                        <a:t>Mean Squared Error = 28.7121, Mean Absolute Error = 2.9016</a:t>
                      </a:r>
                    </a:p>
                  </a:txBody>
                  <a:tcPr anchor="ctr"/>
                </a:tc>
                <a:extLst>
                  <a:ext uri="{0D108BD9-81ED-4DB2-BD59-A6C34878D82A}">
                    <a16:rowId xmlns:a16="http://schemas.microsoft.com/office/drawing/2014/main" val="3448401136"/>
                  </a:ext>
                </a:extLst>
              </a:tr>
            </a:tbl>
          </a:graphicData>
        </a:graphic>
      </p:graphicFrame>
      <p:sp>
        <p:nvSpPr>
          <p:cNvPr id="3" name="TextBox 2">
            <a:extLst>
              <a:ext uri="{FF2B5EF4-FFF2-40B4-BE49-F238E27FC236}">
                <a16:creationId xmlns:a16="http://schemas.microsoft.com/office/drawing/2014/main" id="{12B35AF7-8C2A-43CB-8DF4-4DBC850CF4BF}"/>
              </a:ext>
            </a:extLst>
          </p:cNvPr>
          <p:cNvSpPr txBox="1"/>
          <p:nvPr/>
        </p:nvSpPr>
        <p:spPr>
          <a:xfrm>
            <a:off x="546847" y="5831541"/>
            <a:ext cx="11080377"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setups use same hyperparameters: 0.2 test ratio, 2 hidden layers, 128 units per cell/layer, 0.001 learning rate</a:t>
            </a:r>
          </a:p>
          <a:p>
            <a:pPr marL="285750" indent="-285750">
              <a:buFont typeface="Arial" panose="020B0604020202020204" pitchFamily="34" charset="0"/>
              <a:buChar char="•"/>
            </a:pPr>
            <a:r>
              <a:rPr lang="en-GB" dirty="0"/>
              <a:t>Sequence length, number of features, and number of epochs needed are set accordingly</a:t>
            </a:r>
          </a:p>
        </p:txBody>
      </p:sp>
    </p:spTree>
    <p:extLst>
      <p:ext uri="{BB962C8B-B14F-4D97-AF65-F5344CB8AC3E}">
        <p14:creationId xmlns:p14="http://schemas.microsoft.com/office/powerpoint/2010/main" val="158749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BFEB-BA7B-48E1-93D7-AE919192B90F}"/>
              </a:ext>
            </a:extLst>
          </p:cNvPr>
          <p:cNvSpPr>
            <a:spLocks noGrp="1"/>
          </p:cNvSpPr>
          <p:nvPr>
            <p:ph type="title"/>
          </p:nvPr>
        </p:nvSpPr>
        <p:spPr>
          <a:xfrm>
            <a:off x="2581837" y="0"/>
            <a:ext cx="7346576" cy="939239"/>
          </a:xfrm>
        </p:spPr>
        <p:txBody>
          <a:bodyPr/>
          <a:lstStyle/>
          <a:p>
            <a:r>
              <a:rPr lang="en-GB" b="1" u="sng" dirty="0"/>
              <a:t>Insights from Feature Selection</a:t>
            </a:r>
          </a:p>
        </p:txBody>
      </p:sp>
      <p:sp>
        <p:nvSpPr>
          <p:cNvPr id="3" name="Content Placeholder 2">
            <a:extLst>
              <a:ext uri="{FF2B5EF4-FFF2-40B4-BE49-F238E27FC236}">
                <a16:creationId xmlns:a16="http://schemas.microsoft.com/office/drawing/2014/main" id="{18AA235F-8CF8-4166-9007-65B5C32B925A}"/>
              </a:ext>
            </a:extLst>
          </p:cNvPr>
          <p:cNvSpPr>
            <a:spLocks noGrp="1"/>
          </p:cNvSpPr>
          <p:nvPr>
            <p:ph idx="1"/>
          </p:nvPr>
        </p:nvSpPr>
        <p:spPr>
          <a:xfrm>
            <a:off x="838200" y="918387"/>
            <a:ext cx="10515600" cy="3418728"/>
          </a:xfrm>
        </p:spPr>
        <p:txBody>
          <a:bodyPr>
            <a:normAutofit/>
          </a:bodyPr>
          <a:lstStyle/>
          <a:p>
            <a:r>
              <a:rPr lang="en-GB" sz="1800" dirty="0"/>
              <a:t>Alternative to our default of dimensionality reduction via PCA is feature selection, i.e. selection of the features that account for most variance in data</a:t>
            </a:r>
          </a:p>
          <a:p>
            <a:endParaRPr lang="en-GB" sz="1800" dirty="0"/>
          </a:p>
          <a:p>
            <a:r>
              <a:rPr lang="en-GB" sz="1800" dirty="0"/>
              <a:t>Too many dimensions from extracted statistical values to feasibly train a model</a:t>
            </a:r>
          </a:p>
          <a:p>
            <a:pPr lvl="1"/>
            <a:r>
              <a:rPr lang="en-GB" sz="1400" dirty="0"/>
              <a:t>For each measurement (~7 total currently), for each feature of that measurement (e.g. 17 if from raw sensor values, 22 if joint angles, 23 if segments), and for each statistical operation (~23 in total), produces a unique value as one ‘statistical value</a:t>
            </a:r>
          </a:p>
          <a:p>
            <a:pPr lvl="1"/>
            <a:r>
              <a:rPr lang="en-GB" sz="1400" dirty="0"/>
              <a:t>7 * 21 * 23 = ~3381 dimensions, many of which aren’t particularly useful</a:t>
            </a:r>
            <a:endParaRPr lang="en-GB" sz="1800" dirty="0"/>
          </a:p>
          <a:p>
            <a:pPr lvl="1"/>
            <a:r>
              <a:rPr lang="en-GB" sz="1400" dirty="0"/>
              <a:t>Rather than feature reduction to reduce dimensions to different axes a la PCA, can simply select most useful ones by certain metrics</a:t>
            </a:r>
          </a:p>
          <a:p>
            <a:endParaRPr lang="en-GB" sz="1800" dirty="0"/>
          </a:p>
          <a:p>
            <a:r>
              <a:rPr lang="en-GB" sz="1800" dirty="0"/>
              <a:t>E.g. running the command ‘</a:t>
            </a:r>
            <a:r>
              <a:rPr lang="en-US" sz="1800" i="1" dirty="0"/>
              <a:t>python ft_sel_red.py NSAA AD D11 rf --</a:t>
            </a:r>
            <a:r>
              <a:rPr lang="en-US" sz="1800" i="1" dirty="0" err="1"/>
              <a:t>no_normalize</a:t>
            </a:r>
            <a:r>
              <a:rPr lang="en-US" sz="1800" i="1" dirty="0"/>
              <a:t> --</a:t>
            </a:r>
            <a:r>
              <a:rPr lang="en-US" sz="1800" i="1" dirty="0" err="1"/>
              <a:t>num_features</a:t>
            </a:r>
            <a:r>
              <a:rPr lang="en-US" sz="1800" i="1" dirty="0"/>
              <a:t>=30 --</a:t>
            </a:r>
            <a:r>
              <a:rPr lang="en-US" sz="1800" i="1" dirty="0" err="1"/>
              <a:t>dis_kept_features</a:t>
            </a:r>
            <a:r>
              <a:rPr lang="en-US" sz="1800" dirty="0"/>
              <a:t>’, we get the output:</a:t>
            </a:r>
          </a:p>
          <a:p>
            <a:endParaRPr lang="en-GB" sz="1800" dirty="0"/>
          </a:p>
        </p:txBody>
      </p:sp>
      <p:pic>
        <p:nvPicPr>
          <p:cNvPr id="4" name="Picture 3">
            <a:extLst>
              <a:ext uri="{FF2B5EF4-FFF2-40B4-BE49-F238E27FC236}">
                <a16:creationId xmlns:a16="http://schemas.microsoft.com/office/drawing/2014/main" id="{C426622C-9EA1-4B78-A4D1-CB554965211B}"/>
              </a:ext>
            </a:extLst>
          </p:cNvPr>
          <p:cNvPicPr>
            <a:picLocks noChangeAspect="1"/>
          </p:cNvPicPr>
          <p:nvPr/>
        </p:nvPicPr>
        <p:blipFill>
          <a:blip r:embed="rId2"/>
          <a:stretch>
            <a:fillRect/>
          </a:stretch>
        </p:blipFill>
        <p:spPr>
          <a:xfrm>
            <a:off x="1280296" y="4483171"/>
            <a:ext cx="2603083" cy="2290713"/>
          </a:xfrm>
          <a:prstGeom prst="rect">
            <a:avLst/>
          </a:prstGeom>
        </p:spPr>
      </p:pic>
      <p:pic>
        <p:nvPicPr>
          <p:cNvPr id="5" name="Picture 4">
            <a:extLst>
              <a:ext uri="{FF2B5EF4-FFF2-40B4-BE49-F238E27FC236}">
                <a16:creationId xmlns:a16="http://schemas.microsoft.com/office/drawing/2014/main" id="{6ACC185A-9767-4AE5-9E08-48D931B23036}"/>
              </a:ext>
            </a:extLst>
          </p:cNvPr>
          <p:cNvPicPr>
            <a:picLocks noChangeAspect="1"/>
          </p:cNvPicPr>
          <p:nvPr/>
        </p:nvPicPr>
        <p:blipFill>
          <a:blip r:embed="rId3"/>
          <a:stretch>
            <a:fillRect/>
          </a:stretch>
        </p:blipFill>
        <p:spPr>
          <a:xfrm>
            <a:off x="4279768" y="4483170"/>
            <a:ext cx="3033471" cy="1663105"/>
          </a:xfrm>
          <a:prstGeom prst="rect">
            <a:avLst/>
          </a:prstGeom>
        </p:spPr>
      </p:pic>
      <p:sp>
        <p:nvSpPr>
          <p:cNvPr id="6" name="TextBox 5">
            <a:extLst>
              <a:ext uri="{FF2B5EF4-FFF2-40B4-BE49-F238E27FC236}">
                <a16:creationId xmlns:a16="http://schemas.microsoft.com/office/drawing/2014/main" id="{5D6AFA67-DDFE-4003-89AB-CAB1305DB215}"/>
              </a:ext>
            </a:extLst>
          </p:cNvPr>
          <p:cNvSpPr txBox="1"/>
          <p:nvPr/>
        </p:nvSpPr>
        <p:spPr>
          <a:xfrm>
            <a:off x="7451981" y="4185287"/>
            <a:ext cx="4298208"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This output, when repeated over other source files other than ‘NSAA\D11’, will hopefully be useful in determining what features are most useful for CRF model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May also provide insight into best measurements to look at using raw data from (i.e. apart from just joint angles)</a:t>
            </a:r>
          </a:p>
        </p:txBody>
      </p:sp>
    </p:spTree>
    <p:extLst>
      <p:ext uri="{BB962C8B-B14F-4D97-AF65-F5344CB8AC3E}">
        <p14:creationId xmlns:p14="http://schemas.microsoft.com/office/powerpoint/2010/main" val="261714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AA7C-33BC-4752-9B8E-5B6FB2D59C57}"/>
              </a:ext>
            </a:extLst>
          </p:cNvPr>
          <p:cNvSpPr>
            <a:spLocks noGrp="1"/>
          </p:cNvSpPr>
          <p:nvPr>
            <p:ph type="title"/>
          </p:nvPr>
        </p:nvSpPr>
        <p:spPr>
          <a:xfrm>
            <a:off x="1048870" y="208243"/>
            <a:ext cx="10094259" cy="1042333"/>
          </a:xfrm>
        </p:spPr>
        <p:txBody>
          <a:bodyPr>
            <a:normAutofit/>
          </a:bodyPr>
          <a:lstStyle/>
          <a:p>
            <a:r>
              <a:rPr lang="en-GB" sz="4800" b="1" u="sng" dirty="0"/>
              <a:t>Data </a:t>
            </a:r>
            <a:r>
              <a:rPr lang="en-GB" sz="4800" b="1" u="sng" dirty="0" err="1"/>
              <a:t>Preprocessing</a:t>
            </a:r>
            <a:r>
              <a:rPr lang="en-GB" sz="4800" b="1" u="sng" dirty="0"/>
              <a:t> and ‘mat_act_div.py’</a:t>
            </a:r>
          </a:p>
        </p:txBody>
      </p:sp>
      <p:pic>
        <p:nvPicPr>
          <p:cNvPr id="5" name="Picture 4">
            <a:extLst>
              <a:ext uri="{FF2B5EF4-FFF2-40B4-BE49-F238E27FC236}">
                <a16:creationId xmlns:a16="http://schemas.microsoft.com/office/drawing/2014/main" id="{5AD28449-6FF3-43AB-A69F-C9916381056A}"/>
              </a:ext>
            </a:extLst>
          </p:cNvPr>
          <p:cNvPicPr>
            <a:picLocks noChangeAspect="1"/>
          </p:cNvPicPr>
          <p:nvPr/>
        </p:nvPicPr>
        <p:blipFill>
          <a:blip r:embed="rId2"/>
          <a:stretch>
            <a:fillRect/>
          </a:stretch>
        </p:blipFill>
        <p:spPr>
          <a:xfrm>
            <a:off x="374389" y="3117016"/>
            <a:ext cx="3775762" cy="2451679"/>
          </a:xfrm>
          <a:prstGeom prst="rect">
            <a:avLst/>
          </a:prstGeom>
        </p:spPr>
      </p:pic>
      <p:sp>
        <p:nvSpPr>
          <p:cNvPr id="6" name="Arrow: Right 5">
            <a:extLst>
              <a:ext uri="{FF2B5EF4-FFF2-40B4-BE49-F238E27FC236}">
                <a16:creationId xmlns:a16="http://schemas.microsoft.com/office/drawing/2014/main" id="{01C51694-CAB8-4D9C-8451-8E8A86DF77A8}"/>
              </a:ext>
            </a:extLst>
          </p:cNvPr>
          <p:cNvSpPr/>
          <p:nvPr/>
        </p:nvSpPr>
        <p:spPr>
          <a:xfrm>
            <a:off x="4235269" y="4029636"/>
            <a:ext cx="941850" cy="424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FFC53C2E-F392-4C12-984D-D39E57E2BDCF}"/>
              </a:ext>
            </a:extLst>
          </p:cNvPr>
          <p:cNvSpPr txBox="1"/>
          <p:nvPr/>
        </p:nvSpPr>
        <p:spPr>
          <a:xfrm>
            <a:off x="5177119" y="3689485"/>
            <a:ext cx="3146613" cy="1169551"/>
          </a:xfrm>
          <a:prstGeom prst="rect">
            <a:avLst/>
          </a:prstGeom>
          <a:noFill/>
        </p:spPr>
        <p:txBody>
          <a:bodyPr wrap="square" rtlCol="0">
            <a:spAutoFit/>
          </a:bodyPr>
          <a:lstStyle/>
          <a:p>
            <a:r>
              <a:rPr lang="en-GB" sz="1400" dirty="0"/>
              <a:t>Extracted list of dictionaries </a:t>
            </a:r>
            <a:r>
              <a:rPr lang="en-GB" sz="1400" dirty="0" err="1"/>
              <a:t>containined</a:t>
            </a:r>
            <a:r>
              <a:rPr lang="en-GB" sz="1400" dirty="0"/>
              <a:t> start and end times of each activity:</a:t>
            </a:r>
          </a:p>
          <a:p>
            <a:endParaRPr lang="en-GB" sz="1400" dirty="0"/>
          </a:p>
          <a:p>
            <a:r>
              <a:rPr lang="en-GB" sz="1400" dirty="0"/>
              <a:t>[[[540, 780], [0, 540] …]],</a:t>
            </a:r>
          </a:p>
          <a:p>
            <a:r>
              <a:rPr lang="en-GB" sz="1400" dirty="0"/>
              <a:t> [[1, 5880], [5880, 7260]] … ]</a:t>
            </a:r>
          </a:p>
        </p:txBody>
      </p:sp>
      <p:sp>
        <p:nvSpPr>
          <p:cNvPr id="8" name="TextBox 7">
            <a:extLst>
              <a:ext uri="{FF2B5EF4-FFF2-40B4-BE49-F238E27FC236}">
                <a16:creationId xmlns:a16="http://schemas.microsoft.com/office/drawing/2014/main" id="{AAB1C253-C832-4ABD-882C-64A8E366E117}"/>
              </a:ext>
            </a:extLst>
          </p:cNvPr>
          <p:cNvSpPr txBox="1"/>
          <p:nvPr/>
        </p:nvSpPr>
        <p:spPr>
          <a:xfrm>
            <a:off x="9265582" y="1804413"/>
            <a:ext cx="2187389" cy="738664"/>
          </a:xfrm>
          <a:prstGeom prst="rect">
            <a:avLst/>
          </a:prstGeom>
          <a:noFill/>
        </p:spPr>
        <p:txBody>
          <a:bodyPr wrap="square" rtlCol="0">
            <a:spAutoFit/>
          </a:bodyPr>
          <a:lstStyle/>
          <a:p>
            <a:r>
              <a:rPr lang="en-GB" sz="1400" dirty="0"/>
              <a:t>Names of files to divide up into single activity files</a:t>
            </a:r>
          </a:p>
          <a:p>
            <a:r>
              <a:rPr lang="en-GB" sz="1400" dirty="0"/>
              <a:t>(e.g. ‘D11’)</a:t>
            </a:r>
          </a:p>
        </p:txBody>
      </p:sp>
      <p:sp>
        <p:nvSpPr>
          <p:cNvPr id="9" name="Arrow: Down 8">
            <a:extLst>
              <a:ext uri="{FF2B5EF4-FFF2-40B4-BE49-F238E27FC236}">
                <a16:creationId xmlns:a16="http://schemas.microsoft.com/office/drawing/2014/main" id="{55F7A469-405A-4654-AAEE-A751DA3FDCE8}"/>
              </a:ext>
            </a:extLst>
          </p:cNvPr>
          <p:cNvSpPr/>
          <p:nvPr/>
        </p:nvSpPr>
        <p:spPr>
          <a:xfrm rot="16200000">
            <a:off x="8511986" y="3944472"/>
            <a:ext cx="412377" cy="90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1233DB59-4044-41B3-8E2E-115AF5F33D0A}"/>
              </a:ext>
            </a:extLst>
          </p:cNvPr>
          <p:cNvSpPr/>
          <p:nvPr/>
        </p:nvSpPr>
        <p:spPr>
          <a:xfrm rot="5400000">
            <a:off x="9779200" y="2824570"/>
            <a:ext cx="845267" cy="4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1A07CC7-9E15-4C8B-8C00-DB6C404A641A}"/>
              </a:ext>
            </a:extLst>
          </p:cNvPr>
          <p:cNvSpPr txBox="1"/>
          <p:nvPr/>
        </p:nvSpPr>
        <p:spPr>
          <a:xfrm>
            <a:off x="9265582" y="3487007"/>
            <a:ext cx="2187389" cy="1815882"/>
          </a:xfrm>
          <a:prstGeom prst="rect">
            <a:avLst/>
          </a:prstGeom>
          <a:noFill/>
        </p:spPr>
        <p:txBody>
          <a:bodyPr wrap="square" rtlCol="0">
            <a:spAutoFit/>
          </a:bodyPr>
          <a:lstStyle/>
          <a:p>
            <a:r>
              <a:rPr lang="en-GB" sz="1400" dirty="0"/>
              <a:t>Divided up original file based on single activity times:</a:t>
            </a:r>
          </a:p>
          <a:p>
            <a:endParaRPr lang="en-GB" sz="1400" dirty="0"/>
          </a:p>
          <a:p>
            <a:r>
              <a:rPr lang="en-GB" sz="1400" dirty="0"/>
              <a:t>‘D11-012-NSAA_act1.mat’</a:t>
            </a:r>
          </a:p>
          <a:p>
            <a:r>
              <a:rPr lang="en-GB" sz="1400" dirty="0"/>
              <a:t>‘D11-012-NSAA_act2.mat’</a:t>
            </a:r>
          </a:p>
          <a:p>
            <a:r>
              <a:rPr lang="en-GB" sz="1400" dirty="0"/>
              <a:t>‘D11-012-NSAA_act3.mat’</a:t>
            </a:r>
          </a:p>
          <a:p>
            <a:r>
              <a:rPr lang="en-GB" sz="1400" dirty="0"/>
              <a:t>etc</a:t>
            </a:r>
          </a:p>
        </p:txBody>
      </p:sp>
    </p:spTree>
    <p:extLst>
      <p:ext uri="{BB962C8B-B14F-4D97-AF65-F5344CB8AC3E}">
        <p14:creationId xmlns:p14="http://schemas.microsoft.com/office/powerpoint/2010/main" val="405536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AA79-0FFF-4181-9607-B1F09C2A5849}"/>
              </a:ext>
            </a:extLst>
          </p:cNvPr>
          <p:cNvSpPr>
            <a:spLocks noGrp="1"/>
          </p:cNvSpPr>
          <p:nvPr>
            <p:ph type="title"/>
          </p:nvPr>
        </p:nvSpPr>
        <p:spPr>
          <a:xfrm>
            <a:off x="4598892" y="89647"/>
            <a:ext cx="3411071" cy="954741"/>
          </a:xfrm>
        </p:spPr>
        <p:txBody>
          <a:bodyPr>
            <a:normAutofit/>
          </a:bodyPr>
          <a:lstStyle/>
          <a:p>
            <a:r>
              <a:rPr lang="en-GB" sz="4800" b="1" u="sng" dirty="0"/>
              <a:t>Next Steps…</a:t>
            </a:r>
          </a:p>
        </p:txBody>
      </p:sp>
      <p:sp>
        <p:nvSpPr>
          <p:cNvPr id="3" name="Content Placeholder 2">
            <a:extLst>
              <a:ext uri="{FF2B5EF4-FFF2-40B4-BE49-F238E27FC236}">
                <a16:creationId xmlns:a16="http://schemas.microsoft.com/office/drawing/2014/main" id="{8D55E884-3302-4F5C-835B-76CE4B33611D}"/>
              </a:ext>
            </a:extLst>
          </p:cNvPr>
          <p:cNvSpPr>
            <a:spLocks noGrp="1"/>
          </p:cNvSpPr>
          <p:nvPr>
            <p:ph idx="1"/>
          </p:nvPr>
        </p:nvSpPr>
        <p:spPr>
          <a:xfrm>
            <a:off x="838199" y="963706"/>
            <a:ext cx="10932459" cy="5894293"/>
          </a:xfrm>
        </p:spPr>
        <p:txBody>
          <a:bodyPr>
            <a:normAutofit/>
          </a:bodyPr>
          <a:lstStyle/>
          <a:p>
            <a:r>
              <a:rPr lang="en-GB" sz="1800" dirty="0"/>
              <a:t>Preliminary results indicate that raw data works better than extracted features to be applied to RNN</a:t>
            </a:r>
          </a:p>
          <a:p>
            <a:pPr lvl="1"/>
            <a:r>
              <a:rPr lang="en-GB" sz="1400" dirty="0"/>
              <a:t>Possible next approach could be to extract raw data from other measurements (e.g. position values, accelerometer values, etc.) from ‘all data’ files) and feed into RNN the same way as we did for joint angles and compare results</a:t>
            </a:r>
          </a:p>
          <a:p>
            <a:endParaRPr lang="en-GB" sz="1800" dirty="0"/>
          </a:p>
          <a:p>
            <a:r>
              <a:rPr lang="en-GB" sz="1800" dirty="0"/>
              <a:t>Use the divided-up source .mat files with a modified RNN to work with single-act .mat files to predict the single-act score for the activity in question and predicted overall NSAA score for person in question</a:t>
            </a:r>
          </a:p>
          <a:p>
            <a:pPr lvl="1"/>
            <a:r>
              <a:rPr lang="en-GB" sz="1400" dirty="0"/>
              <a:t>I.e. if a sequence comes from ‘D11-012-NSAA_act1.mat’, what is the predicted NSAA score of ‘activity 1’ (standing) for the sequence?</a:t>
            </a:r>
          </a:p>
          <a:p>
            <a:endParaRPr lang="en-GB" sz="1800" dirty="0"/>
          </a:p>
          <a:p>
            <a:r>
              <a:rPr lang="en-GB" sz="1800" dirty="0"/>
              <a:t>Modify batch file (or add additional batch files) to automatically run the necessary data pipelines rather than running the individual scripts in turn</a:t>
            </a:r>
          </a:p>
          <a:p>
            <a:endParaRPr lang="en-GB" sz="1800" dirty="0"/>
          </a:p>
          <a:p>
            <a:r>
              <a:rPr lang="en-GB" sz="1800" dirty="0"/>
              <a:t>Create preliminary CRF model using the a feature selection option of ‘ft_sel_red.py’ on ‘all-data’ statistical values to build a predictive model similar to RNN</a:t>
            </a:r>
          </a:p>
          <a:p>
            <a:pPr lvl="1"/>
            <a:r>
              <a:rPr lang="en-GB" sz="1400" dirty="0"/>
              <a:t>Ideally, find a way to integrate the two methods as done in several other studies</a:t>
            </a:r>
          </a:p>
          <a:p>
            <a:endParaRPr lang="en-GB" sz="1800" dirty="0"/>
          </a:p>
          <a:p>
            <a:r>
              <a:rPr lang="en-GB" sz="1800" dirty="0"/>
              <a:t>Add to ‘</a:t>
            </a:r>
            <a:r>
              <a:rPr lang="en-GB" sz="1800" dirty="0" err="1"/>
              <a:t>mat_act_div</a:t>
            </a:r>
            <a:r>
              <a:rPr lang="en-GB" sz="1800" dirty="0"/>
              <a:t>’ script a function to detect activities within a source ‘all-data’ file by changing position values over time (or by another measurement, e.g. accelerometer values)</a:t>
            </a:r>
          </a:p>
          <a:p>
            <a:pPr lvl="1"/>
            <a:r>
              <a:rPr lang="en-GB" sz="1400" dirty="0"/>
              <a:t>Would be able to help automate the data annotation process that we manually did the previous week if we need to do so again in future</a:t>
            </a:r>
          </a:p>
          <a:p>
            <a:endParaRPr lang="en-GB" sz="1800" dirty="0"/>
          </a:p>
        </p:txBody>
      </p:sp>
    </p:spTree>
    <p:extLst>
      <p:ext uri="{BB962C8B-B14F-4D97-AF65-F5344CB8AC3E}">
        <p14:creationId xmlns:p14="http://schemas.microsoft.com/office/powerpoint/2010/main" val="4199636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1422</Words>
  <Application>Microsoft Office PowerPoint</Application>
  <PresentationFormat>Widescreen</PresentationFormat>
  <Paragraphs>128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Progress Made: 22nd May – 4th June</vt:lpstr>
      <vt:lpstr>Purpose of Work</vt:lpstr>
      <vt:lpstr>PowerPoint Presentation</vt:lpstr>
      <vt:lpstr> Formats of Data: Statistical values of all-data files </vt:lpstr>
      <vt:lpstr>Recurrent Neural Network – Variations</vt:lpstr>
      <vt:lpstr>Observed Results</vt:lpstr>
      <vt:lpstr>Insights from Feature Selection</vt:lpstr>
      <vt:lpstr>Data Preprocessing and ‘mat_act_div.py’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Formats of Data</dc:title>
  <dc:creator>Dan Heaton</dc:creator>
  <cp:lastModifiedBy>Dan Heaton</cp:lastModifiedBy>
  <cp:revision>42</cp:revision>
  <dcterms:created xsi:type="dcterms:W3CDTF">2019-06-04T00:06:40Z</dcterms:created>
  <dcterms:modified xsi:type="dcterms:W3CDTF">2019-06-04T17:59:04Z</dcterms:modified>
</cp:coreProperties>
</file>