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56" r:id="rId4"/>
    <p:sldId id="257" r:id="rId5"/>
    <p:sldId id="259" r:id="rId6"/>
    <p:sldId id="260" r:id="rId7"/>
    <p:sldId id="261" r:id="rId8"/>
    <p:sldId id="262" r:id="rId9"/>
    <p:sldId id="263" r:id="rId10"/>
    <p:sldId id="264" r:id="rId11"/>
    <p:sldId id="265" r:id="rId12"/>
    <p:sldId id="26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2D3-6406-4A2A-80FE-37AA987D9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30B8FA-D84F-4514-8DD1-B1D9F2C50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912A0B-D267-46AB-B94F-70DF8B8C8B9C}"/>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5" name="Footer Placeholder 4">
            <a:extLst>
              <a:ext uri="{FF2B5EF4-FFF2-40B4-BE49-F238E27FC236}">
                <a16:creationId xmlns:a16="http://schemas.microsoft.com/office/drawing/2014/main" id="{A8482B7A-344E-4200-A096-27F324D66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A5DE8B-069C-4E25-9A8B-549539097C42}"/>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247593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6402-7937-42B2-BCBA-DAE5F5B8B8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0C7CC5-E82D-42C0-8F68-AE71939457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C33EB4-E31C-4FE8-B014-2B2297CA3C67}"/>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5" name="Footer Placeholder 4">
            <a:extLst>
              <a:ext uri="{FF2B5EF4-FFF2-40B4-BE49-F238E27FC236}">
                <a16:creationId xmlns:a16="http://schemas.microsoft.com/office/drawing/2014/main" id="{7D4B6DEA-F0C8-4D66-98D3-A2F1121E7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B9BFA5-0E11-4BB8-BC9F-5C44939C3A02}"/>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71313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ADA2C-32DE-4917-837D-0E2B58259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61A1C1-F8E9-412B-B38F-E4A672CECD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52274F-C8E8-4A6D-92B0-46758BB278F2}"/>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5" name="Footer Placeholder 4">
            <a:extLst>
              <a:ext uri="{FF2B5EF4-FFF2-40B4-BE49-F238E27FC236}">
                <a16:creationId xmlns:a16="http://schemas.microsoft.com/office/drawing/2014/main" id="{5AA3E9F7-093C-4723-B4B8-F93A2B0776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085965-DB95-4727-A7E8-4A15315D7F68}"/>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364735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5C73-D151-46C3-8C68-EC45104ACD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4F6D2E-9C71-42B6-BA51-F303AAF99C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351ED3-5285-4E9A-937A-36AAF86C11E3}"/>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5" name="Footer Placeholder 4">
            <a:extLst>
              <a:ext uri="{FF2B5EF4-FFF2-40B4-BE49-F238E27FC236}">
                <a16:creationId xmlns:a16="http://schemas.microsoft.com/office/drawing/2014/main" id="{D17F6031-DFF4-4A63-91AB-B7EB5CBEB9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AE05CF-3AD0-471C-9C5E-36A40DB66DD4}"/>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205384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7C06-926D-402B-A1A7-E250627FD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95CCA8-AE53-4C9A-8B7E-DB69590B1F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E2FB31-9CC1-4418-BC85-BDF39D4261B4}"/>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5" name="Footer Placeholder 4">
            <a:extLst>
              <a:ext uri="{FF2B5EF4-FFF2-40B4-BE49-F238E27FC236}">
                <a16:creationId xmlns:a16="http://schemas.microsoft.com/office/drawing/2014/main" id="{1C911328-0172-4A6F-972F-19B133F014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110218-3A03-4C54-ABA6-86E81A2D50A3}"/>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34441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2438-528B-486A-82E5-EA483EE826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AA6631-F457-46EB-BD29-7F31024CE5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C35F8F-0B2D-402E-A381-EF680624B5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5D4680-D8BF-4764-BF72-36E96E29C006}"/>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6" name="Footer Placeholder 5">
            <a:extLst>
              <a:ext uri="{FF2B5EF4-FFF2-40B4-BE49-F238E27FC236}">
                <a16:creationId xmlns:a16="http://schemas.microsoft.com/office/drawing/2014/main" id="{EA02AB91-4F27-4CB7-89D0-B3688616B4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3A1D5-98AF-40F4-8E43-3F402759387F}"/>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90282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8C42-1A69-4499-8E86-697A9922D3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ADE5D5-F2D6-4FAB-929F-E24B0A175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A5FC4D-82ED-4940-95C5-5D26015373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4DB81A-E4F8-4490-A134-62A23AE97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09EF62-5DAF-4DC4-93B8-258C17CDC7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C8D283-DE22-46A6-862F-A091654E22C3}"/>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8" name="Footer Placeholder 7">
            <a:extLst>
              <a:ext uri="{FF2B5EF4-FFF2-40B4-BE49-F238E27FC236}">
                <a16:creationId xmlns:a16="http://schemas.microsoft.com/office/drawing/2014/main" id="{CA4DD69E-3800-4AAB-A6CF-3AA680A8C6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B095AD-3205-4DDB-B1B2-E85B7A538841}"/>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118147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1DFE-94E4-485C-8BCC-D09218B935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F34583-F16C-44D8-B3F5-84B9C6DDB6E4}"/>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4" name="Footer Placeholder 3">
            <a:extLst>
              <a:ext uri="{FF2B5EF4-FFF2-40B4-BE49-F238E27FC236}">
                <a16:creationId xmlns:a16="http://schemas.microsoft.com/office/drawing/2014/main" id="{22DBA21A-10B3-4551-AB25-4D7945B3F3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5AEC1F-E753-424F-B81A-C1123AE76C31}"/>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116024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D7171-35AD-4BF3-8AB0-A5BD2109FC59}"/>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3" name="Footer Placeholder 2">
            <a:extLst>
              <a:ext uri="{FF2B5EF4-FFF2-40B4-BE49-F238E27FC236}">
                <a16:creationId xmlns:a16="http://schemas.microsoft.com/office/drawing/2014/main" id="{9B0A0E8E-330F-41FE-8A52-D6346B0450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E3DF51-A5F2-4107-B706-764CB38FC641}"/>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386178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A43-E7B0-4C9A-B92F-1A3AFECCE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0BD2998-C5A4-4ACC-956B-774BED402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2040B-7B4B-43A0-A962-8E19DC428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065400-C942-45B2-BDE6-623BE91F1877}"/>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6" name="Footer Placeholder 5">
            <a:extLst>
              <a:ext uri="{FF2B5EF4-FFF2-40B4-BE49-F238E27FC236}">
                <a16:creationId xmlns:a16="http://schemas.microsoft.com/office/drawing/2014/main" id="{7A9E133E-0827-43C2-A1A1-1B4BD30C7E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E42D69-A3AB-4D98-ACF9-F080387845D4}"/>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268128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FBE4-A524-4A1F-A22A-5C6CB58A4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F855A0-75D0-4A2D-A738-67DDF3094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0C9752F-F049-46EB-B74D-ED2B099C8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52FA85-6FF4-4D0D-ACD2-67B4CAE780F5}"/>
              </a:ext>
            </a:extLst>
          </p:cNvPr>
          <p:cNvSpPr>
            <a:spLocks noGrp="1"/>
          </p:cNvSpPr>
          <p:nvPr>
            <p:ph type="dt" sz="half" idx="10"/>
          </p:nvPr>
        </p:nvSpPr>
        <p:spPr/>
        <p:txBody>
          <a:bodyPr/>
          <a:lstStyle/>
          <a:p>
            <a:fld id="{DFFE663C-AB41-468C-AA15-165177882E1A}" type="datetimeFigureOut">
              <a:rPr lang="en-GB" smtClean="0"/>
              <a:t>03/07/2019</a:t>
            </a:fld>
            <a:endParaRPr lang="en-GB"/>
          </a:p>
        </p:txBody>
      </p:sp>
      <p:sp>
        <p:nvSpPr>
          <p:cNvPr id="6" name="Footer Placeholder 5">
            <a:extLst>
              <a:ext uri="{FF2B5EF4-FFF2-40B4-BE49-F238E27FC236}">
                <a16:creationId xmlns:a16="http://schemas.microsoft.com/office/drawing/2014/main" id="{7C0E556D-B994-4651-BC03-0AF997FCB9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C9D9E2-5B95-4171-84E7-6FF489CD41E7}"/>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411511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B5D2F-F25C-4236-8925-87BB223DD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FA1328-786F-416A-AA62-D5FE193D1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7D06C1-27A4-4199-BF8F-3CD1694B6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E663C-AB41-468C-AA15-165177882E1A}" type="datetimeFigureOut">
              <a:rPr lang="en-GB" smtClean="0"/>
              <a:t>03/07/2019</a:t>
            </a:fld>
            <a:endParaRPr lang="en-GB"/>
          </a:p>
        </p:txBody>
      </p:sp>
      <p:sp>
        <p:nvSpPr>
          <p:cNvPr id="5" name="Footer Placeholder 4">
            <a:extLst>
              <a:ext uri="{FF2B5EF4-FFF2-40B4-BE49-F238E27FC236}">
                <a16:creationId xmlns:a16="http://schemas.microsoft.com/office/drawing/2014/main" id="{71A64BA6-E1FC-4A4B-BDDC-917AF7A85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BCAED0-7C18-4E10-A24B-70A37CC19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778F3-4590-441A-9C07-1667ECDC1EBB}" type="slidenum">
              <a:rPr lang="en-GB" smtClean="0"/>
              <a:t>‹#›</a:t>
            </a:fld>
            <a:endParaRPr lang="en-GB"/>
          </a:p>
        </p:txBody>
      </p:sp>
    </p:spTree>
    <p:extLst>
      <p:ext uri="{BB962C8B-B14F-4D97-AF65-F5344CB8AC3E}">
        <p14:creationId xmlns:p14="http://schemas.microsoft.com/office/powerpoint/2010/main" val="29333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chart-graph-graphic-statistics-35773/"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9BAA-E841-4EE6-A27A-3B5977D46367}"/>
              </a:ext>
            </a:extLst>
          </p:cNvPr>
          <p:cNvSpPr>
            <a:spLocks noGrp="1"/>
          </p:cNvSpPr>
          <p:nvPr>
            <p:ph type="ctrTitle"/>
          </p:nvPr>
        </p:nvSpPr>
        <p:spPr>
          <a:xfrm>
            <a:off x="2117912" y="1810870"/>
            <a:ext cx="7956175" cy="2357717"/>
          </a:xfrm>
        </p:spPr>
        <p:txBody>
          <a:bodyPr>
            <a:normAutofit/>
          </a:bodyPr>
          <a:lstStyle/>
          <a:p>
            <a:r>
              <a:rPr lang="en-GB" sz="3600" b="1" u="sng" dirty="0"/>
              <a:t>Project Summary – 25</a:t>
            </a:r>
            <a:r>
              <a:rPr lang="en-GB" sz="3600" b="1" u="sng" baseline="30000" dirty="0"/>
              <a:t>th</a:t>
            </a:r>
            <a:r>
              <a:rPr lang="en-GB" sz="3600" b="1" u="sng" dirty="0"/>
              <a:t> March – 24</a:t>
            </a:r>
            <a:r>
              <a:rPr lang="en-GB" sz="3600" b="1" u="sng" baseline="30000" dirty="0"/>
              <a:t>th</a:t>
            </a:r>
            <a:r>
              <a:rPr lang="en-GB" sz="3600" b="1" u="sng" dirty="0"/>
              <a:t> June:</a:t>
            </a:r>
            <a:br>
              <a:rPr lang="en-GB" sz="3600" b="1" u="sng" dirty="0"/>
            </a:br>
            <a:r>
              <a:rPr lang="en-GB" sz="3600" b="1" u="sng" dirty="0"/>
              <a:t>Project Motivation, Work Done, and Further Work to Do</a:t>
            </a:r>
          </a:p>
        </p:txBody>
      </p:sp>
    </p:spTree>
    <p:extLst>
      <p:ext uri="{BB962C8B-B14F-4D97-AF65-F5344CB8AC3E}">
        <p14:creationId xmlns:p14="http://schemas.microsoft.com/office/powerpoint/2010/main" val="4626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231909-8E8D-48DE-82C8-7DCBB31E06CC}"/>
              </a:ext>
            </a:extLst>
          </p:cNvPr>
          <p:cNvSpPr>
            <a:spLocks noGrp="1"/>
          </p:cNvSpPr>
          <p:nvPr>
            <p:ph type="title"/>
          </p:nvPr>
        </p:nvSpPr>
        <p:spPr>
          <a:xfrm>
            <a:off x="1571065" y="460187"/>
            <a:ext cx="3706906" cy="800287"/>
          </a:xfrm>
        </p:spPr>
        <p:txBody>
          <a:bodyPr>
            <a:normAutofit/>
          </a:bodyPr>
          <a:lstStyle/>
          <a:p>
            <a:r>
              <a:rPr lang="en-GB" sz="3600" b="1" u="sng" dirty="0"/>
              <a:t>Experiment Set #6</a:t>
            </a:r>
          </a:p>
        </p:txBody>
      </p:sp>
      <p:sp>
        <p:nvSpPr>
          <p:cNvPr id="5" name="Content Placeholder 2">
            <a:extLst>
              <a:ext uri="{FF2B5EF4-FFF2-40B4-BE49-F238E27FC236}">
                <a16:creationId xmlns:a16="http://schemas.microsoft.com/office/drawing/2014/main" id="{07B1B3CC-5787-4356-96FB-3F71F848FA6C}"/>
              </a:ext>
            </a:extLst>
          </p:cNvPr>
          <p:cNvSpPr>
            <a:spLocks noGrp="1"/>
          </p:cNvSpPr>
          <p:nvPr>
            <p:ph idx="1"/>
          </p:nvPr>
        </p:nvSpPr>
        <p:spPr>
          <a:xfrm>
            <a:off x="42582" y="2013885"/>
            <a:ext cx="6763872" cy="3571128"/>
          </a:xfrm>
        </p:spPr>
        <p:txBody>
          <a:bodyPr>
            <a:normAutofit/>
          </a:bodyPr>
          <a:lstStyle/>
          <a:p>
            <a:pPr marL="285750" indent="-285750"/>
            <a:r>
              <a:rPr lang="en-GB" sz="1400" dirty="0"/>
              <a:t>Having established 4 of the raw measurements that are useful for RNN models, we next experimented with using longer sequences (standard up to this point was ’60’ due to 60Hz so sequences of length 60 from raw measurement files captured 1s of data)</a:t>
            </a:r>
          </a:p>
          <a:p>
            <a:pPr marL="285750" indent="-285750"/>
            <a:endParaRPr lang="en-GB" sz="1400" dirty="0"/>
          </a:p>
          <a:p>
            <a:pPr marL="742950" lvl="1" indent="-285750"/>
            <a:r>
              <a:rPr lang="en-GB" sz="1400" dirty="0"/>
              <a:t>However, if longer sequences are used, then there are fewer available sequences overall (i.e. if ‘capturing window’ got bigger with fixed amount of data available, then there are fewer ‘captures’ needed to go over all data)</a:t>
            </a:r>
          </a:p>
          <a:p>
            <a:pPr marL="742950" lvl="1" indent="-285750"/>
            <a:endParaRPr lang="en-GB" sz="1400" dirty="0"/>
          </a:p>
          <a:p>
            <a:pPr marL="742950" lvl="1" indent="-285750"/>
            <a:r>
              <a:rPr lang="en-GB" sz="1400" dirty="0"/>
              <a:t>To compensate for longer sequences reducing number of samples dramatically, we increased the sequence overlap to compensate; hence, the number of sequences stays more-or-less static while the sequence length gets longer</a:t>
            </a:r>
          </a:p>
          <a:p>
            <a:pPr marL="742950" lvl="1" indent="-285750"/>
            <a:endParaRPr lang="en-GB" sz="1400" dirty="0"/>
          </a:p>
          <a:p>
            <a:pPr marL="742950" lvl="1" indent="-285750"/>
            <a:r>
              <a:rPr lang="en-GB" sz="1400" dirty="0"/>
              <a:t>Surprisingly, longer sequences to capture longer time context isn’t necessarily more useful and if they are, it doesn’t improve accuracy by much (i.e. with ‘</a:t>
            </a:r>
            <a:r>
              <a:rPr lang="en-GB" sz="1400" dirty="0" err="1"/>
              <a:t>jointAngle</a:t>
            </a:r>
            <a:r>
              <a:rPr lang="en-GB" sz="1400" dirty="0"/>
              <a:t>’ and ‘</a:t>
            </a:r>
            <a:r>
              <a:rPr lang="en-GB" sz="1400" dirty="0" err="1"/>
              <a:t>jointAngleXZY</a:t>
            </a:r>
            <a:r>
              <a:rPr lang="en-GB" sz="1400" dirty="0"/>
              <a:t>’)</a:t>
            </a:r>
          </a:p>
        </p:txBody>
      </p:sp>
      <p:pic>
        <p:nvPicPr>
          <p:cNvPr id="7" name="Picture 6">
            <a:extLst>
              <a:ext uri="{FF2B5EF4-FFF2-40B4-BE49-F238E27FC236}">
                <a16:creationId xmlns:a16="http://schemas.microsoft.com/office/drawing/2014/main" id="{E2E0A7E5-DC1A-4ADB-A8EE-71C026FFD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604884"/>
            <a:ext cx="5306839" cy="3980129"/>
          </a:xfrm>
          <a:prstGeom prst="rect">
            <a:avLst/>
          </a:prstGeom>
        </p:spPr>
      </p:pic>
    </p:spTree>
    <p:extLst>
      <p:ext uri="{BB962C8B-B14F-4D97-AF65-F5344CB8AC3E}">
        <p14:creationId xmlns:p14="http://schemas.microsoft.com/office/powerpoint/2010/main" val="143968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750C1E-1895-4A7A-8198-9501D0D95D87}"/>
              </a:ext>
            </a:extLst>
          </p:cNvPr>
          <p:cNvSpPr>
            <a:spLocks noGrp="1"/>
          </p:cNvSpPr>
          <p:nvPr>
            <p:ph type="title"/>
          </p:nvPr>
        </p:nvSpPr>
        <p:spPr>
          <a:xfrm>
            <a:off x="1571065" y="460187"/>
            <a:ext cx="3706906" cy="800287"/>
          </a:xfrm>
        </p:spPr>
        <p:txBody>
          <a:bodyPr>
            <a:normAutofit/>
          </a:bodyPr>
          <a:lstStyle/>
          <a:p>
            <a:r>
              <a:rPr lang="en-GB" sz="3600" b="1" u="sng" dirty="0"/>
              <a:t>Experiment Set #7</a:t>
            </a:r>
          </a:p>
        </p:txBody>
      </p:sp>
      <p:sp>
        <p:nvSpPr>
          <p:cNvPr id="7" name="Content Placeholder 2">
            <a:extLst>
              <a:ext uri="{FF2B5EF4-FFF2-40B4-BE49-F238E27FC236}">
                <a16:creationId xmlns:a16="http://schemas.microsoft.com/office/drawing/2014/main" id="{F34FFE36-C6BE-438A-A010-63BB06454EBD}"/>
              </a:ext>
            </a:extLst>
          </p:cNvPr>
          <p:cNvSpPr>
            <a:spLocks noGrp="1"/>
          </p:cNvSpPr>
          <p:nvPr>
            <p:ph idx="1"/>
          </p:nvPr>
        </p:nvSpPr>
        <p:spPr>
          <a:xfrm>
            <a:off x="42582" y="2013885"/>
            <a:ext cx="6763872" cy="3571128"/>
          </a:xfrm>
        </p:spPr>
        <p:txBody>
          <a:bodyPr>
            <a:normAutofit/>
          </a:bodyPr>
          <a:lstStyle/>
          <a:p>
            <a:pPr marL="285750" indent="-285750"/>
            <a:r>
              <a:rPr lang="en-GB" sz="1400" dirty="0"/>
              <a:t>Here looked at how the number of features extracted from statistical features from ‘NSAA\AD’ files affected the ability of the RNN model in question to learn</a:t>
            </a:r>
          </a:p>
          <a:p>
            <a:pPr marL="285750" indent="-285750"/>
            <a:endParaRPr lang="en-GB" sz="1400" dirty="0"/>
          </a:p>
          <a:p>
            <a:pPr marL="742950" lvl="1" indent="-285750"/>
            <a:r>
              <a:rPr lang="en-GB" sz="1400" dirty="0"/>
              <a:t>The </a:t>
            </a:r>
            <a:r>
              <a:rPr lang="en-GB" sz="1400" b="1" dirty="0"/>
              <a:t>‘ft_sel_red.py’</a:t>
            </a:r>
            <a:r>
              <a:rPr lang="en-GB" sz="1400" dirty="0"/>
              <a:t> script reduces statistical features dimensionality from files from </a:t>
            </a:r>
            <a:r>
              <a:rPr lang="en-GB" sz="1400" b="1" dirty="0"/>
              <a:t>‘comp_stat_vals.py’</a:t>
            </a:r>
            <a:r>
              <a:rPr lang="en-GB" sz="1400" dirty="0"/>
              <a:t> from ~10k to ~30</a:t>
            </a:r>
          </a:p>
          <a:p>
            <a:pPr marL="742950" lvl="1" indent="-285750"/>
            <a:endParaRPr lang="en-GB" sz="1400" dirty="0"/>
          </a:p>
          <a:p>
            <a:pPr marL="742950" lvl="1" indent="-285750"/>
            <a:r>
              <a:rPr lang="en-GB" sz="1400" dirty="0"/>
              <a:t>Up to this point, have been using PCA as the feature reduction technique of choice and reducing to 30 features, as this was shown to capture ~99% of the variance of the files</a:t>
            </a:r>
          </a:p>
          <a:p>
            <a:pPr marL="742950" lvl="1" indent="-285750"/>
            <a:endParaRPr lang="en-GB" sz="1400" dirty="0"/>
          </a:p>
          <a:p>
            <a:pPr marL="742950" lvl="1" indent="-285750"/>
            <a:r>
              <a:rPr lang="en-GB" sz="1400" dirty="0"/>
              <a:t>This is shown to be a good number of features, as fewer than that don’t capture enough of the variance (as shown in a marked increase in MAE), while more features, while capturing more of the variance, are more difficult to learn from (presumably due to the ‘curse of dimensionality’)</a:t>
            </a:r>
          </a:p>
        </p:txBody>
      </p:sp>
      <p:pic>
        <p:nvPicPr>
          <p:cNvPr id="9" name="Picture 8">
            <a:extLst>
              <a:ext uri="{FF2B5EF4-FFF2-40B4-BE49-F238E27FC236}">
                <a16:creationId xmlns:a16="http://schemas.microsoft.com/office/drawing/2014/main" id="{3E658E7C-989A-4751-B3BC-877DF16F1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949824"/>
            <a:ext cx="5204012" cy="3903009"/>
          </a:xfrm>
          <a:prstGeom prst="rect">
            <a:avLst/>
          </a:prstGeom>
        </p:spPr>
      </p:pic>
    </p:spTree>
    <p:extLst>
      <p:ext uri="{BB962C8B-B14F-4D97-AF65-F5344CB8AC3E}">
        <p14:creationId xmlns:p14="http://schemas.microsoft.com/office/powerpoint/2010/main" val="103859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A4EB61-51CB-4512-AC03-7E8EE78284CF}"/>
              </a:ext>
            </a:extLst>
          </p:cNvPr>
          <p:cNvSpPr>
            <a:spLocks noGrp="1"/>
          </p:cNvSpPr>
          <p:nvPr>
            <p:ph type="title"/>
          </p:nvPr>
        </p:nvSpPr>
        <p:spPr>
          <a:xfrm>
            <a:off x="1571065" y="460187"/>
            <a:ext cx="3706906" cy="800287"/>
          </a:xfrm>
        </p:spPr>
        <p:txBody>
          <a:bodyPr>
            <a:normAutofit/>
          </a:bodyPr>
          <a:lstStyle/>
          <a:p>
            <a:r>
              <a:rPr lang="en-GB" sz="3600" b="1" u="sng" dirty="0"/>
              <a:t>Experiment Set #8</a:t>
            </a:r>
          </a:p>
        </p:txBody>
      </p:sp>
      <p:pic>
        <p:nvPicPr>
          <p:cNvPr id="6" name="Picture 5">
            <a:extLst>
              <a:ext uri="{FF2B5EF4-FFF2-40B4-BE49-F238E27FC236}">
                <a16:creationId xmlns:a16="http://schemas.microsoft.com/office/drawing/2014/main" id="{BC2A0296-6DFE-435A-9E28-77BFA432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2200835"/>
            <a:ext cx="5221048" cy="3915787"/>
          </a:xfrm>
          <a:prstGeom prst="rect">
            <a:avLst/>
          </a:prstGeom>
        </p:spPr>
      </p:pic>
      <p:sp>
        <p:nvSpPr>
          <p:cNvPr id="7" name="Content Placeholder 2">
            <a:extLst>
              <a:ext uri="{FF2B5EF4-FFF2-40B4-BE49-F238E27FC236}">
                <a16:creationId xmlns:a16="http://schemas.microsoft.com/office/drawing/2014/main" id="{2BAB87A8-5D08-46DB-9015-C4ED833A88F1}"/>
              </a:ext>
            </a:extLst>
          </p:cNvPr>
          <p:cNvSpPr>
            <a:spLocks noGrp="1"/>
          </p:cNvSpPr>
          <p:nvPr>
            <p:ph idx="1"/>
          </p:nvPr>
        </p:nvSpPr>
        <p:spPr>
          <a:xfrm>
            <a:off x="42582" y="2013884"/>
            <a:ext cx="6763872" cy="4420985"/>
          </a:xfrm>
        </p:spPr>
        <p:txBody>
          <a:bodyPr>
            <a:normAutofit/>
          </a:bodyPr>
          <a:lstStyle/>
          <a:p>
            <a:pPr marL="285750" indent="-285750"/>
            <a:r>
              <a:rPr lang="en-GB" sz="1400" dirty="0"/>
              <a:t>Having looked at different sequence lengths for raw measurement data, we now repeat the process with ‘NSAA\AD’ files</a:t>
            </a:r>
          </a:p>
          <a:p>
            <a:pPr marL="285750" indent="-285750"/>
            <a:endParaRPr lang="en-GB" sz="1400" dirty="0"/>
          </a:p>
          <a:p>
            <a:pPr marL="742950" lvl="1" indent="-285750"/>
            <a:r>
              <a:rPr lang="en-GB" sz="1400" dirty="0"/>
              <a:t>Up until now, we’ve been using ’10’ as the sequence length for ‘NSAA\AD’ files, but as the statistical features that are extracted are computed over 60 rows of raw data (i.e. over 1s worth), a sequence length here corresponds to sequences of statistical features of 10s</a:t>
            </a:r>
          </a:p>
          <a:p>
            <a:pPr marL="742950" lvl="1" indent="-285750"/>
            <a:endParaRPr lang="en-GB" sz="1400" dirty="0"/>
          </a:p>
          <a:p>
            <a:pPr marL="742950" lvl="1" indent="-285750"/>
            <a:r>
              <a:rPr lang="en-GB" sz="1400" dirty="0"/>
              <a:t>Orange line corresponds to increasing the overlap in line with the sequence length to keep the same number of overlap samples (as done in experiment set #6), while the blue line shows results from not doing this (i.e. higher sequence length means lower number of sequences)</a:t>
            </a:r>
          </a:p>
          <a:p>
            <a:pPr marL="742950" lvl="1" indent="-285750"/>
            <a:endParaRPr lang="en-GB" sz="1400" dirty="0"/>
          </a:p>
          <a:p>
            <a:pPr marL="742950" lvl="1" indent="-285750"/>
            <a:r>
              <a:rPr lang="en-GB" sz="1400" dirty="0"/>
              <a:t>In both cases, longer sequence window than the default of 10 is worse (with keeping the same amount of samples doing something to compensate for this, shown by orange line)</a:t>
            </a:r>
          </a:p>
          <a:p>
            <a:pPr marL="742950" lvl="1" indent="-285750"/>
            <a:endParaRPr lang="en-GB" sz="1400" dirty="0"/>
          </a:p>
          <a:p>
            <a:pPr marL="742950" lvl="1" indent="-285750"/>
            <a:r>
              <a:rPr lang="en-GB" sz="1400" dirty="0"/>
              <a:t>Implies that context window of beyond 10s for a single NSAA regression is too long for the RNN to use usefully</a:t>
            </a:r>
          </a:p>
        </p:txBody>
      </p:sp>
    </p:spTree>
    <p:extLst>
      <p:ext uri="{BB962C8B-B14F-4D97-AF65-F5344CB8AC3E}">
        <p14:creationId xmlns:p14="http://schemas.microsoft.com/office/powerpoint/2010/main" val="118476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B0C2-E9F9-4B1E-AF3B-7E394832F222}"/>
              </a:ext>
            </a:extLst>
          </p:cNvPr>
          <p:cNvSpPr>
            <a:spLocks noGrp="1"/>
          </p:cNvSpPr>
          <p:nvPr>
            <p:ph type="title"/>
          </p:nvPr>
        </p:nvSpPr>
        <p:spPr>
          <a:xfrm>
            <a:off x="3984812" y="459254"/>
            <a:ext cx="4222376" cy="629957"/>
          </a:xfrm>
        </p:spPr>
        <p:txBody>
          <a:bodyPr>
            <a:normAutofit/>
          </a:bodyPr>
          <a:lstStyle/>
          <a:p>
            <a:r>
              <a:rPr lang="en-GB" sz="3600" b="1" u="sng" dirty="0"/>
              <a:t>Proposed Next Steps</a:t>
            </a:r>
          </a:p>
        </p:txBody>
      </p:sp>
      <p:sp>
        <p:nvSpPr>
          <p:cNvPr id="3" name="Content Placeholder 2">
            <a:extLst>
              <a:ext uri="{FF2B5EF4-FFF2-40B4-BE49-F238E27FC236}">
                <a16:creationId xmlns:a16="http://schemas.microsoft.com/office/drawing/2014/main" id="{C7148032-99F3-4933-A61E-652DDF85097B}"/>
              </a:ext>
            </a:extLst>
          </p:cNvPr>
          <p:cNvSpPr>
            <a:spLocks noGrp="1"/>
          </p:cNvSpPr>
          <p:nvPr>
            <p:ph idx="1"/>
          </p:nvPr>
        </p:nvSpPr>
        <p:spPr>
          <a:xfrm>
            <a:off x="533400" y="1825624"/>
            <a:ext cx="10515600" cy="4494493"/>
          </a:xfrm>
        </p:spPr>
        <p:txBody>
          <a:bodyPr>
            <a:normAutofit/>
          </a:bodyPr>
          <a:lstStyle/>
          <a:p>
            <a:r>
              <a:rPr lang="en-GB" sz="1400" dirty="0"/>
              <a:t>Currently, models generalise well to unseen data from subject files that it has seen before</a:t>
            </a:r>
          </a:p>
          <a:p>
            <a:pPr lvl="1"/>
            <a:r>
              <a:rPr lang="en-GB" sz="1400" dirty="0"/>
              <a:t>E.g. does well on all metrics on test data that has been ‘held out’ from the training set but whose sequences come from the same files as the data used to train</a:t>
            </a:r>
          </a:p>
          <a:p>
            <a:endParaRPr lang="en-GB" sz="1400" dirty="0"/>
          </a:p>
          <a:p>
            <a:r>
              <a:rPr lang="en-GB" sz="1400" dirty="0"/>
              <a:t>However, models struggle to generalise to </a:t>
            </a:r>
            <a:r>
              <a:rPr lang="en-GB" sz="1400" u="sng" dirty="0"/>
              <a:t>new</a:t>
            </a:r>
            <a:r>
              <a:rPr lang="en-GB" sz="1400" dirty="0"/>
              <a:t> subjects</a:t>
            </a:r>
          </a:p>
          <a:p>
            <a:pPr lvl="1"/>
            <a:r>
              <a:rPr lang="en-GB" sz="1400" dirty="0"/>
              <a:t>Limits the ability of the models to be used on new subjects’ data; hence, ability to generalise beyond the source files is necessary</a:t>
            </a:r>
          </a:p>
          <a:p>
            <a:endParaRPr lang="en-GB" sz="1400" dirty="0"/>
          </a:p>
          <a:p>
            <a:r>
              <a:rPr lang="en-GB" sz="1400" dirty="0"/>
              <a:t>As there are many different RNN models built from different raw measurements and extracted statistical features, it would be useful to build and ensemble of these to use on unseen files within </a:t>
            </a:r>
            <a:r>
              <a:rPr lang="en-GB" sz="1400" b="1" dirty="0"/>
              <a:t>‘model_predictor.py’</a:t>
            </a:r>
            <a:endParaRPr lang="en-GB" sz="1400" dirty="0"/>
          </a:p>
          <a:p>
            <a:endParaRPr lang="en-GB" sz="1400" dirty="0"/>
          </a:p>
          <a:p>
            <a:r>
              <a:rPr lang="en-GB" sz="1400" dirty="0"/>
              <a:t>Also will be writing a ‘CRF’ model in Python to act as an alternative to the ‘RNN.py’ script as seen in the script ecosystem</a:t>
            </a:r>
          </a:p>
          <a:p>
            <a:pPr lvl="1"/>
            <a:r>
              <a:rPr lang="en-GB" sz="1400" dirty="0"/>
              <a:t>Idea is to use features selected via </a:t>
            </a:r>
            <a:r>
              <a:rPr lang="en-GB" sz="1400" b="1" dirty="0"/>
              <a:t>‘ft_sel_red.py’</a:t>
            </a:r>
            <a:r>
              <a:rPr lang="en-GB" sz="1400" dirty="0"/>
              <a:t> to select most useful statistical values from </a:t>
            </a:r>
            <a:r>
              <a:rPr lang="en-GB" sz="1400" b="1" dirty="0"/>
              <a:t>‘comp_stat_vals.py’</a:t>
            </a:r>
            <a:r>
              <a:rPr lang="en-GB" sz="1400" dirty="0"/>
              <a:t> and use these as inputs to a ‘CRF’</a:t>
            </a:r>
          </a:p>
          <a:p>
            <a:endParaRPr lang="en-GB" sz="1400" dirty="0"/>
          </a:p>
        </p:txBody>
      </p:sp>
    </p:spTree>
    <p:extLst>
      <p:ext uri="{BB962C8B-B14F-4D97-AF65-F5344CB8AC3E}">
        <p14:creationId xmlns:p14="http://schemas.microsoft.com/office/powerpoint/2010/main" val="382011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ED1-BBC3-4130-B0E0-FC075DC3DC8B}"/>
              </a:ext>
            </a:extLst>
          </p:cNvPr>
          <p:cNvSpPr>
            <a:spLocks noGrp="1"/>
          </p:cNvSpPr>
          <p:nvPr>
            <p:ph type="title"/>
          </p:nvPr>
        </p:nvSpPr>
        <p:spPr>
          <a:xfrm>
            <a:off x="3951194" y="127560"/>
            <a:ext cx="4614582" cy="1190251"/>
          </a:xfrm>
        </p:spPr>
        <p:txBody>
          <a:bodyPr>
            <a:normAutofit fontScale="90000"/>
          </a:bodyPr>
          <a:lstStyle/>
          <a:p>
            <a:r>
              <a:rPr lang="en-GB" sz="4800" b="1" u="sng" dirty="0"/>
              <a:t>Project Motivation</a:t>
            </a:r>
          </a:p>
        </p:txBody>
      </p:sp>
      <p:sp>
        <p:nvSpPr>
          <p:cNvPr id="3" name="Content Placeholder 2">
            <a:extLst>
              <a:ext uri="{FF2B5EF4-FFF2-40B4-BE49-F238E27FC236}">
                <a16:creationId xmlns:a16="http://schemas.microsoft.com/office/drawing/2014/main" id="{94FFB819-2394-4A21-9C17-76B78E1A5554}"/>
              </a:ext>
            </a:extLst>
          </p:cNvPr>
          <p:cNvSpPr>
            <a:spLocks noGrp="1"/>
          </p:cNvSpPr>
          <p:nvPr>
            <p:ph idx="1"/>
          </p:nvPr>
        </p:nvSpPr>
        <p:spPr>
          <a:xfrm>
            <a:off x="533399" y="1546410"/>
            <a:ext cx="10291483" cy="5060577"/>
          </a:xfrm>
        </p:spPr>
        <p:txBody>
          <a:bodyPr>
            <a:normAutofit/>
          </a:bodyPr>
          <a:lstStyle/>
          <a:p>
            <a:r>
              <a:rPr lang="en-GB" sz="1400" dirty="0"/>
              <a:t>Generally speaking, trying to find insights of .mat files through different measurements (joint angles, positions, accelerometer values, etc.) and extracted statistical features of NSAA and 6 min walk files by sequence modelling using RNNs and CRFs</a:t>
            </a:r>
          </a:p>
          <a:p>
            <a:pPr lvl="1"/>
            <a:r>
              <a:rPr lang="en-GB" sz="1400" dirty="0"/>
              <a:t>Ideally build models that can learn the features of human movement</a:t>
            </a:r>
          </a:p>
          <a:p>
            <a:pPr marL="0" indent="0">
              <a:buNone/>
            </a:pPr>
            <a:endParaRPr lang="en-GB" sz="1400" dirty="0"/>
          </a:p>
          <a:p>
            <a:r>
              <a:rPr lang="en-GB" sz="1400" dirty="0"/>
              <a:t>(Current) aim is to build a reasonably good model that, when presented with new, unseen .mat files, can give a reasonably good approximation of individual NSAA scores and overall cumulative NSAA score</a:t>
            </a:r>
          </a:p>
          <a:p>
            <a:pPr lvl="1"/>
            <a:r>
              <a:rPr lang="en-GB" sz="1400" dirty="0"/>
              <a:t>Should be able to do this with the same model if the newly presented file is of a 6 minute walk, NSAA assessment, or unstructured movement</a:t>
            </a:r>
          </a:p>
          <a:p>
            <a:pPr lvl="1"/>
            <a:r>
              <a:rPr lang="en-GB" sz="1400" dirty="0"/>
              <a:t>Idea is this could aid specialists in the scoring and assessment of patients’ activity scores</a:t>
            </a:r>
          </a:p>
          <a:p>
            <a:endParaRPr lang="en-GB" sz="1400" dirty="0"/>
          </a:p>
          <a:p>
            <a:r>
              <a:rPr lang="en-GB" sz="1400" dirty="0"/>
              <a:t>Another aim is to use a trained model to gain insights into most influential activities and measurements from .mat file on overall NSAA score and to identify activities that correlate highly with overall assessment</a:t>
            </a:r>
          </a:p>
          <a:p>
            <a:pPr lvl="1"/>
            <a:r>
              <a:rPr lang="en-GB" sz="1400" dirty="0"/>
              <a:t>Possibly could enable the reduction of 17 activities to far fewer if only a few are needed to correctly assess the subject</a:t>
            </a:r>
          </a:p>
          <a:p>
            <a:endParaRPr lang="en-GB" sz="1400" dirty="0"/>
          </a:p>
          <a:p>
            <a:r>
              <a:rPr lang="en-GB" sz="1400" dirty="0"/>
              <a:t>Only class of models currently being used is the RNN; however, shall be experimenting with CRFs built in Python shortly and compare them with RNN counterparts</a:t>
            </a:r>
          </a:p>
          <a:p>
            <a:endParaRPr lang="en-GB" sz="1400" dirty="0"/>
          </a:p>
          <a:p>
            <a:r>
              <a:rPr lang="en-GB" sz="1400" dirty="0"/>
              <a:t>Also would like to look at implementing RNNs with CRFs and seeing how this affects classification and regression performance</a:t>
            </a:r>
          </a:p>
          <a:p>
            <a:endParaRPr lang="en-GB" sz="1400" dirty="0"/>
          </a:p>
          <a:p>
            <a:endParaRPr lang="en-GB" sz="1400" dirty="0"/>
          </a:p>
        </p:txBody>
      </p:sp>
    </p:spTree>
    <p:extLst>
      <p:ext uri="{BB962C8B-B14F-4D97-AF65-F5344CB8AC3E}">
        <p14:creationId xmlns:p14="http://schemas.microsoft.com/office/powerpoint/2010/main" val="40059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2EAC-AB3D-40CE-B142-9A84A6F9DF86}"/>
              </a:ext>
            </a:extLst>
          </p:cNvPr>
          <p:cNvSpPr>
            <a:spLocks noGrp="1"/>
          </p:cNvSpPr>
          <p:nvPr>
            <p:ph type="ctrTitle"/>
          </p:nvPr>
        </p:nvSpPr>
        <p:spPr>
          <a:xfrm>
            <a:off x="2723036" y="19834"/>
            <a:ext cx="6786282" cy="640453"/>
          </a:xfrm>
        </p:spPr>
        <p:txBody>
          <a:bodyPr>
            <a:normAutofit/>
          </a:bodyPr>
          <a:lstStyle/>
          <a:p>
            <a:r>
              <a:rPr lang="en-GB" sz="3600" b="1" u="sng" dirty="0"/>
              <a:t>Scripts and Data Ecosystem</a:t>
            </a:r>
          </a:p>
        </p:txBody>
      </p:sp>
      <p:sp>
        <p:nvSpPr>
          <p:cNvPr id="4" name="TextBox 3">
            <a:extLst>
              <a:ext uri="{FF2B5EF4-FFF2-40B4-BE49-F238E27FC236}">
                <a16:creationId xmlns:a16="http://schemas.microsoft.com/office/drawing/2014/main" id="{A1630F2B-29D4-4276-840E-33C831225A94}"/>
              </a:ext>
            </a:extLst>
          </p:cNvPr>
          <p:cNvSpPr txBox="1"/>
          <p:nvPr/>
        </p:nvSpPr>
        <p:spPr>
          <a:xfrm>
            <a:off x="3491759" y="857118"/>
            <a:ext cx="2093258" cy="523220"/>
          </a:xfrm>
          <a:prstGeom prst="rect">
            <a:avLst/>
          </a:prstGeom>
          <a:noFill/>
          <a:ln w="19050">
            <a:solidFill>
              <a:schemeClr val="bg1"/>
            </a:solidFill>
          </a:ln>
        </p:spPr>
        <p:txBody>
          <a:bodyPr wrap="square" rtlCol="0">
            <a:spAutoFit/>
          </a:bodyPr>
          <a:lstStyle/>
          <a:p>
            <a:r>
              <a:rPr lang="en-GB" sz="1400" dirty="0"/>
              <a:t>Suit data (one .mat file per subject visit)</a:t>
            </a:r>
          </a:p>
        </p:txBody>
      </p:sp>
      <p:sp>
        <p:nvSpPr>
          <p:cNvPr id="5" name="TextBox 4">
            <a:extLst>
              <a:ext uri="{FF2B5EF4-FFF2-40B4-BE49-F238E27FC236}">
                <a16:creationId xmlns:a16="http://schemas.microsoft.com/office/drawing/2014/main" id="{02BDCFB1-3AE9-4382-8D60-42CFAB81E495}"/>
              </a:ext>
            </a:extLst>
          </p:cNvPr>
          <p:cNvSpPr txBox="1"/>
          <p:nvPr/>
        </p:nvSpPr>
        <p:spPr>
          <a:xfrm>
            <a:off x="3406597" y="1943474"/>
            <a:ext cx="2138083" cy="307777"/>
          </a:xfrm>
          <a:prstGeom prst="rect">
            <a:avLst/>
          </a:prstGeom>
          <a:noFill/>
          <a:ln>
            <a:solidFill>
              <a:schemeClr val="tx1"/>
            </a:solidFill>
          </a:ln>
        </p:spPr>
        <p:txBody>
          <a:bodyPr wrap="square" rtlCol="0">
            <a:spAutoFit/>
          </a:bodyPr>
          <a:lstStyle/>
          <a:p>
            <a:r>
              <a:rPr lang="en-GB" sz="1400" b="1" dirty="0"/>
              <a:t>‘comp_stat_vals.py’</a:t>
            </a:r>
          </a:p>
        </p:txBody>
      </p:sp>
      <p:sp>
        <p:nvSpPr>
          <p:cNvPr id="6" name="TextBox 5">
            <a:extLst>
              <a:ext uri="{FF2B5EF4-FFF2-40B4-BE49-F238E27FC236}">
                <a16:creationId xmlns:a16="http://schemas.microsoft.com/office/drawing/2014/main" id="{1BE22A97-798F-4190-B6AB-DDD0016FC919}"/>
              </a:ext>
            </a:extLst>
          </p:cNvPr>
          <p:cNvSpPr txBox="1"/>
          <p:nvPr/>
        </p:nvSpPr>
        <p:spPr>
          <a:xfrm>
            <a:off x="3566848" y="3610811"/>
            <a:ext cx="1586753" cy="307777"/>
          </a:xfrm>
          <a:prstGeom prst="rect">
            <a:avLst/>
          </a:prstGeom>
          <a:noFill/>
          <a:ln>
            <a:solidFill>
              <a:schemeClr val="tx1"/>
            </a:solidFill>
          </a:ln>
        </p:spPr>
        <p:txBody>
          <a:bodyPr wrap="square" rtlCol="0">
            <a:spAutoFit/>
          </a:bodyPr>
          <a:lstStyle/>
          <a:p>
            <a:r>
              <a:rPr lang="en-GB" sz="1400" b="1" dirty="0"/>
              <a:t>‘ft_sel_red.py’</a:t>
            </a:r>
          </a:p>
        </p:txBody>
      </p:sp>
      <p:sp>
        <p:nvSpPr>
          <p:cNvPr id="7" name="TextBox 6">
            <a:extLst>
              <a:ext uri="{FF2B5EF4-FFF2-40B4-BE49-F238E27FC236}">
                <a16:creationId xmlns:a16="http://schemas.microsoft.com/office/drawing/2014/main" id="{F331BAA7-A3D9-4D7B-9F72-6AA3147CDC93}"/>
              </a:ext>
            </a:extLst>
          </p:cNvPr>
          <p:cNvSpPr txBox="1"/>
          <p:nvPr/>
        </p:nvSpPr>
        <p:spPr>
          <a:xfrm>
            <a:off x="3903021" y="5292129"/>
            <a:ext cx="927847" cy="307777"/>
          </a:xfrm>
          <a:prstGeom prst="rect">
            <a:avLst/>
          </a:prstGeom>
          <a:noFill/>
          <a:ln>
            <a:solidFill>
              <a:schemeClr val="tx1"/>
            </a:solidFill>
          </a:ln>
        </p:spPr>
        <p:txBody>
          <a:bodyPr wrap="square" rtlCol="0">
            <a:spAutoFit/>
          </a:bodyPr>
          <a:lstStyle/>
          <a:p>
            <a:r>
              <a:rPr lang="en-GB" sz="1400" b="1" dirty="0"/>
              <a:t>‘rnn.py’</a:t>
            </a:r>
          </a:p>
        </p:txBody>
      </p:sp>
      <p:sp>
        <p:nvSpPr>
          <p:cNvPr id="8" name="TextBox 7">
            <a:extLst>
              <a:ext uri="{FF2B5EF4-FFF2-40B4-BE49-F238E27FC236}">
                <a16:creationId xmlns:a16="http://schemas.microsoft.com/office/drawing/2014/main" id="{37B59002-F8BB-4C43-88FA-A1E155B8E0D0}"/>
              </a:ext>
            </a:extLst>
          </p:cNvPr>
          <p:cNvSpPr txBox="1"/>
          <p:nvPr/>
        </p:nvSpPr>
        <p:spPr>
          <a:xfrm>
            <a:off x="271848" y="3089070"/>
            <a:ext cx="1918446" cy="307777"/>
          </a:xfrm>
          <a:prstGeom prst="rect">
            <a:avLst/>
          </a:prstGeom>
          <a:noFill/>
          <a:ln>
            <a:solidFill>
              <a:schemeClr val="tx1"/>
            </a:solidFill>
          </a:ln>
        </p:spPr>
        <p:txBody>
          <a:bodyPr wrap="square" rtlCol="0">
            <a:spAutoFit/>
          </a:bodyPr>
          <a:lstStyle/>
          <a:p>
            <a:r>
              <a:rPr lang="en-GB" sz="1400" b="1" dirty="0"/>
              <a:t>‘ext_raw_measures.py’</a:t>
            </a:r>
          </a:p>
        </p:txBody>
      </p:sp>
      <p:sp>
        <p:nvSpPr>
          <p:cNvPr id="9" name="TextBox 8">
            <a:extLst>
              <a:ext uri="{FF2B5EF4-FFF2-40B4-BE49-F238E27FC236}">
                <a16:creationId xmlns:a16="http://schemas.microsoft.com/office/drawing/2014/main" id="{4D57ECA1-C8FC-4EB7-AB41-C61D3E07EEF1}"/>
              </a:ext>
            </a:extLst>
          </p:cNvPr>
          <p:cNvSpPr txBox="1"/>
          <p:nvPr/>
        </p:nvSpPr>
        <p:spPr>
          <a:xfrm>
            <a:off x="9114618" y="2560033"/>
            <a:ext cx="2250141" cy="307777"/>
          </a:xfrm>
          <a:prstGeom prst="rect">
            <a:avLst/>
          </a:prstGeom>
          <a:noFill/>
          <a:ln>
            <a:solidFill>
              <a:schemeClr val="tx1"/>
            </a:solidFill>
          </a:ln>
        </p:spPr>
        <p:txBody>
          <a:bodyPr wrap="square" rtlCol="0">
            <a:spAutoFit/>
          </a:bodyPr>
          <a:lstStyle/>
          <a:p>
            <a:r>
              <a:rPr lang="en-GB" sz="1400" b="1" dirty="0"/>
              <a:t>‘model_predictor.py’</a:t>
            </a:r>
          </a:p>
        </p:txBody>
      </p:sp>
      <p:sp>
        <p:nvSpPr>
          <p:cNvPr id="10" name="TextBox 9">
            <a:extLst>
              <a:ext uri="{FF2B5EF4-FFF2-40B4-BE49-F238E27FC236}">
                <a16:creationId xmlns:a16="http://schemas.microsoft.com/office/drawing/2014/main" id="{8EF3AD37-9DF9-4338-81FA-0B32C43D2ACE}"/>
              </a:ext>
            </a:extLst>
          </p:cNvPr>
          <p:cNvSpPr txBox="1"/>
          <p:nvPr/>
        </p:nvSpPr>
        <p:spPr>
          <a:xfrm>
            <a:off x="9459503" y="5292127"/>
            <a:ext cx="1990165" cy="307777"/>
          </a:xfrm>
          <a:prstGeom prst="rect">
            <a:avLst/>
          </a:prstGeom>
          <a:noFill/>
          <a:ln>
            <a:solidFill>
              <a:schemeClr val="tx1"/>
            </a:solidFill>
          </a:ln>
        </p:spPr>
        <p:txBody>
          <a:bodyPr wrap="square" rtlCol="0">
            <a:spAutoFit/>
          </a:bodyPr>
          <a:lstStyle/>
          <a:p>
            <a:r>
              <a:rPr lang="en-GB" sz="1400" b="1" dirty="0"/>
              <a:t>‘graph_creator.py’</a:t>
            </a:r>
          </a:p>
        </p:txBody>
      </p:sp>
      <p:sp>
        <p:nvSpPr>
          <p:cNvPr id="11" name="TextBox 10">
            <a:extLst>
              <a:ext uri="{FF2B5EF4-FFF2-40B4-BE49-F238E27FC236}">
                <a16:creationId xmlns:a16="http://schemas.microsoft.com/office/drawing/2014/main" id="{8560B9C0-DA03-4939-8D11-2C907680C608}"/>
              </a:ext>
            </a:extLst>
          </p:cNvPr>
          <p:cNvSpPr txBox="1"/>
          <p:nvPr/>
        </p:nvSpPr>
        <p:spPr>
          <a:xfrm>
            <a:off x="3220586" y="2727231"/>
            <a:ext cx="2279278" cy="307777"/>
          </a:xfrm>
          <a:prstGeom prst="rect">
            <a:avLst/>
          </a:prstGeom>
          <a:noFill/>
          <a:ln>
            <a:solidFill>
              <a:schemeClr val="bg1"/>
            </a:solidFill>
          </a:ln>
        </p:spPr>
        <p:txBody>
          <a:bodyPr wrap="square" rtlCol="0">
            <a:spAutoFit/>
          </a:bodyPr>
          <a:lstStyle/>
          <a:p>
            <a:r>
              <a:rPr lang="en-GB" sz="1400" dirty="0"/>
              <a:t>Extracted statistical features</a:t>
            </a:r>
          </a:p>
        </p:txBody>
      </p:sp>
      <p:sp>
        <p:nvSpPr>
          <p:cNvPr id="12" name="TextBox 11">
            <a:extLst>
              <a:ext uri="{FF2B5EF4-FFF2-40B4-BE49-F238E27FC236}">
                <a16:creationId xmlns:a16="http://schemas.microsoft.com/office/drawing/2014/main" id="{56FF713F-B149-4320-84F5-7D938B7BD3EC}"/>
              </a:ext>
            </a:extLst>
          </p:cNvPr>
          <p:cNvSpPr txBox="1"/>
          <p:nvPr/>
        </p:nvSpPr>
        <p:spPr>
          <a:xfrm>
            <a:off x="3226183" y="4480643"/>
            <a:ext cx="2498913" cy="307777"/>
          </a:xfrm>
          <a:prstGeom prst="rect">
            <a:avLst/>
          </a:prstGeom>
          <a:noFill/>
          <a:ln>
            <a:solidFill>
              <a:schemeClr val="bg1"/>
            </a:solidFill>
          </a:ln>
        </p:spPr>
        <p:txBody>
          <a:bodyPr wrap="square" rtlCol="0">
            <a:spAutoFit/>
          </a:bodyPr>
          <a:lstStyle/>
          <a:p>
            <a:r>
              <a:rPr lang="en-GB" sz="1400" dirty="0"/>
              <a:t>Reduced-dim statistical features</a:t>
            </a:r>
          </a:p>
        </p:txBody>
      </p:sp>
      <p:sp>
        <p:nvSpPr>
          <p:cNvPr id="13" name="TextBox 12">
            <a:extLst>
              <a:ext uri="{FF2B5EF4-FFF2-40B4-BE49-F238E27FC236}">
                <a16:creationId xmlns:a16="http://schemas.microsoft.com/office/drawing/2014/main" id="{E350FD76-879C-4549-8446-1B25FFE3A2D5}"/>
              </a:ext>
            </a:extLst>
          </p:cNvPr>
          <p:cNvSpPr txBox="1"/>
          <p:nvPr/>
        </p:nvSpPr>
        <p:spPr>
          <a:xfrm>
            <a:off x="2270315" y="6060944"/>
            <a:ext cx="1958789" cy="738664"/>
          </a:xfrm>
          <a:prstGeom prst="rect">
            <a:avLst/>
          </a:prstGeom>
          <a:noFill/>
          <a:ln>
            <a:solidFill>
              <a:schemeClr val="bg1"/>
            </a:solidFill>
          </a:ln>
        </p:spPr>
        <p:txBody>
          <a:bodyPr wrap="square" rtlCol="0">
            <a:spAutoFit/>
          </a:bodyPr>
          <a:lstStyle/>
          <a:p>
            <a:r>
              <a:rPr lang="en-GB" sz="1400" dirty="0"/>
              <a:t>Overall NSAA regression score (between 0 and 34) of a single sequence</a:t>
            </a:r>
          </a:p>
        </p:txBody>
      </p:sp>
      <p:sp>
        <p:nvSpPr>
          <p:cNvPr id="14" name="TextBox 13">
            <a:extLst>
              <a:ext uri="{FF2B5EF4-FFF2-40B4-BE49-F238E27FC236}">
                <a16:creationId xmlns:a16="http://schemas.microsoft.com/office/drawing/2014/main" id="{9C72AB96-72D6-4D16-A7FB-23187662F13E}"/>
              </a:ext>
            </a:extLst>
          </p:cNvPr>
          <p:cNvSpPr txBox="1"/>
          <p:nvPr/>
        </p:nvSpPr>
        <p:spPr>
          <a:xfrm>
            <a:off x="4521578" y="6044567"/>
            <a:ext cx="2003610" cy="754449"/>
          </a:xfrm>
          <a:prstGeom prst="rect">
            <a:avLst/>
          </a:prstGeom>
          <a:noFill/>
          <a:ln>
            <a:solidFill>
              <a:schemeClr val="bg1"/>
            </a:solidFill>
          </a:ln>
        </p:spPr>
        <p:txBody>
          <a:bodyPr wrap="square" rtlCol="0">
            <a:spAutoFit/>
          </a:bodyPr>
          <a:lstStyle/>
          <a:p>
            <a:r>
              <a:rPr lang="en-GB" sz="1400" dirty="0"/>
              <a:t>Classification of being from either ‘D’ or ‘HC’ file of a single sequence</a:t>
            </a:r>
          </a:p>
        </p:txBody>
      </p:sp>
      <p:sp>
        <p:nvSpPr>
          <p:cNvPr id="15" name="Rectangle 14">
            <a:extLst>
              <a:ext uri="{FF2B5EF4-FFF2-40B4-BE49-F238E27FC236}">
                <a16:creationId xmlns:a16="http://schemas.microsoft.com/office/drawing/2014/main" id="{21BC57AB-FCD1-4F5C-ABA2-0416BA2F7FA6}"/>
              </a:ext>
            </a:extLst>
          </p:cNvPr>
          <p:cNvSpPr/>
          <p:nvPr/>
        </p:nvSpPr>
        <p:spPr>
          <a:xfrm>
            <a:off x="6781799" y="6060944"/>
            <a:ext cx="2250141" cy="738664"/>
          </a:xfrm>
          <a:prstGeom prst="rect">
            <a:avLst/>
          </a:prstGeom>
          <a:ln>
            <a:solidFill>
              <a:schemeClr val="bg1"/>
            </a:solidFill>
          </a:ln>
        </p:spPr>
        <p:txBody>
          <a:bodyPr wrap="square">
            <a:spAutoFit/>
          </a:bodyPr>
          <a:lstStyle/>
          <a:p>
            <a:r>
              <a:rPr lang="en-GB" sz="1400" dirty="0"/>
              <a:t>Classification of NSAA single activity scores for all 17 actions of a single sequence</a:t>
            </a:r>
          </a:p>
        </p:txBody>
      </p:sp>
      <p:sp>
        <p:nvSpPr>
          <p:cNvPr id="16" name="TextBox 15">
            <a:extLst>
              <a:ext uri="{FF2B5EF4-FFF2-40B4-BE49-F238E27FC236}">
                <a16:creationId xmlns:a16="http://schemas.microsoft.com/office/drawing/2014/main" id="{3A2797A4-A3F5-48D9-8627-38DC5F03D852}"/>
              </a:ext>
            </a:extLst>
          </p:cNvPr>
          <p:cNvSpPr txBox="1"/>
          <p:nvPr/>
        </p:nvSpPr>
        <p:spPr>
          <a:xfrm>
            <a:off x="453390" y="3929580"/>
            <a:ext cx="1662953" cy="523220"/>
          </a:xfrm>
          <a:prstGeom prst="rect">
            <a:avLst/>
          </a:prstGeom>
          <a:noFill/>
          <a:ln>
            <a:solidFill>
              <a:schemeClr val="bg1"/>
            </a:solidFill>
          </a:ln>
        </p:spPr>
        <p:txBody>
          <a:bodyPr wrap="square" rtlCol="0">
            <a:spAutoFit/>
          </a:bodyPr>
          <a:lstStyle/>
          <a:p>
            <a:r>
              <a:rPr lang="en-GB" sz="1400" dirty="0"/>
              <a:t>Raw measurement data from .mat files</a:t>
            </a:r>
          </a:p>
        </p:txBody>
      </p:sp>
      <p:sp>
        <p:nvSpPr>
          <p:cNvPr id="17" name="TextBox 16">
            <a:extLst>
              <a:ext uri="{FF2B5EF4-FFF2-40B4-BE49-F238E27FC236}">
                <a16:creationId xmlns:a16="http://schemas.microsoft.com/office/drawing/2014/main" id="{E629F3E5-B893-408A-9D28-B7EF53D35986}"/>
              </a:ext>
            </a:extLst>
          </p:cNvPr>
          <p:cNvSpPr txBox="1"/>
          <p:nvPr/>
        </p:nvSpPr>
        <p:spPr>
          <a:xfrm>
            <a:off x="8998080" y="1319719"/>
            <a:ext cx="2442883" cy="738664"/>
          </a:xfrm>
          <a:prstGeom prst="rect">
            <a:avLst/>
          </a:prstGeom>
          <a:noFill/>
          <a:ln w="19050">
            <a:solidFill>
              <a:schemeClr val="bg1"/>
            </a:solidFill>
          </a:ln>
        </p:spPr>
        <p:txBody>
          <a:bodyPr wrap="square" rtlCol="0">
            <a:spAutoFit/>
          </a:bodyPr>
          <a:lstStyle/>
          <a:p>
            <a:r>
              <a:rPr lang="en-GB" sz="1400" dirty="0"/>
              <a:t>Unseen suit data .mat file (e.g. from NSAA tests, 6MW, or unstructured movement)</a:t>
            </a:r>
          </a:p>
        </p:txBody>
      </p:sp>
      <p:sp>
        <p:nvSpPr>
          <p:cNvPr id="18" name="Rectangle 17">
            <a:extLst>
              <a:ext uri="{FF2B5EF4-FFF2-40B4-BE49-F238E27FC236}">
                <a16:creationId xmlns:a16="http://schemas.microsoft.com/office/drawing/2014/main" id="{BE264D11-1187-4FA3-A09D-68F4E94570A0}"/>
              </a:ext>
            </a:extLst>
          </p:cNvPr>
          <p:cNvSpPr/>
          <p:nvPr/>
        </p:nvSpPr>
        <p:spPr>
          <a:xfrm>
            <a:off x="8822229" y="3453505"/>
            <a:ext cx="2716307" cy="738664"/>
          </a:xfrm>
          <a:prstGeom prst="rect">
            <a:avLst/>
          </a:prstGeom>
          <a:ln>
            <a:solidFill>
              <a:schemeClr val="bg1"/>
            </a:solidFill>
          </a:ln>
        </p:spPr>
        <p:txBody>
          <a:bodyPr wrap="square">
            <a:spAutoFit/>
          </a:bodyPr>
          <a:lstStyle/>
          <a:p>
            <a:r>
              <a:rPr lang="en-GB" sz="1400" dirty="0"/>
              <a:t>Prediction of overall NSAA score, single act scores, and classification labels given pre-trained models</a:t>
            </a:r>
          </a:p>
        </p:txBody>
      </p:sp>
      <p:sp>
        <p:nvSpPr>
          <p:cNvPr id="19" name="Rectangle 18">
            <a:extLst>
              <a:ext uri="{FF2B5EF4-FFF2-40B4-BE49-F238E27FC236}">
                <a16:creationId xmlns:a16="http://schemas.microsoft.com/office/drawing/2014/main" id="{3E77C336-62BF-4B8B-8D0B-7D809B594952}"/>
              </a:ext>
            </a:extLst>
          </p:cNvPr>
          <p:cNvSpPr/>
          <p:nvPr/>
        </p:nvSpPr>
        <p:spPr>
          <a:xfrm>
            <a:off x="6178935" y="1890750"/>
            <a:ext cx="1828797" cy="523220"/>
          </a:xfrm>
          <a:prstGeom prst="rect">
            <a:avLst/>
          </a:prstGeom>
          <a:ln>
            <a:solidFill>
              <a:schemeClr val="bg1"/>
            </a:solidFill>
          </a:ln>
        </p:spPr>
        <p:txBody>
          <a:bodyPr wrap="square">
            <a:spAutoFit/>
          </a:bodyPr>
          <a:lstStyle/>
          <a:p>
            <a:r>
              <a:rPr lang="en-GB" sz="1400" dirty="0"/>
              <a:t>3D visualization of suit data over time</a:t>
            </a:r>
          </a:p>
        </p:txBody>
      </p:sp>
      <p:sp>
        <p:nvSpPr>
          <p:cNvPr id="20" name="TextBox 19">
            <a:extLst>
              <a:ext uri="{FF2B5EF4-FFF2-40B4-BE49-F238E27FC236}">
                <a16:creationId xmlns:a16="http://schemas.microsoft.com/office/drawing/2014/main" id="{C7746C68-D2F1-4A02-8775-D326F2C8EFEF}"/>
              </a:ext>
            </a:extLst>
          </p:cNvPr>
          <p:cNvSpPr txBox="1"/>
          <p:nvPr/>
        </p:nvSpPr>
        <p:spPr>
          <a:xfrm>
            <a:off x="487005" y="1303733"/>
            <a:ext cx="1488137" cy="307777"/>
          </a:xfrm>
          <a:prstGeom prst="rect">
            <a:avLst/>
          </a:prstGeom>
          <a:noFill/>
          <a:ln>
            <a:solidFill>
              <a:schemeClr val="tx1"/>
            </a:solidFill>
          </a:ln>
        </p:spPr>
        <p:txBody>
          <a:bodyPr wrap="square" rtlCol="0">
            <a:spAutoFit/>
          </a:bodyPr>
          <a:lstStyle/>
          <a:p>
            <a:r>
              <a:rPr lang="en-GB" sz="1400" b="1" dirty="0"/>
              <a:t>‘mat_act_div.py’</a:t>
            </a:r>
          </a:p>
        </p:txBody>
      </p:sp>
      <p:sp>
        <p:nvSpPr>
          <p:cNvPr id="21" name="TextBox 20">
            <a:extLst>
              <a:ext uri="{FF2B5EF4-FFF2-40B4-BE49-F238E27FC236}">
                <a16:creationId xmlns:a16="http://schemas.microsoft.com/office/drawing/2014/main" id="{9342ABA0-039F-445E-999C-84448D23F563}"/>
              </a:ext>
            </a:extLst>
          </p:cNvPr>
          <p:cNvSpPr txBox="1"/>
          <p:nvPr/>
        </p:nvSpPr>
        <p:spPr>
          <a:xfrm>
            <a:off x="377186" y="217436"/>
            <a:ext cx="1757083" cy="523220"/>
          </a:xfrm>
          <a:prstGeom prst="rect">
            <a:avLst/>
          </a:prstGeom>
          <a:noFill/>
        </p:spPr>
        <p:txBody>
          <a:bodyPr wrap="square" rtlCol="0">
            <a:spAutoFit/>
          </a:bodyPr>
          <a:lstStyle/>
          <a:p>
            <a:r>
              <a:rPr lang="en-GB" sz="1400" dirty="0"/>
              <a:t>Google sheet activity annotations</a:t>
            </a:r>
          </a:p>
        </p:txBody>
      </p:sp>
      <p:sp>
        <p:nvSpPr>
          <p:cNvPr id="22" name="TextBox 21">
            <a:extLst>
              <a:ext uri="{FF2B5EF4-FFF2-40B4-BE49-F238E27FC236}">
                <a16:creationId xmlns:a16="http://schemas.microsoft.com/office/drawing/2014/main" id="{91FCBFE5-F974-4FAB-9782-FBCB32A7BFA2}"/>
              </a:ext>
            </a:extLst>
          </p:cNvPr>
          <p:cNvSpPr txBox="1"/>
          <p:nvPr/>
        </p:nvSpPr>
        <p:spPr>
          <a:xfrm>
            <a:off x="171003" y="2058383"/>
            <a:ext cx="2227729" cy="523220"/>
          </a:xfrm>
          <a:prstGeom prst="rect">
            <a:avLst/>
          </a:prstGeom>
          <a:noFill/>
        </p:spPr>
        <p:txBody>
          <a:bodyPr wrap="square" rtlCol="0">
            <a:spAutoFit/>
          </a:bodyPr>
          <a:lstStyle/>
          <a:p>
            <a:r>
              <a:rPr lang="en-GB" sz="1400" dirty="0"/>
              <a:t>Suit data as .mat files (each file is 1 act of 1 subject)</a:t>
            </a:r>
          </a:p>
        </p:txBody>
      </p:sp>
      <p:pic>
        <p:nvPicPr>
          <p:cNvPr id="26" name="Picture 25">
            <a:extLst>
              <a:ext uri="{FF2B5EF4-FFF2-40B4-BE49-F238E27FC236}">
                <a16:creationId xmlns:a16="http://schemas.microsoft.com/office/drawing/2014/main" id="{46BCFBF6-855C-4DE8-94C0-888357B053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6508" y="6006490"/>
            <a:ext cx="888595" cy="769190"/>
          </a:xfrm>
          <a:prstGeom prst="rect">
            <a:avLst/>
          </a:prstGeom>
        </p:spPr>
      </p:pic>
      <p:sp>
        <p:nvSpPr>
          <p:cNvPr id="27" name="Arrow: Down 26">
            <a:extLst>
              <a:ext uri="{FF2B5EF4-FFF2-40B4-BE49-F238E27FC236}">
                <a16:creationId xmlns:a16="http://schemas.microsoft.com/office/drawing/2014/main" id="{83B0B08D-B4B7-4668-B9D3-CEA1CFBCF5E8}"/>
              </a:ext>
            </a:extLst>
          </p:cNvPr>
          <p:cNvSpPr/>
          <p:nvPr/>
        </p:nvSpPr>
        <p:spPr>
          <a:xfrm>
            <a:off x="4202214" y="1393488"/>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90F35431-4AE6-4DE2-AFD9-84085211A42B}"/>
              </a:ext>
            </a:extLst>
          </p:cNvPr>
          <p:cNvSpPr/>
          <p:nvPr/>
        </p:nvSpPr>
        <p:spPr>
          <a:xfrm>
            <a:off x="4202214" y="2266922"/>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Down 28">
            <a:extLst>
              <a:ext uri="{FF2B5EF4-FFF2-40B4-BE49-F238E27FC236}">
                <a16:creationId xmlns:a16="http://schemas.microsoft.com/office/drawing/2014/main" id="{26E8CF60-8093-45D7-8D2F-9683478D4DF6}"/>
              </a:ext>
            </a:extLst>
          </p:cNvPr>
          <p:cNvSpPr/>
          <p:nvPr/>
        </p:nvSpPr>
        <p:spPr>
          <a:xfrm>
            <a:off x="4202214" y="3052334"/>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Down 29">
            <a:extLst>
              <a:ext uri="{FF2B5EF4-FFF2-40B4-BE49-F238E27FC236}">
                <a16:creationId xmlns:a16="http://schemas.microsoft.com/office/drawing/2014/main" id="{115BDBDE-4CCF-4E35-BF55-ADAF349215CD}"/>
              </a:ext>
            </a:extLst>
          </p:cNvPr>
          <p:cNvSpPr/>
          <p:nvPr/>
        </p:nvSpPr>
        <p:spPr>
          <a:xfrm>
            <a:off x="4202214" y="3976934"/>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BC97DE22-CD0D-4280-8B69-9749AAD9924F}"/>
              </a:ext>
            </a:extLst>
          </p:cNvPr>
          <p:cNvSpPr/>
          <p:nvPr/>
        </p:nvSpPr>
        <p:spPr>
          <a:xfrm>
            <a:off x="4198858" y="4741180"/>
            <a:ext cx="279214"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566FF1FF-E303-4A5B-8680-DD078C81F7CB}"/>
              </a:ext>
            </a:extLst>
          </p:cNvPr>
          <p:cNvSpPr/>
          <p:nvPr/>
        </p:nvSpPr>
        <p:spPr>
          <a:xfrm rot="4562794">
            <a:off x="2651854" y="4618071"/>
            <a:ext cx="154569" cy="2293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5C093531-C977-424F-9772-A12C1D27787C}"/>
              </a:ext>
            </a:extLst>
          </p:cNvPr>
          <p:cNvSpPr/>
          <p:nvPr/>
        </p:nvSpPr>
        <p:spPr>
          <a:xfrm rot="2064775">
            <a:off x="3880743" y="5581371"/>
            <a:ext cx="163243" cy="570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A84597B0-C5D9-4E8A-BF74-BDE026E6313A}"/>
              </a:ext>
            </a:extLst>
          </p:cNvPr>
          <p:cNvSpPr/>
          <p:nvPr/>
        </p:nvSpPr>
        <p:spPr>
          <a:xfrm rot="17248260">
            <a:off x="5791909" y="4769479"/>
            <a:ext cx="148242" cy="2041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80B4924C-C798-4D18-9B1A-FAD12C253B64}"/>
              </a:ext>
            </a:extLst>
          </p:cNvPr>
          <p:cNvSpPr/>
          <p:nvPr/>
        </p:nvSpPr>
        <p:spPr>
          <a:xfrm>
            <a:off x="1062984" y="749834"/>
            <a:ext cx="2395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888D7450-2872-432F-A7FE-C4132C1DF3EC}"/>
              </a:ext>
            </a:extLst>
          </p:cNvPr>
          <p:cNvSpPr/>
          <p:nvPr/>
        </p:nvSpPr>
        <p:spPr>
          <a:xfrm>
            <a:off x="1062983" y="1627240"/>
            <a:ext cx="221885"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F59BDCBA-F083-4402-AA5E-55A31726D9D0}"/>
              </a:ext>
            </a:extLst>
          </p:cNvPr>
          <p:cNvSpPr/>
          <p:nvPr/>
        </p:nvSpPr>
        <p:spPr>
          <a:xfrm rot="4649665">
            <a:off x="2599082" y="531386"/>
            <a:ext cx="253684" cy="1444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F0ADDBBB-7577-4039-A9E9-30533F081796}"/>
              </a:ext>
            </a:extLst>
          </p:cNvPr>
          <p:cNvSpPr/>
          <p:nvPr/>
        </p:nvSpPr>
        <p:spPr>
          <a:xfrm rot="2364550">
            <a:off x="2662705" y="1030525"/>
            <a:ext cx="271981" cy="225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4E7B0A13-9C13-4CFF-A28C-D125661A5D02}"/>
              </a:ext>
            </a:extLst>
          </p:cNvPr>
          <p:cNvSpPr/>
          <p:nvPr/>
        </p:nvSpPr>
        <p:spPr>
          <a:xfrm>
            <a:off x="1062984" y="2535437"/>
            <a:ext cx="239510"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63580C0D-5E3B-406E-85E9-4927F4A7D3C9}"/>
              </a:ext>
            </a:extLst>
          </p:cNvPr>
          <p:cNvSpPr/>
          <p:nvPr/>
        </p:nvSpPr>
        <p:spPr>
          <a:xfrm>
            <a:off x="1062982" y="3427260"/>
            <a:ext cx="239511"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C06A7538-E315-4632-9A97-075FF74F1A11}"/>
              </a:ext>
            </a:extLst>
          </p:cNvPr>
          <p:cNvSpPr/>
          <p:nvPr/>
        </p:nvSpPr>
        <p:spPr>
          <a:xfrm rot="17501080">
            <a:off x="2652223" y="3836124"/>
            <a:ext cx="291334" cy="2153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E5C6C281-E8C9-489A-8B26-629FBECC8CF5}"/>
              </a:ext>
            </a:extLst>
          </p:cNvPr>
          <p:cNvSpPr txBox="1"/>
          <p:nvPr/>
        </p:nvSpPr>
        <p:spPr>
          <a:xfrm>
            <a:off x="168983" y="6037016"/>
            <a:ext cx="2023818" cy="738664"/>
          </a:xfrm>
          <a:prstGeom prst="rect">
            <a:avLst/>
          </a:prstGeom>
          <a:noFill/>
        </p:spPr>
        <p:txBody>
          <a:bodyPr wrap="square" rtlCol="0">
            <a:spAutoFit/>
          </a:bodyPr>
          <a:lstStyle/>
          <a:p>
            <a:r>
              <a:rPr lang="en-GB" sz="1400" dirty="0"/>
              <a:t>Single act score of 0, 1, or 2 of a single sequence (only for single-act files)</a:t>
            </a:r>
          </a:p>
        </p:txBody>
      </p:sp>
      <p:sp>
        <p:nvSpPr>
          <p:cNvPr id="45" name="Arrow: Down 44">
            <a:extLst>
              <a:ext uri="{FF2B5EF4-FFF2-40B4-BE49-F238E27FC236}">
                <a16:creationId xmlns:a16="http://schemas.microsoft.com/office/drawing/2014/main" id="{80EFA58A-6F8E-474E-AD3F-A9EFDCBE3BF5}"/>
              </a:ext>
            </a:extLst>
          </p:cNvPr>
          <p:cNvSpPr/>
          <p:nvPr/>
        </p:nvSpPr>
        <p:spPr>
          <a:xfrm rot="19528202">
            <a:off x="4608898" y="5601228"/>
            <a:ext cx="167288" cy="530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Down 45">
            <a:extLst>
              <a:ext uri="{FF2B5EF4-FFF2-40B4-BE49-F238E27FC236}">
                <a16:creationId xmlns:a16="http://schemas.microsoft.com/office/drawing/2014/main" id="{059EFE09-7587-4CB9-A96F-C7794A9EB5C2}"/>
              </a:ext>
            </a:extLst>
          </p:cNvPr>
          <p:cNvSpPr/>
          <p:nvPr/>
        </p:nvSpPr>
        <p:spPr>
          <a:xfrm rot="16200000">
            <a:off x="5698460" y="1829358"/>
            <a:ext cx="320447"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46">
            <a:extLst>
              <a:ext uri="{FF2B5EF4-FFF2-40B4-BE49-F238E27FC236}">
                <a16:creationId xmlns:a16="http://schemas.microsoft.com/office/drawing/2014/main" id="{1C5B5FCB-053B-4353-A772-A66DF4CD77C2}"/>
              </a:ext>
            </a:extLst>
          </p:cNvPr>
          <p:cNvPicPr>
            <a:picLocks noChangeAspect="1"/>
          </p:cNvPicPr>
          <p:nvPr/>
        </p:nvPicPr>
        <p:blipFill>
          <a:blip r:embed="rId4"/>
          <a:stretch>
            <a:fillRect/>
          </a:stretch>
        </p:blipFill>
        <p:spPr>
          <a:xfrm>
            <a:off x="6473535" y="857118"/>
            <a:ext cx="1239595" cy="991122"/>
          </a:xfrm>
          <a:prstGeom prst="rect">
            <a:avLst/>
          </a:prstGeom>
        </p:spPr>
      </p:pic>
      <p:sp>
        <p:nvSpPr>
          <p:cNvPr id="48" name="Arrow: Down 47">
            <a:extLst>
              <a:ext uri="{FF2B5EF4-FFF2-40B4-BE49-F238E27FC236}">
                <a16:creationId xmlns:a16="http://schemas.microsoft.com/office/drawing/2014/main" id="{7799E7BA-2ADF-49C5-A59F-CBF7FB153F8F}"/>
              </a:ext>
            </a:extLst>
          </p:cNvPr>
          <p:cNvSpPr/>
          <p:nvPr/>
        </p:nvSpPr>
        <p:spPr>
          <a:xfrm>
            <a:off x="10044875" y="2028268"/>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rrow: Down 48">
            <a:extLst>
              <a:ext uri="{FF2B5EF4-FFF2-40B4-BE49-F238E27FC236}">
                <a16:creationId xmlns:a16="http://schemas.microsoft.com/office/drawing/2014/main" id="{7A72EA6A-263A-4462-B62B-961DF5CE55A6}"/>
              </a:ext>
            </a:extLst>
          </p:cNvPr>
          <p:cNvSpPr/>
          <p:nvPr/>
        </p:nvSpPr>
        <p:spPr>
          <a:xfrm>
            <a:off x="10044875" y="2893187"/>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Arrow: Down 49">
            <a:extLst>
              <a:ext uri="{FF2B5EF4-FFF2-40B4-BE49-F238E27FC236}">
                <a16:creationId xmlns:a16="http://schemas.microsoft.com/office/drawing/2014/main" id="{1A3718E4-CA33-47C3-A3E7-70C8C734EF2D}"/>
              </a:ext>
            </a:extLst>
          </p:cNvPr>
          <p:cNvSpPr/>
          <p:nvPr/>
        </p:nvSpPr>
        <p:spPr>
          <a:xfrm rot="14145240">
            <a:off x="6895502" y="1572942"/>
            <a:ext cx="190075" cy="5001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Arrow: Down 50">
            <a:extLst>
              <a:ext uri="{FF2B5EF4-FFF2-40B4-BE49-F238E27FC236}">
                <a16:creationId xmlns:a16="http://schemas.microsoft.com/office/drawing/2014/main" id="{FC23779D-E8ED-42ED-9293-B1D87D440FA7}"/>
              </a:ext>
            </a:extLst>
          </p:cNvPr>
          <p:cNvSpPr/>
          <p:nvPr/>
        </p:nvSpPr>
        <p:spPr>
          <a:xfrm rot="16200000">
            <a:off x="5867764" y="4443330"/>
            <a:ext cx="148242" cy="2041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57D60A53-DA56-4ED8-B30D-17B7A80C1C2A}"/>
              </a:ext>
            </a:extLst>
          </p:cNvPr>
          <p:cNvSpPr txBox="1"/>
          <p:nvPr/>
        </p:nvSpPr>
        <p:spPr>
          <a:xfrm>
            <a:off x="7044287" y="5292128"/>
            <a:ext cx="1536158" cy="307777"/>
          </a:xfrm>
          <a:prstGeom prst="rect">
            <a:avLst/>
          </a:prstGeom>
          <a:noFill/>
          <a:ln>
            <a:solidFill>
              <a:schemeClr val="tx1"/>
            </a:solidFill>
          </a:ln>
        </p:spPr>
        <p:txBody>
          <a:bodyPr wrap="square" rtlCol="0">
            <a:spAutoFit/>
          </a:bodyPr>
          <a:lstStyle/>
          <a:p>
            <a:r>
              <a:rPr lang="en-GB" sz="1400" b="1" dirty="0"/>
              <a:t>‘RNN Results.xlsx’</a:t>
            </a:r>
          </a:p>
        </p:txBody>
      </p:sp>
      <p:sp>
        <p:nvSpPr>
          <p:cNvPr id="53" name="Arrow: Down 52">
            <a:extLst>
              <a:ext uri="{FF2B5EF4-FFF2-40B4-BE49-F238E27FC236}">
                <a16:creationId xmlns:a16="http://schemas.microsoft.com/office/drawing/2014/main" id="{AA782F44-25E8-4896-8889-CD605E8428CB}"/>
              </a:ext>
            </a:extLst>
          </p:cNvPr>
          <p:cNvSpPr/>
          <p:nvPr/>
        </p:nvSpPr>
        <p:spPr>
          <a:xfrm rot="16200000">
            <a:off x="8940133" y="5042576"/>
            <a:ext cx="145106" cy="827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Arrow: Down 53">
            <a:extLst>
              <a:ext uri="{FF2B5EF4-FFF2-40B4-BE49-F238E27FC236}">
                <a16:creationId xmlns:a16="http://schemas.microsoft.com/office/drawing/2014/main" id="{8CCA558D-2B76-45C9-A2CF-43BDD33ECE2E}"/>
              </a:ext>
            </a:extLst>
          </p:cNvPr>
          <p:cNvSpPr/>
          <p:nvPr/>
        </p:nvSpPr>
        <p:spPr>
          <a:xfrm>
            <a:off x="10219521" y="5629869"/>
            <a:ext cx="271016" cy="376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Right 2">
            <a:extLst>
              <a:ext uri="{FF2B5EF4-FFF2-40B4-BE49-F238E27FC236}">
                <a16:creationId xmlns:a16="http://schemas.microsoft.com/office/drawing/2014/main" id="{5F941C98-00A0-4598-9C13-866C8F3CE616}"/>
              </a:ext>
            </a:extLst>
          </p:cNvPr>
          <p:cNvSpPr/>
          <p:nvPr/>
        </p:nvSpPr>
        <p:spPr>
          <a:xfrm rot="20856261">
            <a:off x="2205262" y="2126893"/>
            <a:ext cx="1152420" cy="260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28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A28E-8C9B-4A4C-B1A8-316316E69CA9}"/>
              </a:ext>
            </a:extLst>
          </p:cNvPr>
          <p:cNvSpPr>
            <a:spLocks noGrp="1"/>
          </p:cNvSpPr>
          <p:nvPr>
            <p:ph type="title"/>
          </p:nvPr>
        </p:nvSpPr>
        <p:spPr>
          <a:xfrm>
            <a:off x="3121959" y="164353"/>
            <a:ext cx="6100482" cy="646331"/>
          </a:xfrm>
        </p:spPr>
        <p:txBody>
          <a:bodyPr>
            <a:normAutofit/>
          </a:bodyPr>
          <a:lstStyle/>
          <a:p>
            <a:r>
              <a:rPr lang="en-GB" sz="3600" b="1" u="sng" dirty="0"/>
              <a:t>Preliminary Experiment Results</a:t>
            </a:r>
          </a:p>
        </p:txBody>
      </p:sp>
      <p:sp>
        <p:nvSpPr>
          <p:cNvPr id="4" name="TextBox 3">
            <a:extLst>
              <a:ext uri="{FF2B5EF4-FFF2-40B4-BE49-F238E27FC236}">
                <a16:creationId xmlns:a16="http://schemas.microsoft.com/office/drawing/2014/main" id="{553C52D9-3269-4B95-BA13-D47C49C3D058}"/>
              </a:ext>
            </a:extLst>
          </p:cNvPr>
          <p:cNvSpPr txBox="1"/>
          <p:nvPr/>
        </p:nvSpPr>
        <p:spPr>
          <a:xfrm>
            <a:off x="486335" y="1492623"/>
            <a:ext cx="11219330" cy="4616648"/>
          </a:xfrm>
          <a:prstGeom prst="rect">
            <a:avLst/>
          </a:prstGeom>
          <a:noFill/>
        </p:spPr>
        <p:txBody>
          <a:bodyPr wrap="square" rtlCol="0">
            <a:spAutoFit/>
          </a:bodyPr>
          <a:lstStyle/>
          <a:p>
            <a:pPr marL="285750" indent="-285750">
              <a:buFont typeface="Arial" panose="020B0604020202020204" pitchFamily="34" charset="0"/>
              <a:buChar char="•"/>
            </a:pPr>
            <a:r>
              <a:rPr lang="en-GB" sz="1400" dirty="0"/>
              <a:t>Primarily testing for only one type of output (‘overall NSAA regression score’) to save time, as results on other metrics are consistent with this one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Results are based on testing single sequences from source .mat files that haven’t been used to train the model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However, this is in line with our ability to assess a complete file: taking a complete file, we can test models on each sequence in the file and aggregate predictions on individual sequences to get predictions for the whole file (as done in </a:t>
            </a:r>
            <a:r>
              <a:rPr lang="en-GB" sz="1400" b="1" dirty="0"/>
              <a:t>‘model_predictor.py’</a:t>
            </a:r>
            <a:r>
              <a:rPr lang="en-GB" sz="1400" dirty="0"/>
              <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Experiments done include:</a:t>
            </a:r>
          </a:p>
          <a:p>
            <a:pPr marL="742950" lvl="1" indent="-285750">
              <a:buFont typeface="Arial" panose="020B0604020202020204" pitchFamily="34" charset="0"/>
              <a:buChar char="•"/>
            </a:pPr>
            <a:r>
              <a:rPr lang="en-GB" sz="1400" dirty="0"/>
              <a:t>Determining how well an RNN model regresses on different types of source data</a:t>
            </a:r>
          </a:p>
          <a:p>
            <a:pPr marL="742950" lvl="1" indent="-285750">
              <a:buFont typeface="Arial" panose="020B0604020202020204" pitchFamily="34" charset="0"/>
              <a:buChar char="•"/>
            </a:pPr>
            <a:r>
              <a:rPr lang="en-GB" sz="1400" dirty="0"/>
              <a:t>Using the same file type categories as above, see how well these file types predict the individual activity NSAA scores (i.e. between 0 and 2)</a:t>
            </a:r>
          </a:p>
          <a:p>
            <a:pPr marL="742950" lvl="1" indent="-285750">
              <a:buFont typeface="Arial" panose="020B0604020202020204" pitchFamily="34" charset="0"/>
              <a:buChar char="•"/>
            </a:pPr>
            <a:r>
              <a:rPr lang="en-GB" sz="1400" dirty="0"/>
              <a:t>Using all available raw measurements in ‘AD’ files, extract each of them into ‘.csv’s and use these in turn to train and predict on RNNs</a:t>
            </a:r>
          </a:p>
          <a:p>
            <a:pPr marL="742950" lvl="1" indent="-285750">
              <a:buFont typeface="Arial" panose="020B0604020202020204" pitchFamily="34" charset="0"/>
              <a:buChar char="•"/>
            </a:pPr>
            <a:r>
              <a:rPr lang="en-GB" sz="1400" dirty="0"/>
              <a:t>As the ‘AD’ file type for ‘NSAA’ files isn’t particularly accurate investigate whether this is due to lack of data or innate predictive power</a:t>
            </a:r>
          </a:p>
          <a:p>
            <a:pPr marL="742950" lvl="1" indent="-285750">
              <a:buFont typeface="Arial" panose="020B0604020202020204" pitchFamily="34" charset="0"/>
              <a:buChar char="•"/>
            </a:pPr>
            <a:r>
              <a:rPr lang="en-GB" sz="1400" dirty="0"/>
              <a:t>Looks at the ability of an RNN model to predict a single activity score (0, 1, or 2) given data that comes from single-act subject files w/ associated labels from a Google sheet</a:t>
            </a:r>
          </a:p>
          <a:p>
            <a:pPr marL="742950" lvl="1" indent="-285750">
              <a:buFont typeface="Arial" panose="020B0604020202020204" pitchFamily="34" charset="0"/>
              <a:buChar char="•"/>
            </a:pPr>
            <a:r>
              <a:rPr lang="en-GB" sz="1400" dirty="0"/>
              <a:t>Having established 4 of the raw measurements that are useful for RNN models, use longer sequences (standard up to this point was ’60’ due to 60Hz so sequences of length 60 from raw measurement files captured 1s of data)</a:t>
            </a:r>
          </a:p>
          <a:p>
            <a:pPr marL="742950" lvl="1" indent="-285750">
              <a:buFont typeface="Arial" panose="020B0604020202020204" pitchFamily="34" charset="0"/>
              <a:buChar char="•"/>
            </a:pPr>
            <a:r>
              <a:rPr lang="en-GB" sz="1400" dirty="0"/>
              <a:t>Looking at how the number of features extracted from statistical features from ‘NSAA\AD’ files affected the ability of the RNN model in question to learn</a:t>
            </a:r>
          </a:p>
          <a:p>
            <a:pPr marL="742950" lvl="1" indent="-285750">
              <a:buFont typeface="Arial" panose="020B0604020202020204" pitchFamily="34" charset="0"/>
              <a:buChar char="•"/>
            </a:pPr>
            <a:r>
              <a:rPr lang="en-GB" sz="1400" dirty="0"/>
              <a:t>Having looked at different sequence lengths for raw measurement data, repeated the process with ‘NSAA\AD’ files</a:t>
            </a:r>
          </a:p>
          <a:p>
            <a:pPr marL="742950" lvl="1"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68010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0005-CF03-4DC2-8380-85CC5520903C}"/>
              </a:ext>
            </a:extLst>
          </p:cNvPr>
          <p:cNvSpPr>
            <a:spLocks noGrp="1"/>
          </p:cNvSpPr>
          <p:nvPr>
            <p:ph type="title"/>
          </p:nvPr>
        </p:nvSpPr>
        <p:spPr>
          <a:xfrm>
            <a:off x="1396253" y="457908"/>
            <a:ext cx="3706906" cy="800287"/>
          </a:xfrm>
        </p:spPr>
        <p:txBody>
          <a:bodyPr>
            <a:normAutofit/>
          </a:bodyPr>
          <a:lstStyle/>
          <a:p>
            <a:r>
              <a:rPr lang="en-GB" sz="3600" b="1" u="sng" dirty="0"/>
              <a:t>Experiment Set #1</a:t>
            </a:r>
          </a:p>
        </p:txBody>
      </p:sp>
      <p:sp>
        <p:nvSpPr>
          <p:cNvPr id="3" name="Content Placeholder 2">
            <a:extLst>
              <a:ext uri="{FF2B5EF4-FFF2-40B4-BE49-F238E27FC236}">
                <a16:creationId xmlns:a16="http://schemas.microsoft.com/office/drawing/2014/main" id="{DC1BCFDC-15E3-4328-89E8-D22711591909}"/>
              </a:ext>
            </a:extLst>
          </p:cNvPr>
          <p:cNvSpPr>
            <a:spLocks noGrp="1"/>
          </p:cNvSpPr>
          <p:nvPr>
            <p:ph idx="1"/>
          </p:nvPr>
        </p:nvSpPr>
        <p:spPr>
          <a:xfrm>
            <a:off x="174812" y="1951130"/>
            <a:ext cx="5280212" cy="3952130"/>
          </a:xfrm>
        </p:spPr>
        <p:txBody>
          <a:bodyPr>
            <a:normAutofit/>
          </a:bodyPr>
          <a:lstStyle/>
          <a:p>
            <a:pPr marL="285750" indent="-285750"/>
            <a:r>
              <a:rPr lang="en-GB" sz="1400" dirty="0"/>
              <a:t>Determining how well an RNN model regresses on different types of source data</a:t>
            </a:r>
          </a:p>
          <a:p>
            <a:pPr marL="285750" indent="-285750"/>
            <a:endParaRPr lang="en-GB" sz="1400" dirty="0"/>
          </a:p>
          <a:p>
            <a:pPr marL="742950" lvl="1" indent="-285750"/>
            <a:r>
              <a:rPr lang="en-GB" sz="1400" dirty="0"/>
              <a:t>Types are raw joint angle data from ‘JA’ and ‘DC’ (data cube) files, ‘AD’ (all data) files from NSAA assessments, and ‘AD’ files from 6-minute walks</a:t>
            </a:r>
          </a:p>
          <a:p>
            <a:pPr marL="742950" lvl="1" indent="-285750"/>
            <a:endParaRPr lang="en-GB" sz="1400" dirty="0"/>
          </a:p>
          <a:p>
            <a:pPr marL="742950" lvl="1" indent="-285750"/>
            <a:r>
              <a:rPr lang="en-GB" sz="1400" dirty="0"/>
              <a:t>Raw joint angle files from ‘JA’ and ‘DC’ perform much better (MAE = ~0.35) than ‘AD’ files (MAE = ~3.2)</a:t>
            </a:r>
          </a:p>
          <a:p>
            <a:pPr marL="742950" lvl="1" indent="-285750"/>
            <a:endParaRPr lang="en-GB" sz="1400" dirty="0"/>
          </a:p>
          <a:p>
            <a:pPr marL="742950" lvl="1" indent="-285750"/>
            <a:r>
              <a:rPr lang="en-GB" sz="1400" dirty="0"/>
              <a:t>Possibly reason for ‘JA’ and ‘DC’ performing so well could be that there aren’t that many subjects w/ these files, so not as diverse training set used</a:t>
            </a:r>
          </a:p>
          <a:p>
            <a:pPr marL="742950" lvl="1" indent="-285750"/>
            <a:endParaRPr lang="en-GB" sz="1400" dirty="0"/>
          </a:p>
          <a:p>
            <a:pPr marL="742950" lvl="1" indent="-285750"/>
            <a:r>
              <a:rPr lang="en-GB" sz="1400" dirty="0"/>
              <a:t>Suggests that raw data measurements might be better put through RNN than extracted statistical features</a:t>
            </a:r>
          </a:p>
          <a:p>
            <a:pPr marL="0" indent="0">
              <a:buNone/>
            </a:pPr>
            <a:endParaRPr lang="en-GB" dirty="0"/>
          </a:p>
        </p:txBody>
      </p:sp>
      <p:pic>
        <p:nvPicPr>
          <p:cNvPr id="5" name="Picture 4">
            <a:extLst>
              <a:ext uri="{FF2B5EF4-FFF2-40B4-BE49-F238E27FC236}">
                <a16:creationId xmlns:a16="http://schemas.microsoft.com/office/drawing/2014/main" id="{06CB7B5B-B67B-452D-A187-049CD7D7F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91" y="1258195"/>
            <a:ext cx="6780909" cy="5085682"/>
          </a:xfrm>
          <a:prstGeom prst="rect">
            <a:avLst/>
          </a:prstGeom>
        </p:spPr>
      </p:pic>
    </p:spTree>
    <p:extLst>
      <p:ext uri="{BB962C8B-B14F-4D97-AF65-F5344CB8AC3E}">
        <p14:creationId xmlns:p14="http://schemas.microsoft.com/office/powerpoint/2010/main" val="304228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D8135-39BD-47C5-B164-CFCC7A77D752}"/>
              </a:ext>
            </a:extLst>
          </p:cNvPr>
          <p:cNvSpPr>
            <a:spLocks noGrp="1"/>
          </p:cNvSpPr>
          <p:nvPr>
            <p:ph idx="1"/>
          </p:nvPr>
        </p:nvSpPr>
        <p:spPr>
          <a:xfrm>
            <a:off x="107576" y="1973543"/>
            <a:ext cx="5481918" cy="2831539"/>
          </a:xfrm>
        </p:spPr>
        <p:txBody>
          <a:bodyPr/>
          <a:lstStyle/>
          <a:p>
            <a:pPr marL="285750" indent="-285750"/>
            <a:r>
              <a:rPr lang="en-GB" sz="1400" dirty="0"/>
              <a:t>Using the same categories as above, see how well these file types predict the individual activity NSAA scores (i.e. between 0 and 2)</a:t>
            </a:r>
          </a:p>
          <a:p>
            <a:pPr marL="285750" indent="-285750"/>
            <a:endParaRPr lang="en-GB" sz="1400" dirty="0"/>
          </a:p>
          <a:p>
            <a:pPr marL="742950" lvl="1" indent="-285750"/>
            <a:r>
              <a:rPr lang="en-GB" sz="1400" dirty="0"/>
              <a:t>Metrics used are ‘individual accuracy’ (i.e. for sets of 17 #s for each test sequence, what percentage of individual  0, 1, or 2s are predicted correctly) and ‘all accuracy’ (i.e. for sets of 17 #s, what percentage of complete sets are predicted perfectly?)</a:t>
            </a:r>
          </a:p>
          <a:p>
            <a:pPr marL="742950" lvl="1" indent="-285750"/>
            <a:endParaRPr lang="en-GB" sz="1400" dirty="0"/>
          </a:p>
          <a:p>
            <a:pPr marL="742950" lvl="1" indent="-285750"/>
            <a:r>
              <a:rPr lang="en-GB" sz="1400" dirty="0"/>
              <a:t>Again, raw joint angle files from ‘JA’ and ‘DC perform much better on both ‘</a:t>
            </a:r>
            <a:r>
              <a:rPr lang="en-GB" sz="1400" dirty="0" err="1"/>
              <a:t>indiv</a:t>
            </a:r>
            <a:r>
              <a:rPr lang="en-GB" sz="1400" dirty="0"/>
              <a:t> </a:t>
            </a:r>
            <a:r>
              <a:rPr lang="en-GB" sz="1400" dirty="0" err="1"/>
              <a:t>acc</a:t>
            </a:r>
            <a:r>
              <a:rPr lang="en-GB" sz="1400" dirty="0"/>
              <a:t>’ (~99% vs ~89% from ‘AD’) and ‘all act’ (~98% vs 76% from ‘AD’)</a:t>
            </a:r>
          </a:p>
        </p:txBody>
      </p:sp>
      <p:sp>
        <p:nvSpPr>
          <p:cNvPr id="4" name="Title 1">
            <a:extLst>
              <a:ext uri="{FF2B5EF4-FFF2-40B4-BE49-F238E27FC236}">
                <a16:creationId xmlns:a16="http://schemas.microsoft.com/office/drawing/2014/main" id="{90C67661-8DDF-4F53-B7DA-10B61BEB8EAC}"/>
              </a:ext>
            </a:extLst>
          </p:cNvPr>
          <p:cNvSpPr>
            <a:spLocks noGrp="1"/>
          </p:cNvSpPr>
          <p:nvPr>
            <p:ph type="title"/>
          </p:nvPr>
        </p:nvSpPr>
        <p:spPr>
          <a:xfrm>
            <a:off x="1571065" y="460187"/>
            <a:ext cx="3706906" cy="800287"/>
          </a:xfrm>
        </p:spPr>
        <p:txBody>
          <a:bodyPr>
            <a:normAutofit/>
          </a:bodyPr>
          <a:lstStyle/>
          <a:p>
            <a:r>
              <a:rPr lang="en-GB" sz="3600" b="1" u="sng" dirty="0"/>
              <a:t>Experiment Set #2</a:t>
            </a:r>
          </a:p>
        </p:txBody>
      </p:sp>
      <p:pic>
        <p:nvPicPr>
          <p:cNvPr id="6" name="Picture 5">
            <a:extLst>
              <a:ext uri="{FF2B5EF4-FFF2-40B4-BE49-F238E27FC236}">
                <a16:creationId xmlns:a16="http://schemas.microsoft.com/office/drawing/2014/main" id="{4526F126-409F-4FBD-BF0A-6663BF96D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394" y="94520"/>
            <a:ext cx="4445973" cy="3334480"/>
          </a:xfrm>
          <a:prstGeom prst="rect">
            <a:avLst/>
          </a:prstGeom>
        </p:spPr>
      </p:pic>
      <p:pic>
        <p:nvPicPr>
          <p:cNvPr id="8" name="Picture 7">
            <a:extLst>
              <a:ext uri="{FF2B5EF4-FFF2-40B4-BE49-F238E27FC236}">
                <a16:creationId xmlns:a16="http://schemas.microsoft.com/office/drawing/2014/main" id="{4950668E-49BD-427B-A8AC-A7A7A7333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395" y="3429000"/>
            <a:ext cx="4445972" cy="3334480"/>
          </a:xfrm>
          <a:prstGeom prst="rect">
            <a:avLst/>
          </a:prstGeom>
        </p:spPr>
      </p:pic>
    </p:spTree>
    <p:extLst>
      <p:ext uri="{BB962C8B-B14F-4D97-AF65-F5344CB8AC3E}">
        <p14:creationId xmlns:p14="http://schemas.microsoft.com/office/powerpoint/2010/main" val="39014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21DBE-DBB5-4179-8E3F-2E2F588C7B8E}"/>
              </a:ext>
            </a:extLst>
          </p:cNvPr>
          <p:cNvSpPr>
            <a:spLocks noGrp="1"/>
          </p:cNvSpPr>
          <p:nvPr>
            <p:ph idx="1"/>
          </p:nvPr>
        </p:nvSpPr>
        <p:spPr>
          <a:xfrm>
            <a:off x="206187" y="2013884"/>
            <a:ext cx="5674659" cy="2378821"/>
          </a:xfrm>
        </p:spPr>
        <p:txBody>
          <a:bodyPr/>
          <a:lstStyle/>
          <a:p>
            <a:pPr marL="285750" indent="-285750"/>
            <a:r>
              <a:rPr lang="en-GB" sz="1400" dirty="0"/>
              <a:t>Using all available raw measurements in ‘AD’ files, extract each of them into ‘.csv’s and use these in turn to train and predict on RNNs</a:t>
            </a:r>
          </a:p>
          <a:p>
            <a:pPr marL="285750" indent="-285750"/>
            <a:endParaRPr lang="en-GB" sz="1400" dirty="0"/>
          </a:p>
          <a:p>
            <a:pPr marL="742950" lvl="1" indent="-285750"/>
            <a:r>
              <a:rPr lang="en-GB" sz="1400" dirty="0"/>
              <a:t>Measurements used were ‘position’, ‘velocity’, ‘acceleration’, ‘</a:t>
            </a:r>
            <a:r>
              <a:rPr lang="en-GB" sz="1400" dirty="0" err="1"/>
              <a:t>angularVelocity</a:t>
            </a:r>
            <a:r>
              <a:rPr lang="en-GB" sz="1400" dirty="0"/>
              <a:t>’, ‘</a:t>
            </a:r>
            <a:r>
              <a:rPr lang="en-GB" sz="1400" dirty="0" err="1"/>
              <a:t>angularAcceleration</a:t>
            </a:r>
            <a:r>
              <a:rPr lang="en-GB" sz="1400" dirty="0"/>
              <a:t>’, ‘</a:t>
            </a:r>
            <a:r>
              <a:rPr lang="en-GB" sz="1400" dirty="0" err="1"/>
              <a:t>sensorFreeAcceleration</a:t>
            </a:r>
            <a:r>
              <a:rPr lang="en-GB" sz="1400" dirty="0"/>
              <a:t>’, ‘</a:t>
            </a:r>
            <a:r>
              <a:rPr lang="en-GB" sz="1400" dirty="0" err="1"/>
              <a:t>sensorMagneticField</a:t>
            </a:r>
            <a:r>
              <a:rPr lang="en-GB" sz="1400" dirty="0"/>
              <a:t>’, ‘</a:t>
            </a:r>
            <a:r>
              <a:rPr lang="en-GB" sz="1400" dirty="0" err="1"/>
              <a:t>jointAngle</a:t>
            </a:r>
            <a:r>
              <a:rPr lang="en-GB" sz="1400" dirty="0"/>
              <a:t>’, ‘</a:t>
            </a:r>
            <a:r>
              <a:rPr lang="en-GB" sz="1400" dirty="0" err="1"/>
              <a:t>jointAngleXZY</a:t>
            </a:r>
            <a:r>
              <a:rPr lang="en-GB" sz="1400" dirty="0"/>
              <a:t>’</a:t>
            </a:r>
          </a:p>
          <a:p>
            <a:pPr marL="742950" lvl="1" indent="-285750"/>
            <a:endParaRPr lang="en-GB" sz="1400" dirty="0"/>
          </a:p>
          <a:p>
            <a:pPr marL="742950" lvl="1" indent="-285750"/>
            <a:r>
              <a:rPr lang="en-GB" sz="1400" dirty="0"/>
              <a:t>Useful raw measurements include ‘position’ (MAE = ~2.4), ‘</a:t>
            </a:r>
            <a:r>
              <a:rPr lang="en-GB" sz="1400" dirty="0" err="1"/>
              <a:t>sensorMagneticField</a:t>
            </a:r>
            <a:r>
              <a:rPr lang="en-GB" sz="1400" dirty="0"/>
              <a:t>’, ‘</a:t>
            </a:r>
            <a:r>
              <a:rPr lang="en-GB" sz="1400" dirty="0" err="1"/>
              <a:t>jointAngle</a:t>
            </a:r>
            <a:r>
              <a:rPr lang="en-GB" sz="1400" dirty="0"/>
              <a:t>’ and ‘</a:t>
            </a:r>
            <a:r>
              <a:rPr lang="en-GB" sz="1400" dirty="0" err="1"/>
              <a:t>jointAngleXZY</a:t>
            </a:r>
            <a:r>
              <a:rPr lang="en-GB" sz="1400" dirty="0"/>
              <a:t>’ (all have MAE = ~1.3)</a:t>
            </a:r>
          </a:p>
          <a:p>
            <a:endParaRPr lang="en-GB" dirty="0"/>
          </a:p>
        </p:txBody>
      </p:sp>
      <p:sp>
        <p:nvSpPr>
          <p:cNvPr id="4" name="Title 1">
            <a:extLst>
              <a:ext uri="{FF2B5EF4-FFF2-40B4-BE49-F238E27FC236}">
                <a16:creationId xmlns:a16="http://schemas.microsoft.com/office/drawing/2014/main" id="{73E010DF-C93D-4B55-8625-A2DFE3097810}"/>
              </a:ext>
            </a:extLst>
          </p:cNvPr>
          <p:cNvSpPr>
            <a:spLocks noGrp="1"/>
          </p:cNvSpPr>
          <p:nvPr>
            <p:ph type="title"/>
          </p:nvPr>
        </p:nvSpPr>
        <p:spPr>
          <a:xfrm>
            <a:off x="1571065" y="460187"/>
            <a:ext cx="3706906" cy="800287"/>
          </a:xfrm>
        </p:spPr>
        <p:txBody>
          <a:bodyPr>
            <a:normAutofit/>
          </a:bodyPr>
          <a:lstStyle/>
          <a:p>
            <a:r>
              <a:rPr lang="en-GB" sz="3600" b="1" u="sng" dirty="0"/>
              <a:t>Experiment Set #3</a:t>
            </a:r>
          </a:p>
        </p:txBody>
      </p:sp>
      <p:pic>
        <p:nvPicPr>
          <p:cNvPr id="6" name="Picture 5">
            <a:extLst>
              <a:ext uri="{FF2B5EF4-FFF2-40B4-BE49-F238E27FC236}">
                <a16:creationId xmlns:a16="http://schemas.microsoft.com/office/drawing/2014/main" id="{9822113B-0985-42FD-ABC7-3252466DE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314" y="1510553"/>
            <a:ext cx="5612816" cy="4209612"/>
          </a:xfrm>
          <a:prstGeom prst="rect">
            <a:avLst/>
          </a:prstGeom>
        </p:spPr>
      </p:pic>
    </p:spTree>
    <p:extLst>
      <p:ext uri="{BB962C8B-B14F-4D97-AF65-F5344CB8AC3E}">
        <p14:creationId xmlns:p14="http://schemas.microsoft.com/office/powerpoint/2010/main" val="333688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BA9E6B-BB02-4F83-8C31-903C4C51F571}"/>
              </a:ext>
            </a:extLst>
          </p:cNvPr>
          <p:cNvSpPr>
            <a:spLocks noGrp="1"/>
          </p:cNvSpPr>
          <p:nvPr>
            <p:ph type="title"/>
          </p:nvPr>
        </p:nvSpPr>
        <p:spPr>
          <a:xfrm>
            <a:off x="1571065" y="460187"/>
            <a:ext cx="3706906" cy="800287"/>
          </a:xfrm>
        </p:spPr>
        <p:txBody>
          <a:bodyPr>
            <a:normAutofit/>
          </a:bodyPr>
          <a:lstStyle/>
          <a:p>
            <a:r>
              <a:rPr lang="en-GB" sz="3600" b="1" u="sng" dirty="0"/>
              <a:t>Experiment Set #4</a:t>
            </a:r>
          </a:p>
        </p:txBody>
      </p:sp>
      <p:sp>
        <p:nvSpPr>
          <p:cNvPr id="5" name="Content Placeholder 2">
            <a:extLst>
              <a:ext uri="{FF2B5EF4-FFF2-40B4-BE49-F238E27FC236}">
                <a16:creationId xmlns:a16="http://schemas.microsoft.com/office/drawing/2014/main" id="{B9BCFDD5-D124-4E29-8F64-168F84D011D3}"/>
              </a:ext>
            </a:extLst>
          </p:cNvPr>
          <p:cNvSpPr>
            <a:spLocks noGrp="1"/>
          </p:cNvSpPr>
          <p:nvPr>
            <p:ph idx="1"/>
          </p:nvPr>
        </p:nvSpPr>
        <p:spPr>
          <a:xfrm>
            <a:off x="42582" y="2013884"/>
            <a:ext cx="6763872" cy="3665257"/>
          </a:xfrm>
        </p:spPr>
        <p:txBody>
          <a:bodyPr>
            <a:normAutofit/>
          </a:bodyPr>
          <a:lstStyle/>
          <a:p>
            <a:pPr marL="285750" indent="-285750"/>
            <a:r>
              <a:rPr lang="en-GB" sz="1400" dirty="0"/>
              <a:t>As the ‘AD’ file type for ‘NSAA’ files isn’t particularly accurate (as seen in experiment set #1 at MAE = ~2.9), investigate whether this is due to lack of data or innate usefulness in predictive power</a:t>
            </a:r>
          </a:p>
          <a:p>
            <a:pPr marL="285750" indent="-285750"/>
            <a:endParaRPr lang="en-GB" sz="1400" dirty="0"/>
          </a:p>
          <a:p>
            <a:pPr marL="742950" lvl="1" indent="-285750"/>
            <a:r>
              <a:rPr lang="en-GB" sz="1400" dirty="0"/>
              <a:t>Act of extracting statistical features reduces the size of the source file many fold (i.e. if computing stat features over 60 rows of source data, amount of data going into RNN later on is reduced 60-fold)</a:t>
            </a:r>
          </a:p>
          <a:p>
            <a:pPr marL="742950" lvl="1" indent="-285750"/>
            <a:endParaRPr lang="en-GB" sz="1400" dirty="0"/>
          </a:p>
          <a:p>
            <a:pPr marL="742950" lvl="1" indent="-285750"/>
            <a:r>
              <a:rPr lang="en-GB" sz="1400" dirty="0"/>
              <a:t>By introducing ability to have sequence overlaps when creating data for input into RNN, we not only get a lot more data but also increases a chance to capture complete actions in sequences rather than just existing in ‘clipped’ form</a:t>
            </a:r>
          </a:p>
          <a:p>
            <a:pPr marL="742950" lvl="1" indent="-285750"/>
            <a:endParaRPr lang="en-GB" sz="1400" dirty="0"/>
          </a:p>
          <a:p>
            <a:pPr marL="742950" lvl="1" indent="-285750"/>
            <a:r>
              <a:rPr lang="en-GB" sz="1400" dirty="0"/>
              <a:t>Shows that in increasing the sequence overlap (which increases the data samples we have from 742 samples at 0.0 overlap to 7420 samples at 0.9 overlap), the NSAA overall score regression decreases dramatically</a:t>
            </a:r>
          </a:p>
          <a:p>
            <a:endParaRPr lang="en-GB" dirty="0"/>
          </a:p>
        </p:txBody>
      </p:sp>
      <p:pic>
        <p:nvPicPr>
          <p:cNvPr id="7" name="Picture 6">
            <a:extLst>
              <a:ext uri="{FF2B5EF4-FFF2-40B4-BE49-F238E27FC236}">
                <a16:creationId xmlns:a16="http://schemas.microsoft.com/office/drawing/2014/main" id="{85AFB5E8-4A93-4DCF-AA80-083A238CB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902999"/>
            <a:ext cx="5309773" cy="3982330"/>
          </a:xfrm>
          <a:prstGeom prst="rect">
            <a:avLst/>
          </a:prstGeom>
        </p:spPr>
      </p:pic>
    </p:spTree>
    <p:extLst>
      <p:ext uri="{BB962C8B-B14F-4D97-AF65-F5344CB8AC3E}">
        <p14:creationId xmlns:p14="http://schemas.microsoft.com/office/powerpoint/2010/main" val="159616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BCA33E-5E14-42C8-BCCD-39F1E3B9B538}"/>
              </a:ext>
            </a:extLst>
          </p:cNvPr>
          <p:cNvSpPr>
            <a:spLocks noGrp="1"/>
          </p:cNvSpPr>
          <p:nvPr>
            <p:ph type="title"/>
          </p:nvPr>
        </p:nvSpPr>
        <p:spPr>
          <a:xfrm>
            <a:off x="1571065" y="460187"/>
            <a:ext cx="3706906" cy="800287"/>
          </a:xfrm>
        </p:spPr>
        <p:txBody>
          <a:bodyPr>
            <a:normAutofit/>
          </a:bodyPr>
          <a:lstStyle/>
          <a:p>
            <a:r>
              <a:rPr lang="en-GB" sz="3600" b="1" u="sng" dirty="0"/>
              <a:t>Experiment Set #5</a:t>
            </a:r>
          </a:p>
        </p:txBody>
      </p:sp>
      <p:sp>
        <p:nvSpPr>
          <p:cNvPr id="5" name="Content Placeholder 2">
            <a:extLst>
              <a:ext uri="{FF2B5EF4-FFF2-40B4-BE49-F238E27FC236}">
                <a16:creationId xmlns:a16="http://schemas.microsoft.com/office/drawing/2014/main" id="{3210F286-7337-4CFB-B2C4-B7E2500A89BF}"/>
              </a:ext>
            </a:extLst>
          </p:cNvPr>
          <p:cNvSpPr>
            <a:spLocks noGrp="1"/>
          </p:cNvSpPr>
          <p:nvPr>
            <p:ph idx="1"/>
          </p:nvPr>
        </p:nvSpPr>
        <p:spPr>
          <a:xfrm>
            <a:off x="42582" y="2013885"/>
            <a:ext cx="6763872" cy="2679140"/>
          </a:xfrm>
        </p:spPr>
        <p:txBody>
          <a:bodyPr>
            <a:normAutofit/>
          </a:bodyPr>
          <a:lstStyle/>
          <a:p>
            <a:pPr marL="285750" indent="-285750"/>
            <a:r>
              <a:rPr lang="en-GB" sz="1400" dirty="0"/>
              <a:t>Looks at the ability of an RNN model to predict a single activity score (0, 1, or 2) given data that comes from single-act subject files w/ associated labels from a Google sheet</a:t>
            </a:r>
          </a:p>
          <a:p>
            <a:pPr marL="285750" indent="-285750"/>
            <a:endParaRPr lang="en-GB" sz="1400" dirty="0"/>
          </a:p>
          <a:p>
            <a:pPr marL="742950" lvl="1" indent="-285750"/>
            <a:r>
              <a:rPr lang="en-GB" sz="1400" dirty="0"/>
              <a:t>Uses </a:t>
            </a:r>
            <a:r>
              <a:rPr lang="en-GB" sz="1400" b="1" dirty="0"/>
              <a:t>‘mat_act_div.py’</a:t>
            </a:r>
            <a:r>
              <a:rPr lang="en-GB" sz="1400" dirty="0"/>
              <a:t> to break up the file into time slots which contain the 17 </a:t>
            </a:r>
            <a:r>
              <a:rPr lang="en-GB" sz="1400" dirty="0" err="1"/>
              <a:t>activites</a:t>
            </a:r>
            <a:r>
              <a:rPr lang="en-GB" sz="1400" dirty="0"/>
              <a:t>, whereupon </a:t>
            </a:r>
            <a:r>
              <a:rPr lang="en-GB" sz="1400" b="1" dirty="0"/>
              <a:t>‘ext_raw_measures.py’</a:t>
            </a:r>
            <a:r>
              <a:rPr lang="en-GB" sz="1400" dirty="0"/>
              <a:t> extracts the raw measurements of each file (as done in experiment set #3), with y labels that correspond to each sequence’s source file and activity number</a:t>
            </a:r>
          </a:p>
          <a:p>
            <a:pPr marL="742950" lvl="1" indent="-285750"/>
            <a:endParaRPr lang="en-GB" sz="1400" dirty="0"/>
          </a:p>
          <a:p>
            <a:pPr marL="742950" lvl="1" indent="-285750"/>
            <a:r>
              <a:rPr lang="en-GB" sz="1400" dirty="0"/>
              <a:t>As expected, ‘position’, ‘</a:t>
            </a:r>
            <a:r>
              <a:rPr lang="en-GB" sz="1400" dirty="0" err="1"/>
              <a:t>sensorMagneticField</a:t>
            </a:r>
            <a:r>
              <a:rPr lang="en-GB" sz="1400" dirty="0"/>
              <a:t>’, ‘</a:t>
            </a:r>
            <a:r>
              <a:rPr lang="en-GB" sz="1400" dirty="0" err="1"/>
              <a:t>jointAngle</a:t>
            </a:r>
            <a:r>
              <a:rPr lang="en-GB" sz="1400" dirty="0"/>
              <a:t>’, and ‘</a:t>
            </a:r>
            <a:r>
              <a:rPr lang="en-GB" sz="1400" dirty="0" err="1"/>
              <a:t>jointAngleXZY</a:t>
            </a:r>
            <a:r>
              <a:rPr lang="en-GB" sz="1400" dirty="0"/>
              <a:t>’ all have low MAE when it comes to a single sequence’s ability to predict the activity score of the subject activity in question</a:t>
            </a:r>
          </a:p>
        </p:txBody>
      </p:sp>
      <p:pic>
        <p:nvPicPr>
          <p:cNvPr id="7" name="Picture 6">
            <a:extLst>
              <a:ext uri="{FF2B5EF4-FFF2-40B4-BE49-F238E27FC236}">
                <a16:creationId xmlns:a16="http://schemas.microsoft.com/office/drawing/2014/main" id="{E7CB5BF3-5D5C-4E3B-8561-0D897C4B1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714048"/>
            <a:ext cx="4929698" cy="3697274"/>
          </a:xfrm>
          <a:prstGeom prst="rect">
            <a:avLst/>
          </a:prstGeom>
        </p:spPr>
      </p:pic>
    </p:spTree>
    <p:extLst>
      <p:ext uri="{BB962C8B-B14F-4D97-AF65-F5344CB8AC3E}">
        <p14:creationId xmlns:p14="http://schemas.microsoft.com/office/powerpoint/2010/main" val="238200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2226</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Project Summary – 25th March – 24th June: Project Motivation, Work Done, and Further Work to Do</vt:lpstr>
      <vt:lpstr>Project Motivation</vt:lpstr>
      <vt:lpstr>Scripts and Data Ecosystem</vt:lpstr>
      <vt:lpstr>Preliminary Experiment Results</vt:lpstr>
      <vt:lpstr>Experiment Set #1</vt:lpstr>
      <vt:lpstr>Experiment Set #2</vt:lpstr>
      <vt:lpstr>Experiment Set #3</vt:lpstr>
      <vt:lpstr>Experiment Set #4</vt:lpstr>
      <vt:lpstr>Experiment Set #5</vt:lpstr>
      <vt:lpstr>Experiment Set #6</vt:lpstr>
      <vt:lpstr>Experiment Set #7</vt:lpstr>
      <vt:lpstr>Experiment Set #8</vt:lpstr>
      <vt:lpstr>Proposed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Scripts and Data Ecosystem</dc:title>
  <dc:creator>Dan Heaton</dc:creator>
  <cp:lastModifiedBy>Dan Heaton</cp:lastModifiedBy>
  <cp:revision>55</cp:revision>
  <dcterms:created xsi:type="dcterms:W3CDTF">2019-06-22T21:05:42Z</dcterms:created>
  <dcterms:modified xsi:type="dcterms:W3CDTF">2019-07-03T15:28:09Z</dcterms:modified>
</cp:coreProperties>
</file>