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5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5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9D619-706E-4E93-8855-238090E561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59DC34-3962-4328-A828-2C33BCB820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C0E10-AB9E-4079-AFDA-630AA6DEA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C5247-5043-4303-A02C-C2D7EC312948}" type="datetimeFigureOut">
              <a:rPr lang="en-GB" smtClean="0"/>
              <a:t>24/04/2019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012D57-497A-48FC-9731-62DD0E7F4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F344C0-BFFA-475E-B6C7-31136EB18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E9FFB-2F77-407F-B7C7-8B623ED564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2447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3B1D0-D579-4C2F-9516-111BAE1E7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C81593-4999-4E3A-A0DB-4F85485A7C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FC6CB4-E6D6-4453-9285-DA1DF29B4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C5247-5043-4303-A02C-C2D7EC312948}" type="datetimeFigureOut">
              <a:rPr lang="en-GB" smtClean="0"/>
              <a:t>24/04/2019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12EF0B-CF8C-4544-B81C-F80C9D174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9D998-5589-4886-843B-079FA474D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E9FFB-2F77-407F-B7C7-8B623ED564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6480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DAAD27-E2E6-4D60-9040-B421D5457F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36DB45-9583-4684-B6C9-FE977399B1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3A5C77-8456-43BC-9B01-3F03E6603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C5247-5043-4303-A02C-C2D7EC312948}" type="datetimeFigureOut">
              <a:rPr lang="en-GB" smtClean="0"/>
              <a:t>24/04/2019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40DA57-5D8E-4999-A28B-873590FEC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93C052-6B1C-49AC-82EB-4E26BC741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E9FFB-2F77-407F-B7C7-8B623ED564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3043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05E17-F1A0-4746-9595-248AFA085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94DC64-5F35-4584-8A06-7FE565DC60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EDA15C-BCF8-4293-A260-4B684C2C9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C5247-5043-4303-A02C-C2D7EC312948}" type="datetimeFigureOut">
              <a:rPr lang="en-GB" smtClean="0"/>
              <a:t>24/04/2019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0F7DF4-9C08-4A32-9E90-02A710030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DC0230-55D1-467E-AFE0-0802FACC7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E9FFB-2F77-407F-B7C7-8B623ED564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960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9B98E-C5F6-4306-BA81-93D2E6365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DF45F9-7AE5-4EC7-A51D-73E2180D76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F3DBF3-4A20-488B-83B2-7E24995F5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C5247-5043-4303-A02C-C2D7EC312948}" type="datetimeFigureOut">
              <a:rPr lang="en-GB" smtClean="0"/>
              <a:t>24/04/2019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0ECA42-636A-4207-B676-0438888A4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821374-BB5C-4C5A-9108-0D1DE555A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E9FFB-2F77-407F-B7C7-8B623ED564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0345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A1817-1626-42DD-BCE3-EB93347BD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CC603D-F0CE-4639-A56B-041A2B8C57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75E8F3-3085-4693-90EB-44F689B822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F0C410-D990-40BC-86F1-63065DCC4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C5247-5043-4303-A02C-C2D7EC312948}" type="datetimeFigureOut">
              <a:rPr lang="en-GB" smtClean="0"/>
              <a:t>24/04/2019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6CA7E4-D9DF-49DE-94D1-272F3BA22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5FB6FF-E4AF-4DEF-B76C-463947350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E9FFB-2F77-407F-B7C7-8B623ED564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9787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AD051-1B1C-4D20-B70E-BA9AE4BFC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00A407-A60C-4FFD-B884-528E566471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88A76B-3314-42FB-B36A-094F8DECDB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36B01D-C867-42B4-B43E-C48500556A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4BD602-EE8E-4AE1-BAFC-25DA6E275D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5C52ED-118D-4A6A-93B2-830F6A622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C5247-5043-4303-A02C-C2D7EC312948}" type="datetimeFigureOut">
              <a:rPr lang="en-GB" smtClean="0"/>
              <a:t>24/04/2019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6F5416-CB4E-4FB6-AE26-B9D02467B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17F536-DE26-4D49-AA0E-A49B684EB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E9FFB-2F77-407F-B7C7-8B623ED564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3636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AD16D-84C0-4181-9F5B-5ACAE325F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B6EFF0-A68B-4484-B13A-AEDC3B0AE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C5247-5043-4303-A02C-C2D7EC312948}" type="datetimeFigureOut">
              <a:rPr lang="en-GB" smtClean="0"/>
              <a:t>24/04/2019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749759-DF80-4D37-A957-8FF4E4A52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0E5F43-24A1-4055-A577-8E48D4E0C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E9FFB-2F77-407F-B7C7-8B623ED564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8359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D94300-D387-4AD0-A7C8-4D4B14A42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C5247-5043-4303-A02C-C2D7EC312948}" type="datetimeFigureOut">
              <a:rPr lang="en-GB" smtClean="0"/>
              <a:t>24/04/2019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96A65F-7C4E-4AE2-BD4E-B6C9B6E94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84D8AA-22BE-484F-844B-F55C19524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E9FFB-2F77-407F-B7C7-8B623ED564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8904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C19CC-7F34-4CF4-B655-B23746680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C1F3C-BA60-4061-810E-12C9E4511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05235F-BA2E-4E8B-A351-9636021990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5DA106-3597-42A4-920D-D705F575C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C5247-5043-4303-A02C-C2D7EC312948}" type="datetimeFigureOut">
              <a:rPr lang="en-GB" smtClean="0"/>
              <a:t>24/04/2019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2B9B92-64BA-4598-AA39-47D3C6475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4489EF-886A-422E-9D00-82F94821D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E9FFB-2F77-407F-B7C7-8B623ED564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643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FE1D4-D8AF-400C-9112-3A2CA1631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61DDE2-4F63-4E1D-9493-5E93CEA682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5A2FA2-8EA5-434C-BE37-6CA77A333E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9CEA62-DB7E-4B1C-859C-9CB403970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C5247-5043-4303-A02C-C2D7EC312948}" type="datetimeFigureOut">
              <a:rPr lang="en-GB" smtClean="0"/>
              <a:t>24/04/2019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182610-7AC3-4477-A3A3-3A0EFEBD1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9213C9-B64C-4E23-9BB2-90E1CB9AE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E9FFB-2F77-407F-B7C7-8B623ED564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5092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3F131C-A207-4238-B15A-4339A244A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6F7963-0416-4FD3-9442-C23DBFF26A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BE895D-2ABE-408D-A531-2D447B882B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C5247-5043-4303-A02C-C2D7EC312948}" type="datetimeFigureOut">
              <a:rPr lang="en-GB" smtClean="0"/>
              <a:t>24/04/2019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A508AE-0397-45F4-AA19-2341D5EB2D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F57D15-0CFB-4E6C-BEBA-96E4E001FA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6E9FFB-2F77-407F-B7C7-8B623ED564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784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an-heaton/MSc_indiv_project/blob/master/background_research/PyML-ch-16-IMDB-sentiment.py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an-heaton/MSc_indiv_project/blob/master/background_research/CRF_seq_labelling.py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lbertauyeung.com/post/python-sequence-labelling-with-crf/" TargetMode="External"/><Relationship Id="rId2" Type="http://schemas.openxmlformats.org/officeDocument/2006/relationships/hyperlink" Target="http://www.davidsbatista.net/blog/2017/11/13/Conditional_Random_Fields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F4096-65AF-4707-B51E-7D822C9E3F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2405" y="797841"/>
            <a:ext cx="8207189" cy="1098177"/>
          </a:xfrm>
        </p:spPr>
        <p:txBody>
          <a:bodyPr>
            <a:normAutofit/>
          </a:bodyPr>
          <a:lstStyle/>
          <a:p>
            <a:r>
              <a:rPr lang="en-GB" sz="3600" b="1" u="sng" dirty="0"/>
              <a:t>Recurrent Neural Networks (RNNs) and </a:t>
            </a:r>
            <a:r>
              <a:rPr lang="en-GB" sz="3600" b="1" u="sng" dirty="0" err="1"/>
              <a:t>Conditonal</a:t>
            </a:r>
            <a:r>
              <a:rPr lang="en-GB" sz="3600" b="1" u="sng" dirty="0"/>
              <a:t> Random Fields (CRFs)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8BFEB0-F248-4B72-B96B-A1A4CB322330}"/>
              </a:ext>
            </a:extLst>
          </p:cNvPr>
          <p:cNvSpPr txBox="1"/>
          <p:nvPr/>
        </p:nvSpPr>
        <p:spPr>
          <a:xfrm>
            <a:off x="3180228" y="2272553"/>
            <a:ext cx="58315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A brief overview on theory and applications</a:t>
            </a:r>
          </a:p>
        </p:txBody>
      </p:sp>
      <p:pic>
        <p:nvPicPr>
          <p:cNvPr id="1026" name="Picture 2" descr="Image result for recurrent neural network">
            <a:extLst>
              <a:ext uri="{FF2B5EF4-FFF2-40B4-BE49-F238E27FC236}">
                <a16:creationId xmlns:a16="http://schemas.microsoft.com/office/drawing/2014/main" id="{BD4C2B22-3F5C-4F0F-B279-7512BC3C8F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567" y="3576077"/>
            <a:ext cx="4645399" cy="1861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conditional random field">
            <a:extLst>
              <a:ext uri="{FF2B5EF4-FFF2-40B4-BE49-F238E27FC236}">
                <a16:creationId xmlns:a16="http://schemas.microsoft.com/office/drawing/2014/main" id="{CE916CDE-BFBE-4101-831A-5DB9D1C563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3529" y="3745076"/>
            <a:ext cx="33528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28B0D63-542B-4D68-B4AF-57C0F69D13AB}"/>
              </a:ext>
            </a:extLst>
          </p:cNvPr>
          <p:cNvSpPr txBox="1"/>
          <p:nvPr/>
        </p:nvSpPr>
        <p:spPr>
          <a:xfrm>
            <a:off x="7971864" y="5597570"/>
            <a:ext cx="856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(CRF)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ECF13F-6017-4713-B5BA-BE1658804F78}"/>
              </a:ext>
            </a:extLst>
          </p:cNvPr>
          <p:cNvSpPr txBox="1"/>
          <p:nvPr/>
        </p:nvSpPr>
        <p:spPr>
          <a:xfrm>
            <a:off x="3011301" y="5597570"/>
            <a:ext cx="779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(RNN)</a:t>
            </a:r>
          </a:p>
        </p:txBody>
      </p:sp>
    </p:spTree>
    <p:extLst>
      <p:ext uri="{BB962C8B-B14F-4D97-AF65-F5344CB8AC3E}">
        <p14:creationId xmlns:p14="http://schemas.microsoft.com/office/powerpoint/2010/main" val="2674261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D190D-C617-43B1-B1F5-A1DE1D61F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1465" y="378573"/>
            <a:ext cx="1961030" cy="970616"/>
          </a:xfrm>
        </p:spPr>
        <p:txBody>
          <a:bodyPr>
            <a:normAutofit/>
          </a:bodyPr>
          <a:lstStyle/>
          <a:p>
            <a:r>
              <a:rPr lang="en-GB" sz="3600" b="1" u="sng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7C3E6A-76E1-4A24-B6DF-C1D0C8F20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3974541"/>
          </a:xfrm>
        </p:spPr>
        <p:txBody>
          <a:bodyPr>
            <a:normAutofit/>
          </a:bodyPr>
          <a:lstStyle/>
          <a:p>
            <a:r>
              <a:rPr lang="en-GB" sz="1800" b="1" u="sng" dirty="0"/>
              <a:t>Slide 1:</a:t>
            </a:r>
            <a:r>
              <a:rPr lang="en-GB" sz="1800" dirty="0"/>
              <a:t>	RNN theoretical explanation</a:t>
            </a:r>
          </a:p>
          <a:p>
            <a:r>
              <a:rPr lang="en-GB" sz="1800" b="1" u="sng" dirty="0"/>
              <a:t>Slide 2:</a:t>
            </a:r>
            <a:r>
              <a:rPr lang="en-GB" sz="1800" dirty="0"/>
              <a:t>	Applications of RNN: why and how to use them here?</a:t>
            </a:r>
          </a:p>
          <a:p>
            <a:r>
              <a:rPr lang="en-GB" sz="1800" b="1" u="sng" dirty="0"/>
              <a:t>Slide 3:</a:t>
            </a:r>
            <a:r>
              <a:rPr lang="en-GB" sz="1800" dirty="0"/>
              <a:t>	CRF theoretical explanation (background)</a:t>
            </a:r>
          </a:p>
          <a:p>
            <a:r>
              <a:rPr lang="en-GB" sz="1800" b="1" u="sng" dirty="0"/>
              <a:t>Slide 4:</a:t>
            </a:r>
            <a:r>
              <a:rPr lang="en-GB" sz="1800" dirty="0"/>
              <a:t>	CRF theoretical explanation (how they work)</a:t>
            </a:r>
            <a:endParaRPr lang="en-GB" sz="1800" b="1" u="sng" dirty="0"/>
          </a:p>
          <a:p>
            <a:r>
              <a:rPr lang="en-GB" sz="1800" b="1" u="sng" dirty="0"/>
              <a:t>Slide 5:</a:t>
            </a:r>
            <a:r>
              <a:rPr lang="en-GB" sz="1800" dirty="0"/>
              <a:t>	Applications of CRF: why and how to use them here?</a:t>
            </a:r>
          </a:p>
          <a:p>
            <a:r>
              <a:rPr lang="en-GB" sz="1800" b="1" u="sng" dirty="0"/>
              <a:t>Slide 6:</a:t>
            </a:r>
            <a:r>
              <a:rPr lang="en-GB" sz="1800" dirty="0"/>
              <a:t>	Further useful resources</a:t>
            </a:r>
            <a:endParaRPr lang="en-GB" sz="1800" b="1" u="sng" dirty="0"/>
          </a:p>
          <a:p>
            <a:endParaRPr lang="en-GB" sz="1800" b="1" u="sng" dirty="0"/>
          </a:p>
          <a:p>
            <a:r>
              <a:rPr lang="en-GB" sz="1800" dirty="0"/>
              <a:t>Tried to summarize everything in short-enough space and time</a:t>
            </a:r>
          </a:p>
          <a:p>
            <a:r>
              <a:rPr lang="en-GB" sz="1800" dirty="0"/>
              <a:t>Further reading and references can be found at end of presentation if needed or simply interested</a:t>
            </a:r>
            <a:endParaRPr lang="en-GB" sz="1400" dirty="0"/>
          </a:p>
          <a:p>
            <a:endParaRPr lang="en-GB" sz="1800" b="1" u="sng" dirty="0"/>
          </a:p>
        </p:txBody>
      </p:sp>
    </p:spTree>
    <p:extLst>
      <p:ext uri="{BB962C8B-B14F-4D97-AF65-F5344CB8AC3E}">
        <p14:creationId xmlns:p14="http://schemas.microsoft.com/office/powerpoint/2010/main" val="4063493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1E2D8-0C67-4AC0-B988-08130F5B8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4308" y="156471"/>
            <a:ext cx="6650692" cy="804769"/>
          </a:xfrm>
        </p:spPr>
        <p:txBody>
          <a:bodyPr>
            <a:normAutofit/>
          </a:bodyPr>
          <a:lstStyle/>
          <a:p>
            <a:r>
              <a:rPr lang="en-GB" sz="3600" b="1" u="sng" dirty="0"/>
              <a:t>Recurrent Neural Networks (RNNs)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231457-01EE-4DC3-A2BF-7A54757B7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894" y="1012229"/>
            <a:ext cx="7754471" cy="1796117"/>
          </a:xfrm>
        </p:spPr>
        <p:txBody>
          <a:bodyPr>
            <a:normAutofit/>
          </a:bodyPr>
          <a:lstStyle/>
          <a:p>
            <a:r>
              <a:rPr lang="en-GB" sz="1800" dirty="0"/>
              <a:t>A problem of FFNNs is that they don’t handle order of sequences</a:t>
            </a:r>
          </a:p>
          <a:p>
            <a:pPr lvl="1"/>
            <a:r>
              <a:rPr lang="en-GB" sz="1400" dirty="0"/>
              <a:t>No memory and forward/backward prop are independent of order of samples</a:t>
            </a:r>
          </a:p>
          <a:p>
            <a:pPr lvl="1"/>
            <a:r>
              <a:rPr lang="en-GB" sz="1400" dirty="0"/>
              <a:t>RNNs have memory and capable of remembering past info + process accordingly</a:t>
            </a:r>
          </a:p>
          <a:p>
            <a:pPr lvl="1"/>
            <a:endParaRPr lang="en-GB" sz="1400" dirty="0"/>
          </a:p>
          <a:p>
            <a:r>
              <a:rPr lang="en-GB" sz="1800" dirty="0"/>
              <a:t>Applications of sequence modelling with RNNs include: language translation, image captioning, text generation, and activity recognition</a:t>
            </a:r>
          </a:p>
        </p:txBody>
      </p:sp>
      <p:pic>
        <p:nvPicPr>
          <p:cNvPr id="2050" name="Picture 2" descr="Image result for recurrent neural network">
            <a:extLst>
              <a:ext uri="{FF2B5EF4-FFF2-40B4-BE49-F238E27FC236}">
                <a16:creationId xmlns:a16="http://schemas.microsoft.com/office/drawing/2014/main" id="{EFB4AFCE-0D0E-4887-B8FA-C8642B6F84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9587" y="1156397"/>
            <a:ext cx="3626595" cy="2004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66F2700-A029-404E-A12F-8431C547CCE3}"/>
              </a:ext>
            </a:extLst>
          </p:cNvPr>
          <p:cNvSpPr txBox="1"/>
          <p:nvPr/>
        </p:nvSpPr>
        <p:spPr>
          <a:xfrm>
            <a:off x="407894" y="3160940"/>
            <a:ext cx="7413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For output of each hidden layer ‘</a:t>
            </a:r>
            <a:r>
              <a:rPr lang="en-GB" i="1" dirty="0"/>
              <a:t>h</a:t>
            </a:r>
            <a:r>
              <a:rPr lang="en-GB" i="1" baseline="30000" dirty="0"/>
              <a:t>(t</a:t>
            </a:r>
            <a:r>
              <a:rPr lang="en-GB" baseline="30000" dirty="0"/>
              <a:t>)</a:t>
            </a:r>
            <a:r>
              <a:rPr lang="en-GB" dirty="0"/>
              <a:t>’, where ‘</a:t>
            </a:r>
            <a:r>
              <a:rPr lang="el-GR" i="1" dirty="0"/>
              <a:t>φ</a:t>
            </a:r>
            <a:r>
              <a:rPr lang="en-GB" i="1" baseline="-25000" dirty="0"/>
              <a:t>h</a:t>
            </a:r>
            <a:r>
              <a:rPr lang="en-GB" dirty="0"/>
              <a:t>’ is the activation function: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6858EC-B3EF-47C7-9ACE-E28642C18727}"/>
              </a:ext>
            </a:extLst>
          </p:cNvPr>
          <p:cNvSpPr txBox="1"/>
          <p:nvPr/>
        </p:nvSpPr>
        <p:spPr>
          <a:xfrm>
            <a:off x="3783105" y="3647694"/>
            <a:ext cx="3092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i="1" dirty="0"/>
              <a:t>h</a:t>
            </a:r>
            <a:r>
              <a:rPr lang="en-GB" b="1" i="1" baseline="30000" dirty="0"/>
              <a:t>(t)</a:t>
            </a:r>
            <a:r>
              <a:rPr lang="en-GB" b="1" i="1" dirty="0"/>
              <a:t> = </a:t>
            </a:r>
            <a:r>
              <a:rPr lang="en-GB" b="1" i="1" dirty="0" err="1"/>
              <a:t>φ</a:t>
            </a:r>
            <a:r>
              <a:rPr lang="en-GB" b="1" i="1" baseline="-25000" dirty="0" err="1"/>
              <a:t>h</a:t>
            </a:r>
            <a:r>
              <a:rPr lang="en-GB" b="1" i="1" dirty="0"/>
              <a:t>(</a:t>
            </a:r>
            <a:r>
              <a:rPr lang="en-GB" b="1" i="1" dirty="0" err="1"/>
              <a:t>W</a:t>
            </a:r>
            <a:r>
              <a:rPr lang="en-GB" b="1" i="1" baseline="-25000" dirty="0" err="1"/>
              <a:t>xh</a:t>
            </a:r>
            <a:r>
              <a:rPr lang="en-GB" b="1" i="1" dirty="0" err="1"/>
              <a:t>x</a:t>
            </a:r>
            <a:r>
              <a:rPr lang="en-GB" b="1" i="1" baseline="30000" dirty="0"/>
              <a:t>(t)</a:t>
            </a:r>
            <a:r>
              <a:rPr lang="en-GB" b="1" i="1" dirty="0"/>
              <a:t> + </a:t>
            </a:r>
            <a:r>
              <a:rPr lang="en-GB" b="1" i="1" dirty="0" err="1"/>
              <a:t>W</a:t>
            </a:r>
            <a:r>
              <a:rPr lang="en-GB" b="1" i="1" baseline="-25000" dirty="0" err="1"/>
              <a:t>hh</a:t>
            </a:r>
            <a:r>
              <a:rPr lang="en-GB" b="1" i="1" dirty="0" err="1"/>
              <a:t>h</a:t>
            </a:r>
            <a:r>
              <a:rPr lang="en-GB" b="1" i="1" baseline="30000" dirty="0"/>
              <a:t>(t-1)</a:t>
            </a:r>
            <a:r>
              <a:rPr lang="en-GB" b="1" i="1" dirty="0"/>
              <a:t> + </a:t>
            </a:r>
            <a:r>
              <a:rPr lang="en-GB" b="1" i="1" dirty="0" err="1"/>
              <a:t>b</a:t>
            </a:r>
            <a:r>
              <a:rPr lang="en-GB" b="1" i="1" baseline="-25000" dirty="0" err="1"/>
              <a:t>h</a:t>
            </a:r>
            <a:r>
              <a:rPr lang="en-GB" b="1" i="1" dirty="0"/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B67889-506E-4D68-8185-64186B81ABAD}"/>
              </a:ext>
            </a:extLst>
          </p:cNvPr>
          <p:cNvSpPr txBox="1"/>
          <p:nvPr/>
        </p:nvSpPr>
        <p:spPr>
          <a:xfrm>
            <a:off x="407894" y="4134448"/>
            <a:ext cx="880222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Backpropagation through time (BPTT) is adaptation of backprop to train RNNs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/>
              <a:t>Idea is that overall loss ‘L’ is sum of all loss functions at times ‘</a:t>
            </a:r>
            <a:r>
              <a:rPr lang="en-GB" sz="1400" i="1" dirty="0"/>
              <a:t>t=1</a:t>
            </a:r>
            <a:r>
              <a:rPr lang="en-GB" sz="1400" dirty="0"/>
              <a:t>’ to </a:t>
            </a:r>
            <a:r>
              <a:rPr lang="en-GB" sz="1400" i="1" dirty="0"/>
              <a:t>‘t=T</a:t>
            </a:r>
            <a:r>
              <a:rPr lang="en-GB" sz="1400" dirty="0"/>
              <a:t>’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/>
              <a:t>Since loss at time ‘t’ is dependent on the hidden units at all previous time steps, the grad is: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24291F4-4A99-4B24-B63C-9DBEC3B7E321}"/>
                  </a:ext>
                </a:extLst>
              </p:cNvPr>
              <p:cNvSpPr txBox="1"/>
              <p:nvPr/>
            </p:nvSpPr>
            <p:spPr>
              <a:xfrm>
                <a:off x="1322292" y="5052089"/>
                <a:ext cx="10157013" cy="5886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GB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  <m:sSup>
                          <m:sSupPr>
                            <m:ctrlPr>
                              <a:rPr lang="en-GB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𝑳</m:t>
                            </m:r>
                          </m:e>
                          <m:sup>
                            <m:r>
                              <a:rPr lang="en-GB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GB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en-GB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num>
                      <m:den>
                        <m:r>
                          <a:rPr lang="en-GB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  <m:sSub>
                          <m:sSubPr>
                            <m:ctrlPr>
                              <a:rPr lang="en-GB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𝑾</m:t>
                            </m:r>
                          </m:e>
                          <m:sub>
                            <m:r>
                              <a:rPr lang="en-GB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𝒉𝒉</m:t>
                            </m:r>
                          </m:sub>
                        </m:sSub>
                      </m:den>
                    </m:f>
                    <m:r>
                      <a:rPr lang="en-GB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GB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  <m:sSup>
                          <m:sSupPr>
                            <m:ctrlPr>
                              <a:rPr lang="en-GB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𝑳</m:t>
                            </m:r>
                          </m:e>
                          <m:sup>
                            <m:r>
                              <a:rPr lang="en-GB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GB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en-GB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num>
                      <m:den>
                        <m:r>
                          <a:rPr lang="en-GB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  <m:sSup>
                          <m:sSupPr>
                            <m:ctrlPr>
                              <a:rPr lang="en-GB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𝒚</m:t>
                            </m:r>
                          </m:e>
                          <m:sup>
                            <m:r>
                              <a:rPr lang="en-GB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GB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en-GB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den>
                    </m:f>
                    <m:r>
                      <a:rPr lang="en-GB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GB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  <m:sSup>
                          <m:sSupPr>
                            <m:ctrlPr>
                              <a:rPr lang="en-GB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𝒚</m:t>
                            </m:r>
                          </m:e>
                          <m:sup>
                            <m:d>
                              <m:dPr>
                                <m:ctrlPr>
                                  <a:rPr lang="en-GB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𝒕</m:t>
                                </m:r>
                              </m:e>
                            </m:d>
                          </m:sup>
                        </m:sSup>
                      </m:num>
                      <m:den>
                        <m:r>
                          <a:rPr lang="en-GB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  <m:sSup>
                          <m:sSupPr>
                            <m:ctrlPr>
                              <a:rPr lang="en-GB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𝒉</m:t>
                            </m:r>
                          </m:e>
                          <m:sup>
                            <m:d>
                              <m:dPr>
                                <m:ctrlPr>
                                  <a:rPr lang="en-GB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𝒕</m:t>
                                </m:r>
                              </m:e>
                            </m:d>
                          </m:sup>
                        </m:sSup>
                      </m:den>
                    </m:f>
                    <m:r>
                      <a:rPr lang="en-GB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GB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en-GB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GB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𝒌</m:t>
                            </m:r>
                            <m:r>
                              <a:rPr lang="en-GB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GB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GB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𝒕</m:t>
                            </m:r>
                          </m:sup>
                          <m:e>
                            <m:f>
                              <m:fPr>
                                <m:ctrlPr>
                                  <a:rPr lang="en-GB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𝜹</m:t>
                                </m:r>
                                <m:sSup>
                                  <m:sSupPr>
                                    <m:ctrlPr>
                                      <a:rPr lang="en-GB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𝒉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GB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GB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𝒕</m:t>
                                        </m:r>
                                      </m:e>
                                    </m:d>
                                  </m:sup>
                                </m:sSup>
                              </m:num>
                              <m:den>
                                <m:r>
                                  <a:rPr lang="en-GB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𝜹</m:t>
                                </m:r>
                                <m:sSup>
                                  <m:sSupPr>
                                    <m:ctrlPr>
                                      <a:rPr lang="en-GB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𝒉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GB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GB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𝒌</m:t>
                                        </m:r>
                                      </m:e>
                                    </m:d>
                                  </m:sup>
                                </m:sSup>
                              </m:den>
                            </m:f>
                          </m:e>
                        </m:nary>
                        <m:r>
                          <a:rPr lang="en-GB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  <m:f>
                          <m:fPr>
                            <m:ctrlPr>
                              <a:rPr lang="en-GB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𝜹</m:t>
                            </m:r>
                            <m:sSup>
                              <m:sSupPr>
                                <m:ctrlPr>
                                  <a:rPr lang="en-GB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𝒉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GB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𝒌</m:t>
                                    </m:r>
                                  </m:e>
                                </m:d>
                              </m:sup>
                            </m:sSup>
                          </m:num>
                          <m:den>
                            <m:r>
                              <a:rPr lang="en-GB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𝜹</m:t>
                            </m:r>
                            <m:sSub>
                              <m:sSubPr>
                                <m:ctrlPr>
                                  <a:rPr lang="en-GB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𝑾</m:t>
                                </m:r>
                              </m:e>
                              <m:sub>
                                <m:r>
                                  <a:rPr lang="en-GB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𝒉𝒉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r>
                  <a:rPr lang="en-GB" dirty="0"/>
                  <a:t>, where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  <m:sSup>
                          <m:sSupPr>
                            <m:ctrlPr>
                              <a:rPr lang="en-GB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𝒉</m:t>
                            </m:r>
                          </m:e>
                          <m:sup>
                            <m:r>
                              <a:rPr lang="en-GB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GB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en-GB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num>
                      <m:den>
                        <m:r>
                          <a:rPr lang="en-GB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  <m:sSup>
                          <m:sSupPr>
                            <m:ctrlPr>
                              <a:rPr lang="en-GB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𝒉</m:t>
                            </m:r>
                          </m:e>
                          <m:sup>
                            <m:r>
                              <a:rPr lang="en-GB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GB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𝒌</m:t>
                            </m:r>
                            <m:r>
                              <a:rPr lang="en-GB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den>
                    </m:f>
                    <m:r>
                      <a:rPr lang="en-GB" b="1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∏"/>
                        <m:ctrlPr>
                          <a:rPr lang="en-GB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GB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sup>
                      <m:e>
                        <m:f>
                          <m:fPr>
                            <m:ctrlPr>
                              <a:rPr lang="en-GB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𝜹</m:t>
                            </m:r>
                            <m:sSup>
                              <m:sSupPr>
                                <m:ctrlPr>
                                  <a:rPr lang="en-GB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𝒉</m:t>
                                </m:r>
                              </m:e>
                              <m:sup>
                                <m:r>
                                  <a:rPr lang="en-GB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GB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𝒊</m:t>
                                </m:r>
                                <m:r>
                                  <a:rPr lang="en-GB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num>
                          <m:den>
                            <m:r>
                              <a:rPr lang="en-GB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𝜹</m:t>
                            </m:r>
                            <m:sSup>
                              <m:sSupPr>
                                <m:ctrlPr>
                                  <a:rPr lang="en-GB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𝒉</m:t>
                                </m:r>
                              </m:e>
                              <m:sup>
                                <m:r>
                                  <a:rPr lang="en-GB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GB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𝒊</m:t>
                                </m:r>
                                <m:r>
                                  <a:rPr lang="en-GB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GB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den>
                        </m:f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GB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𝜹</m:t>
                            </m:r>
                            <m:sSup>
                              <m:sSupPr>
                                <m:ctrlPr>
                                  <a:rPr lang="en-GB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𝒉</m:t>
                                </m:r>
                              </m:e>
                              <m:sup>
                                <m:r>
                                  <a:rPr lang="en-GB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GB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𝒕</m:t>
                                </m:r>
                                <m:r>
                                  <a:rPr lang="en-GB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GB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𝜹</m:t>
                                </m:r>
                                <m:r>
                                  <a:rPr lang="en-GB" b="1" i="1" smtClean="0">
                                    <a:latin typeface="Cambria Math" panose="02040503050406030204" pitchFamily="18" charset="0"/>
                                  </a:rPr>
                                  <m:t>𝒉</m:t>
                                </m:r>
                              </m:e>
                              <m:sup>
                                <m:r>
                                  <a:rPr lang="en-GB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GB" b="1" i="1" smtClean="0"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  <m:r>
                                  <a:rPr lang="en-GB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GB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den>
                        </m:f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∗</m:t>
                        </m:r>
                        <m:f>
                          <m:fPr>
                            <m:ctrlPr>
                              <a:rPr lang="en-GB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𝜹</m:t>
                            </m:r>
                            <m:sSup>
                              <m:sSupPr>
                                <m:ctrlPr>
                                  <a:rPr lang="en-GB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𝒉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GB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𝒕</m:t>
                                    </m:r>
                                    <m:r>
                                      <a:rPr lang="en-GB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GB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e>
                                </m:d>
                              </m:sup>
                            </m:sSup>
                          </m:num>
                          <m:den>
                            <m:r>
                              <a:rPr lang="en-GB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𝜹</m:t>
                            </m:r>
                            <m:sSup>
                              <m:sSupPr>
                                <m:ctrlPr>
                                  <a:rPr lang="en-GB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𝒉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GB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𝒕</m:t>
                                    </m:r>
                                    <m:r>
                                      <a:rPr lang="en-GB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GB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e>
                                </m:d>
                              </m:sup>
                            </m:sSup>
                          </m:den>
                        </m:f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∗…∗</m:t>
                        </m:r>
                        <m:f>
                          <m:fPr>
                            <m:ctrlPr>
                              <a:rPr lang="en-GB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𝜹</m:t>
                            </m:r>
                            <m:sSup>
                              <m:sSupPr>
                                <m:ctrlPr>
                                  <a:rPr lang="en-GB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𝒉</m:t>
                                </m:r>
                              </m:e>
                              <m:sup>
                                <m:r>
                                  <a:rPr lang="en-GB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GB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𝒌</m:t>
                                </m:r>
                                <m:r>
                                  <a:rPr lang="en-GB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GB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GB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num>
                          <m:den>
                            <m:r>
                              <a:rPr lang="en-GB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𝜹</m:t>
                            </m:r>
                            <m:sSup>
                              <m:sSupPr>
                                <m:ctrlPr>
                                  <a:rPr lang="en-GB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𝒉</m:t>
                                </m:r>
                              </m:e>
                              <m:sup>
                                <m:r>
                                  <a:rPr lang="en-GB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GB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𝒌</m:t>
                                </m:r>
                                <m:r>
                                  <a:rPr lang="en-GB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den>
                        </m:f>
                      </m:e>
                    </m:nary>
                  </m:oMath>
                </a14:m>
                <a:endParaRPr lang="en-GB" b="1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24291F4-4A99-4B24-B63C-9DBEC3B7E3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2292" y="5052089"/>
                <a:ext cx="10157013" cy="58862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2" name="Picture 4" descr="Image result for backpropagation through time">
            <a:extLst>
              <a:ext uri="{FF2B5EF4-FFF2-40B4-BE49-F238E27FC236}">
                <a16:creationId xmlns:a16="http://schemas.microsoft.com/office/drawing/2014/main" id="{BF9BAE06-AECD-4DFC-90C2-D6FE24887B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471" y="3278361"/>
            <a:ext cx="2851057" cy="1660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D395FC2-E19E-4912-A3CF-1F1AB78E383F}"/>
                  </a:ext>
                </a:extLst>
              </p:cNvPr>
              <p:cNvSpPr txBox="1"/>
              <p:nvPr/>
            </p:nvSpPr>
            <p:spPr>
              <a:xfrm>
                <a:off x="407894" y="5790754"/>
                <a:ext cx="10529047" cy="9688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Prob comes from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  <m:sSup>
                          <m:sSupPr>
                            <m:ctrlPr>
                              <a:rPr lang="en-GB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𝒉</m:t>
                            </m:r>
                          </m:e>
                          <m:sup>
                            <m:r>
                              <a:rPr lang="en-GB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GB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en-GB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num>
                      <m:den>
                        <m:r>
                          <a:rPr lang="en-GB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  <m:sSup>
                          <m:sSupPr>
                            <m:ctrlPr>
                              <a:rPr lang="en-GB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𝒉</m:t>
                            </m:r>
                          </m:e>
                          <m:sup>
                            <m:r>
                              <a:rPr lang="en-GB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GB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𝒌</m:t>
                            </m:r>
                            <m:r>
                              <a:rPr lang="en-GB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den>
                    </m:f>
                    <m:r>
                      <a:rPr lang="en-GB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/>
                  <a:t> term having ‘t-k’ multiplications, therefore multiplying ‘</a:t>
                </a:r>
                <a:r>
                  <a:rPr lang="en-GB" dirty="0" err="1"/>
                  <a:t>W</a:t>
                </a:r>
                <a:r>
                  <a:rPr lang="en-GB" baseline="-25000" dirty="0" err="1"/>
                  <a:t>hh</a:t>
                </a:r>
                <a:r>
                  <a:rPr lang="en-GB" dirty="0"/>
                  <a:t>’ weight as many times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GB" sz="1400" dirty="0"/>
                  <a:t>If ‘|</a:t>
                </a:r>
                <a:r>
                  <a:rPr lang="en-GB" sz="1400" dirty="0" err="1"/>
                  <a:t>W</a:t>
                </a:r>
                <a:r>
                  <a:rPr lang="en-GB" sz="1400" baseline="-25000" dirty="0" err="1"/>
                  <a:t>hh</a:t>
                </a:r>
                <a:r>
                  <a:rPr lang="en-GB" sz="1400" dirty="0"/>
                  <a:t>|’ &lt; 1, this factor becomes very small: </a:t>
                </a:r>
                <a:r>
                  <a:rPr lang="en-GB" sz="1400" b="1" dirty="0"/>
                  <a:t>vanishing gradient</a:t>
                </a:r>
                <a:r>
                  <a:rPr lang="en-GB" sz="1400" dirty="0"/>
                  <a:t> (‘|</a:t>
                </a:r>
                <a:r>
                  <a:rPr lang="en-GB" sz="1400" dirty="0" err="1"/>
                  <a:t>W</a:t>
                </a:r>
                <a:r>
                  <a:rPr lang="en-GB" sz="1400" baseline="-25000" dirty="0" err="1"/>
                  <a:t>hh</a:t>
                </a:r>
                <a:r>
                  <a:rPr lang="en-GB" sz="1400" dirty="0"/>
                  <a:t>|’ &gt; 1 gets </a:t>
                </a:r>
                <a:r>
                  <a:rPr lang="en-GB" sz="1400" b="1" dirty="0"/>
                  <a:t>exploding gradient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GB" sz="1400" b="1" dirty="0"/>
                  <a:t>Truncated BPTT</a:t>
                </a:r>
                <a:r>
                  <a:rPr lang="en-GB" sz="1400" dirty="0"/>
                  <a:t> or </a:t>
                </a:r>
                <a:r>
                  <a:rPr lang="en-GB" sz="1400" b="1" dirty="0"/>
                  <a:t>Long Short Term Memory (LSTM)</a:t>
                </a:r>
                <a:r>
                  <a:rPr lang="en-GB" sz="1400" dirty="0"/>
                  <a:t> units used as alternative to overcome gradient problem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D395FC2-E19E-4912-A3CF-1F1AB78E38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894" y="5790754"/>
                <a:ext cx="10529047" cy="968855"/>
              </a:xfrm>
              <a:prstGeom prst="rect">
                <a:avLst/>
              </a:prstGeom>
              <a:blipFill>
                <a:blip r:embed="rId5"/>
                <a:stretch>
                  <a:fillRect l="-405" b="-566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9768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52A3F-8E7A-4A68-9355-5E041CF4C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2047" y="173317"/>
            <a:ext cx="4087906" cy="701675"/>
          </a:xfrm>
        </p:spPr>
        <p:txBody>
          <a:bodyPr>
            <a:normAutofit/>
          </a:bodyPr>
          <a:lstStyle/>
          <a:p>
            <a:r>
              <a:rPr lang="en-GB" sz="3600" b="1" u="sng" dirty="0"/>
              <a:t>Applications of RNNs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93FBC-8C96-430A-81C6-1905623316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0147" y="927907"/>
            <a:ext cx="11631706" cy="3019799"/>
          </a:xfrm>
        </p:spPr>
        <p:txBody>
          <a:bodyPr>
            <a:normAutofit/>
          </a:bodyPr>
          <a:lstStyle/>
          <a:p>
            <a:r>
              <a:rPr lang="en-GB" sz="1800" dirty="0"/>
              <a:t>Generic RNN model corresponds to ‘many-to-one’ and ‘many-to-many’ sequence model</a:t>
            </a:r>
          </a:p>
          <a:p>
            <a:pPr lvl="1"/>
            <a:r>
              <a:rPr lang="en-GB" sz="1400" dirty="0"/>
              <a:t>‘M-to-O’ likely to be most applicable to suit data, where we consider only final output of RNN to model north star score</a:t>
            </a:r>
          </a:p>
          <a:p>
            <a:r>
              <a:rPr lang="en-GB" sz="1800" dirty="0"/>
              <a:t>Practical implementations of RNN often use LSTM cells in place of hidden layers to avoid vanish/explode gradient</a:t>
            </a:r>
          </a:p>
          <a:p>
            <a:r>
              <a:rPr lang="en-GB" sz="1800" dirty="0"/>
              <a:t>Packages for implementing RNN models for a variety of uses include </a:t>
            </a:r>
            <a:r>
              <a:rPr lang="en-GB" sz="1800" dirty="0" err="1"/>
              <a:t>PyTorch</a:t>
            </a:r>
            <a:r>
              <a:rPr lang="en-GB" sz="1800" dirty="0"/>
              <a:t>, TensorFlow, and </a:t>
            </a:r>
            <a:r>
              <a:rPr lang="en-GB" sz="1800" dirty="0" err="1"/>
              <a:t>Keras</a:t>
            </a:r>
            <a:r>
              <a:rPr lang="en-GB" sz="1800" dirty="0"/>
              <a:t> (TF wrapper)</a:t>
            </a:r>
          </a:p>
          <a:p>
            <a:endParaRPr lang="en-GB" sz="1800" dirty="0"/>
          </a:p>
          <a:p>
            <a:r>
              <a:rPr lang="en-GB" sz="1800" dirty="0"/>
              <a:t>Some example uses of RNN models using TensorFlow:</a:t>
            </a:r>
          </a:p>
          <a:p>
            <a:pPr lvl="1"/>
            <a:r>
              <a:rPr lang="en-GB" sz="1400" dirty="0"/>
              <a:t>Performing sentiment analysis of IMDb movie reviews (‘M-to-O’ classifier model that takes in text document and outputs ‘positive’ or ‘negative’ review prediction (</a:t>
            </a:r>
            <a:r>
              <a:rPr lang="en-GB" sz="1400" dirty="0">
                <a:hlinkClick r:id="rId2"/>
              </a:rPr>
              <a:t>https://github.com/dan-heaton/MSc_indiv_project/blob/master/background_research/PyML-ch-16-IMDB-sentiment.py</a:t>
            </a:r>
            <a:r>
              <a:rPr lang="en-GB" sz="1400" dirty="0"/>
              <a:t>)</a:t>
            </a:r>
          </a:p>
          <a:p>
            <a:pPr lvl="1"/>
            <a:r>
              <a:rPr lang="en-GB" sz="1400" dirty="0"/>
              <a:t>Implementing RNN for character-level language modelling (‘M-</a:t>
            </a:r>
            <a:r>
              <a:rPr lang="en-GB" sz="1400" dirty="0" err="1"/>
              <a:t>to’M</a:t>
            </a:r>
            <a:r>
              <a:rPr lang="en-GB" sz="1400" dirty="0"/>
              <a:t>’ model that generates characters based on input and previous output (</a:t>
            </a:r>
            <a:r>
              <a:rPr lang="en-GB" sz="1400" dirty="0">
                <a:hlinkClick r:id="rId2"/>
              </a:rPr>
              <a:t>https://github.com/dan-heaton/MSc_indiv_project/blob/master/background_research/PyML-ch-16-IMDB-sentiment.py</a:t>
            </a:r>
            <a:r>
              <a:rPr lang="en-GB" sz="1400" dirty="0"/>
              <a:t>)</a:t>
            </a:r>
          </a:p>
          <a:p>
            <a:pPr lvl="1"/>
            <a:endParaRPr lang="en-GB" sz="1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0557E0-328C-43FA-9209-CAF30A9EA8A6}"/>
              </a:ext>
            </a:extLst>
          </p:cNvPr>
          <p:cNvSpPr txBox="1"/>
          <p:nvPr/>
        </p:nvSpPr>
        <p:spPr>
          <a:xfrm>
            <a:off x="3333750" y="4186519"/>
            <a:ext cx="5524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u="sng" dirty="0">
                <a:latin typeface="+mj-lt"/>
              </a:rPr>
              <a:t>So how is this useful for us?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1A3F07-1C21-4B44-8A06-88D94253E442}"/>
              </a:ext>
            </a:extLst>
          </p:cNvPr>
          <p:cNvSpPr txBox="1"/>
          <p:nvPr/>
        </p:nvSpPr>
        <p:spPr>
          <a:xfrm>
            <a:off x="479612" y="4899212"/>
            <a:ext cx="1024665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Data collected from watches + suits are time-series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/>
              <a:t>Readings collected at one timestep influenced by readings at previous time-steps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/>
              <a:t>Correct regression of, e.g. suit data, should model this dependency to best predict north star score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/>
              <a:t>Additionally, very-high-dimensionality data for suit data for few samples don’t easily lend to traditional ML models</a:t>
            </a:r>
          </a:p>
          <a:p>
            <a:pPr lvl="1"/>
            <a:endParaRPr lang="en-GB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Framework and language already exists to easily implement RNN models for the project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/>
              <a:t>TensorFlow provides blueprints on building and fine-tuning the model, with supporting </a:t>
            </a:r>
            <a:r>
              <a:rPr lang="en-GB" sz="1400" dirty="0" err="1"/>
              <a:t>preprocessing</a:t>
            </a:r>
            <a:r>
              <a:rPr lang="en-GB" sz="1400" dirty="0"/>
              <a:t> packages (e.g. Pandas, NumPy) and general purpose ML toolkits (e.g. </a:t>
            </a:r>
            <a:r>
              <a:rPr lang="en-GB" sz="1400" dirty="0" err="1"/>
              <a:t>Sk</a:t>
            </a:r>
            <a:r>
              <a:rPr lang="en-GB" sz="1400" dirty="0"/>
              <a:t>-learn) exist to help in other stages</a:t>
            </a:r>
          </a:p>
        </p:txBody>
      </p:sp>
    </p:spTree>
    <p:extLst>
      <p:ext uri="{BB962C8B-B14F-4D97-AF65-F5344CB8AC3E}">
        <p14:creationId xmlns:p14="http://schemas.microsoft.com/office/powerpoint/2010/main" val="1783467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A851F-EA3E-445F-BB43-46D18BD297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882" y="856923"/>
            <a:ext cx="9214597" cy="1119281"/>
          </a:xfrm>
        </p:spPr>
        <p:txBody>
          <a:bodyPr>
            <a:normAutofit/>
          </a:bodyPr>
          <a:lstStyle/>
          <a:p>
            <a:r>
              <a:rPr lang="en-GB" sz="1800" dirty="0"/>
              <a:t>ML models have two common categorizations: </a:t>
            </a:r>
            <a:r>
              <a:rPr lang="en-GB" sz="1800" b="1" dirty="0"/>
              <a:t>generative</a:t>
            </a:r>
            <a:r>
              <a:rPr lang="en-GB" sz="1800" dirty="0"/>
              <a:t> and </a:t>
            </a:r>
            <a:r>
              <a:rPr lang="en-GB" sz="1800" b="1" dirty="0"/>
              <a:t>discriminative</a:t>
            </a:r>
          </a:p>
          <a:p>
            <a:pPr lvl="1"/>
            <a:r>
              <a:rPr lang="en-GB" sz="1400" b="1" dirty="0"/>
              <a:t>Discriminative</a:t>
            </a:r>
            <a:r>
              <a:rPr lang="en-GB" sz="1400" dirty="0"/>
              <a:t>: models the decision boundary between different classes (e.g. CRFs, NNs, logistic regression)</a:t>
            </a:r>
          </a:p>
          <a:p>
            <a:pPr lvl="1"/>
            <a:r>
              <a:rPr lang="en-GB" sz="1400" b="1" dirty="0"/>
              <a:t>Generative</a:t>
            </a:r>
            <a:r>
              <a:rPr lang="en-GB" sz="1400" dirty="0"/>
              <a:t>: models how the data was generated with can be used to make classifications (e.g. Naïve Bayes, HMMs)</a:t>
            </a:r>
            <a:endParaRPr lang="en-GB" sz="1800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D616B71-6C55-4B96-8CB2-42DBC5CDF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7083" y="156471"/>
            <a:ext cx="7757833" cy="804769"/>
          </a:xfrm>
        </p:spPr>
        <p:txBody>
          <a:bodyPr>
            <a:normAutofit fontScale="90000"/>
          </a:bodyPr>
          <a:lstStyle/>
          <a:p>
            <a:r>
              <a:rPr lang="en-GB" sz="3600" b="1" u="sng" dirty="0"/>
              <a:t>Conditional Random Fields (CRFs): Background</a:t>
            </a:r>
          </a:p>
        </p:txBody>
      </p:sp>
      <p:pic>
        <p:nvPicPr>
          <p:cNvPr id="1026" name="Picture 2" descr="Image result for discriminative generative">
            <a:extLst>
              <a:ext uri="{FF2B5EF4-FFF2-40B4-BE49-F238E27FC236}">
                <a16:creationId xmlns:a16="http://schemas.microsoft.com/office/drawing/2014/main" id="{2DB8B5B5-AA06-4892-9CE9-464BE25F01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1479" y="961240"/>
            <a:ext cx="2484344" cy="1599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9D5212B-1A5E-471C-A9D4-18C81FD66000}"/>
                  </a:ext>
                </a:extLst>
              </p:cNvPr>
              <p:cNvSpPr txBox="1"/>
              <p:nvPr/>
            </p:nvSpPr>
            <p:spPr>
              <a:xfrm>
                <a:off x="8789895" y="2624016"/>
                <a:ext cx="3433482" cy="2749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GB" sz="11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11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GB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100" b="0" i="1" smtClean="0">
                              <a:latin typeface="Cambria Math" panose="02040503050406030204" pitchFamily="18" charset="0"/>
                            </a:rPr>
                            <m:t>𝑎𝑟𝑔𝑚𝑎𝑥</m:t>
                          </m:r>
                        </m:e>
                        <m:sub>
                          <m:r>
                            <a:rPr lang="en-GB" sz="11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GB" sz="11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GB" sz="1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1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GB" sz="11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GB" sz="11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11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1100" b="0" i="1" smtClean="0">
                          <a:latin typeface="Cambria Math" panose="02040503050406030204" pitchFamily="18" charset="0"/>
                        </a:rPr>
                        <m:t>),  </m:t>
                      </m:r>
                      <m:acc>
                        <m:accPr>
                          <m:chr m:val="̂"/>
                          <m:ctrlPr>
                            <a:rPr lang="en-GB" sz="11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11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GB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100" b="0" i="1" smtClean="0">
                              <a:latin typeface="Cambria Math" panose="02040503050406030204" pitchFamily="18" charset="0"/>
                            </a:rPr>
                            <m:t>𝑎𝑟𝑔𝑚𝑎𝑥</m:t>
                          </m:r>
                        </m:e>
                        <m:sub>
                          <m:r>
                            <a:rPr lang="en-GB" sz="11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GB" sz="11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GB" sz="1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1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sz="11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GB" sz="11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11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11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GB" sz="11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GB" sz="11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11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11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11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9D5212B-1A5E-471C-A9D4-18C81FD660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9895" y="2624016"/>
                <a:ext cx="3433482" cy="27494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98C9C816-6E2D-4FE7-B414-B98EF2CC47F1}"/>
              </a:ext>
            </a:extLst>
          </p:cNvPr>
          <p:cNvSpPr txBox="1"/>
          <p:nvPr/>
        </p:nvSpPr>
        <p:spPr>
          <a:xfrm>
            <a:off x="129986" y="2896543"/>
            <a:ext cx="11932025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CRFs are a discriminative model used for predicting sequences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/>
              <a:t>Use contextual info from previous labels, thus increasing amount of info the model has to help predict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/>
              <a:t>Log regression applied for sequence as CRFs in same way as Naïve Bayes is for HMMs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Improvement over Maximum Entropy Markov Models (</a:t>
            </a:r>
            <a:r>
              <a:rPr lang="en-GB" b="1" dirty="0"/>
              <a:t>MEMMs</a:t>
            </a:r>
            <a:r>
              <a:rPr lang="en-GB" dirty="0"/>
              <a:t>) in that MEMMs uses per-state exponential models for conditional probabilities of next states given current state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/>
              <a:t>CRFs, meanwhile, use a </a:t>
            </a:r>
            <a:r>
              <a:rPr lang="en-GB" sz="1400" b="1" dirty="0"/>
              <a:t>single</a:t>
            </a:r>
            <a:r>
              <a:rPr lang="en-GB" sz="1400" dirty="0"/>
              <a:t> exponential model to determine the joint prob of the entire sequence of labels given the observation sequence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/>
              <a:t>CRFs also don’t assume observations being independent of each other, like in HMMs (which do so to feasibly consider all observation sequences)</a:t>
            </a:r>
          </a:p>
          <a:p>
            <a:pPr lvl="1"/>
            <a:endParaRPr lang="en-GB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In CRF, the weights of different features in different states compete against each other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/>
              <a:t>MEMMs have model to compute probability of next state given current state and observation; CRF computes all state transitions globally in single model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/>
              <a:t>This helps to overcome the </a:t>
            </a:r>
            <a:r>
              <a:rPr lang="en-GB" sz="1400" b="1" dirty="0"/>
              <a:t>label bias problem</a:t>
            </a:r>
            <a:r>
              <a:rPr lang="en-GB" sz="1400" dirty="0"/>
              <a:t> in MEMMs which generates a bias towards states w/ few successor states</a:t>
            </a:r>
          </a:p>
        </p:txBody>
      </p:sp>
      <p:pic>
        <p:nvPicPr>
          <p:cNvPr id="1028" name="Picture 4" descr="http://www.davidsbatista.net/assets/images/2017-11-13-HMM-MEMM-CRF.png">
            <a:extLst>
              <a:ext uri="{FF2B5EF4-FFF2-40B4-BE49-F238E27FC236}">
                <a16:creationId xmlns:a16="http://schemas.microsoft.com/office/drawing/2014/main" id="{181567B4-2127-43CA-AEA7-571D82075F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2822" y="1769712"/>
            <a:ext cx="5208494" cy="889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6A588F7-C1D5-459C-8BD9-A9EFEFAE79DD}"/>
              </a:ext>
            </a:extLst>
          </p:cNvPr>
          <p:cNvSpPr txBox="1"/>
          <p:nvPr/>
        </p:nvSpPr>
        <p:spPr>
          <a:xfrm>
            <a:off x="3040716" y="2659496"/>
            <a:ext cx="5136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HMM		MEMM		CRF</a:t>
            </a:r>
          </a:p>
        </p:txBody>
      </p:sp>
      <p:pic>
        <p:nvPicPr>
          <p:cNvPr id="1030" name="Picture 6" descr="Image result for label bias problem">
            <a:extLst>
              <a:ext uri="{FF2B5EF4-FFF2-40B4-BE49-F238E27FC236}">
                <a16:creationId xmlns:a16="http://schemas.microsoft.com/office/drawing/2014/main" id="{E1E39D86-1889-4FB1-88ED-2D91AF7C14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964" y="5820420"/>
            <a:ext cx="3539715" cy="985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C043055-CCE7-4809-88CA-E3C573A8F0F1}"/>
              </a:ext>
            </a:extLst>
          </p:cNvPr>
          <p:cNvSpPr txBox="1"/>
          <p:nvPr/>
        </p:nvSpPr>
        <p:spPr>
          <a:xfrm>
            <a:off x="4603376" y="5739482"/>
            <a:ext cx="736450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Given observation sequence ‘r </a:t>
            </a:r>
            <a:r>
              <a:rPr lang="en-GB" dirty="0" err="1"/>
              <a:t>i</a:t>
            </a:r>
            <a:r>
              <a:rPr lang="en-GB" dirty="0"/>
              <a:t> b’, if transitions out of state ‘0’ were preferred to go to state ‘1’ over ‘4’, then will always prefer that path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/>
              <a:t>Single transitions from ‘1’ and ‘4’ mean </a:t>
            </a:r>
            <a:r>
              <a:rPr lang="en-GB" sz="1400" dirty="0" err="1"/>
              <a:t>obs</a:t>
            </a:r>
            <a:r>
              <a:rPr lang="en-GB" sz="1400" dirty="0"/>
              <a:t> sequence ‘r o b’ never predicted if ‘r </a:t>
            </a:r>
            <a:r>
              <a:rPr lang="en-GB" sz="1400" dirty="0" err="1"/>
              <a:t>i</a:t>
            </a:r>
            <a:r>
              <a:rPr lang="en-GB" sz="1400" dirty="0"/>
              <a:t> b’ more common in training set – </a:t>
            </a:r>
            <a:r>
              <a:rPr lang="en-GB" sz="1400" b="1" dirty="0"/>
              <a:t>problem!</a:t>
            </a:r>
            <a:r>
              <a:rPr lang="en-GB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452699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57B6D-B80F-44B3-8CF5-D3647E937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5217" y="123692"/>
            <a:ext cx="9489141" cy="845110"/>
          </a:xfrm>
        </p:spPr>
        <p:txBody>
          <a:bodyPr>
            <a:normAutofit/>
          </a:bodyPr>
          <a:lstStyle/>
          <a:p>
            <a:r>
              <a:rPr lang="en-GB" sz="3600" b="1" u="sng" dirty="0"/>
              <a:t>Conditional Random Fields (CRFs): How They Work</a:t>
            </a:r>
            <a:endParaRPr lang="en-GB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15DE820-2107-4CEE-8F12-FB3686A75D59}"/>
                  </a:ext>
                </a:extLst>
              </p:cNvPr>
              <p:cNvSpPr txBox="1"/>
              <p:nvPr/>
            </p:nvSpPr>
            <p:spPr>
              <a:xfrm>
                <a:off x="190498" y="869010"/>
                <a:ext cx="11918578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The idea of CRF is to drop the local per-state normalization functionality and replace it by a global per-state normalization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GB" sz="1400" dirty="0"/>
                  <a:t>In other words, it’s a undirected graphical model that’s </a:t>
                </a:r>
                <a:r>
                  <a:rPr lang="en-GB" sz="1400" b="1" dirty="0"/>
                  <a:t>globally</a:t>
                </a:r>
                <a:r>
                  <a:rPr lang="en-GB" sz="1400" dirty="0"/>
                  <a:t> conditioned on ‘X’, the observation sequence</a:t>
                </a:r>
              </a:p>
              <a:p>
                <a:pPr lvl="1"/>
                <a:endParaRPr lang="en-GB" sz="1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CRFs obey the property </a:t>
                </a:r>
                <a:r>
                  <a:rPr lang="en-GB" dirty="0" err="1"/>
                  <a:t>w.r.t.</a:t>
                </a:r>
                <a:r>
                  <a:rPr lang="en-GB" dirty="0"/>
                  <a:t> a graph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lang="en-GB" dirty="0"/>
                  <a:t>, given ‘Y’ is set of labels and vertices in ‘G’ and are conditioned on ‘X’: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15DE820-2107-4CEE-8F12-FB3686A75D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498" y="869010"/>
                <a:ext cx="11918578" cy="1077218"/>
              </a:xfrm>
              <a:prstGeom prst="rect">
                <a:avLst/>
              </a:prstGeom>
              <a:blipFill>
                <a:blip r:embed="rId2"/>
                <a:stretch>
                  <a:fillRect l="-307" t="-3409" b="-852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4112FAB-4A53-4498-B780-46E450BF309B}"/>
                  </a:ext>
                </a:extLst>
              </p:cNvPr>
              <p:cNvSpPr txBox="1"/>
              <p:nvPr/>
            </p:nvSpPr>
            <p:spPr>
              <a:xfrm>
                <a:off x="190498" y="2437036"/>
                <a:ext cx="12261476" cy="18466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Unlike log regression which uses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GB" dirty="0"/>
                  <a:t> as input, CRF uses a </a:t>
                </a:r>
                <a:r>
                  <a:rPr lang="en-GB" b="1" dirty="0"/>
                  <a:t>feature vector</a:t>
                </a:r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Feature vector defined by a set of feature functions where each feature function ‘f</a:t>
                </a:r>
                <a:r>
                  <a:rPr lang="en-GB" baseline="-25000" dirty="0"/>
                  <a:t>j</a:t>
                </a:r>
                <a:r>
                  <a:rPr lang="en-GB" dirty="0"/>
                  <a:t>’ can analyse the </a:t>
                </a:r>
                <a:r>
                  <a:rPr lang="en-GB" b="1" dirty="0"/>
                  <a:t>whole</a:t>
                </a:r>
                <a:r>
                  <a:rPr lang="en-GB" dirty="0"/>
                  <a:t> ‘X’ sequence, the current ‘</a:t>
                </a:r>
                <a:r>
                  <a:rPr lang="en-GB" dirty="0" err="1"/>
                  <a:t>y</a:t>
                </a:r>
                <a:r>
                  <a:rPr lang="en-GB" baseline="-25000" dirty="0" err="1"/>
                  <a:t>i</a:t>
                </a:r>
                <a:r>
                  <a:rPr lang="en-GB" dirty="0"/>
                  <a:t>’, previous ‘y</a:t>
                </a:r>
                <a:r>
                  <a:rPr lang="en-GB" baseline="-25000" dirty="0"/>
                  <a:t>i-1</a:t>
                </a:r>
                <a:r>
                  <a:rPr lang="en-GB" dirty="0"/>
                  <a:t>’, and current position ‘</a:t>
                </a:r>
                <a:r>
                  <a:rPr lang="en-GB" dirty="0" err="1"/>
                  <a:t>i</a:t>
                </a:r>
                <a:r>
                  <a:rPr lang="en-GB" dirty="0"/>
                  <a:t>’ in sequence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GB" sz="1400" dirty="0"/>
                  <a:t>Purpose is to express characteristic of the sequence that the data point represents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GB" sz="1400" b="1" i="1" smtClean="0">
                        <a:latin typeface="Cambria Math" panose="02040503050406030204" pitchFamily="18" charset="0"/>
                      </a:rPr>
                      <m:t>𝑭</m:t>
                    </m:r>
                    <m:d>
                      <m:dPr>
                        <m:ctrlPr>
                          <a:rPr lang="en-GB" sz="1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400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en-GB" sz="1400" b="1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GB" sz="14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  <m:r>
                      <a:rPr lang="en-GB" sz="1400" b="1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supHide m:val="on"/>
                        <m:ctrlPr>
                          <a:rPr lang="en-GB" sz="1400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GB" sz="14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  <m:sup/>
                      <m:e>
                        <m:r>
                          <a:rPr lang="en-GB" sz="1400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  <m:d>
                          <m:dPr>
                            <m:ctrlPr>
                              <a:rPr lang="en-GB" sz="14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sz="14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400" b="1" i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  <m:sub>
                                <m:r>
                                  <a:rPr lang="en-GB" sz="1400" b="1" i="1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  <m:r>
                                  <a:rPr lang="en-GB" sz="1400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sz="14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en-GB" sz="1400" b="1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GB" sz="14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400" b="1" i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  <m:sub>
                                <m:r>
                                  <a:rPr lang="en-GB" sz="1400" b="1" i="1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  <m:r>
                              <a:rPr lang="en-GB" sz="1400" b="1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GB" sz="1400" b="1" i="1" smtClean="0">
                                <a:latin typeface="Cambria Math" panose="02040503050406030204" pitchFamily="18" charset="0"/>
                              </a:rPr>
                              <m:t>𝑿</m:t>
                            </m:r>
                            <m:r>
                              <a:rPr lang="en-GB" sz="1400" b="1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GB" sz="1400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e>
                        </m:d>
                      </m:e>
                    </m:nary>
                  </m:oMath>
                </a14:m>
                <a:r>
                  <a:rPr lang="en-GB" sz="1400" dirty="0"/>
                  <a:t> for a single feature summed over the entire output sequence; we can then define an arbitrary number of feature functions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sz="1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In this way, we have a ‘global’ feature vector that maps the entire sequence, thus the fully-expanded CRF equation is: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4112FAB-4A53-4498-B780-46E450BF30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498" y="2437036"/>
                <a:ext cx="12261476" cy="1846659"/>
              </a:xfrm>
              <a:prstGeom prst="rect">
                <a:avLst/>
              </a:prstGeom>
              <a:blipFill>
                <a:blip r:embed="rId3"/>
                <a:stretch>
                  <a:fillRect l="-298" t="-1980" b="-42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89AF48F-4AF2-43FC-B858-C23FEA9E17B5}"/>
                  </a:ext>
                </a:extLst>
              </p:cNvPr>
              <p:cNvSpPr txBox="1"/>
              <p:nvPr/>
            </p:nvSpPr>
            <p:spPr>
              <a:xfrm>
                <a:off x="3402106" y="1946228"/>
                <a:ext cx="45944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𝒀</m:t>
                              </m:r>
                            </m:e>
                            <m:sub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sub>
                          </m:sSub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 | 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𝒀</m:t>
                              </m:r>
                            </m:e>
                            <m:sub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sub>
                          </m:sSub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𝒗</m:t>
                          </m:r>
                        </m:e>
                      </m:d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𝒀</m:t>
                              </m:r>
                            </m:e>
                            <m:sub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sub>
                          </m:sSub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 | 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𝒀</m:t>
                              </m:r>
                            </m:e>
                            <m:sub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sub>
                          </m:sSub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~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𝒗</m:t>
                          </m:r>
                        </m:e>
                      </m:d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89AF48F-4AF2-43FC-B858-C23FEA9E17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2106" y="1946228"/>
                <a:ext cx="4594412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898EC4A-6424-4E11-935F-69EDDDC1A59B}"/>
                  </a:ext>
                </a:extLst>
              </p:cNvPr>
              <p:cNvSpPr txBox="1"/>
              <p:nvPr/>
            </p:nvSpPr>
            <p:spPr>
              <a:xfrm>
                <a:off x="76199" y="4442012"/>
                <a:ext cx="7140389" cy="9612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𝑒𝑥𝑝</m:t>
                          </m:r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  <m:t>−1</m:t>
                                              </m:r>
                                            </m:sub>
                                          </m:sSub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, 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, </m:t>
                                          </m:r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, </m:t>
                                          </m:r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e>
                                  </m:nary>
                                </m:e>
                              </m:nary>
                            </m:e>
                          </m:d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m:rPr>
                                  <m:brk m:alnAt="7"/>
                                </m:r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sub>
                            <m:sup/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𝑒𝑥𝑝</m:t>
                              </m:r>
                              <m:d>
                                <m:d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/>
                                    <m:e>
                                      <m:nary>
                                        <m:naryPr>
                                          <m:chr m:val="∑"/>
                                          <m:supHide m:val="on"/>
                                          <m:ctrlP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  <m:sup/>
                                        <m:e>
                                          <m:sSub>
                                            <m:sSubPr>
                                              <m:ctrlPr>
                                                <a:rPr lang="en-GB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GB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𝑤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en-GB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GB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𝑓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lang="en-GB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Sup>
                                                <m:sSubSupPr>
                                                  <m:ctrlPr>
                                                    <a:rPr lang="en-GB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SupPr>
                                                <m:e>
                                                  <m:r>
                                                    <a:rPr lang="en-GB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𝑦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GB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  <m:r>
                                                    <a:rPr lang="en-GB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−1</m:t>
                                                  </m:r>
                                                </m:sub>
                                                <m:sup>
                                                  <m:r>
                                                    <a:rPr lang="en-GB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′</m:t>
                                                  </m:r>
                                                </m:sup>
                                              </m:sSubSup>
                                              <m:r>
                                                <a:rPr lang="en-GB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, </m:t>
                                              </m:r>
                                              <m:sSubSup>
                                                <m:sSubSupPr>
                                                  <m:ctrlPr>
                                                    <a:rPr lang="en-GB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SupPr>
                                                <m:e>
                                                  <m:r>
                                                    <a:rPr lang="en-GB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𝑦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GB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  <m:sup>
                                                  <m:r>
                                                    <a:rPr lang="en-GB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′</m:t>
                                                  </m:r>
                                                </m:sup>
                                              </m:sSubSup>
                                              <m:r>
                                                <a:rPr lang="en-GB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, </m:t>
                                              </m:r>
                                              <m:r>
                                                <a:rPr lang="en-GB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𝑋</m:t>
                                              </m:r>
                                              <m:r>
                                                <a:rPr lang="en-GB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, </m:t>
                                              </m:r>
                                              <m:r>
                                                <a:rPr lang="en-GB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e>
                                      </m:nary>
                                    </m:e>
                                  </m:nary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898EC4A-6424-4E11-935F-69EDDDC1A5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99" y="4442012"/>
                <a:ext cx="7140389" cy="96122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0691984-8039-4BFD-A301-7774D86D3854}"/>
                  </a:ext>
                </a:extLst>
              </p:cNvPr>
              <p:cNvSpPr txBox="1"/>
              <p:nvPr/>
            </p:nvSpPr>
            <p:spPr>
              <a:xfrm>
                <a:off x="6880412" y="4361329"/>
                <a:ext cx="4979894" cy="12041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GB" sz="1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nary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GB" sz="1400" dirty="0"/>
                  <a:t> sum over </a:t>
                </a:r>
                <a:r>
                  <a:rPr lang="en-GB" sz="1400" dirty="0" err="1"/>
                  <a:t>obs</a:t>
                </a:r>
                <a:r>
                  <a:rPr lang="en-GB" sz="1400" dirty="0"/>
                  <a:t> sequence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GB" sz="1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nary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GB" sz="1400" dirty="0"/>
                  <a:t> sum over all feature functions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GB" sz="1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GB" sz="1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1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GB" sz="14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GB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</m:nary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GB" sz="1400" dirty="0"/>
                  <a:t> sum over all possible label sequence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GB" sz="1400" dirty="0"/>
                  <a:t> weight for given feature function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GB" sz="1400" dirty="0"/>
                  <a:t> feature function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0691984-8039-4BFD-A301-7774D86D38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0412" y="4361329"/>
                <a:ext cx="4979894" cy="1204176"/>
              </a:xfrm>
              <a:prstGeom prst="rect">
                <a:avLst/>
              </a:prstGeom>
              <a:blipFill>
                <a:blip r:embed="rId6"/>
                <a:stretch>
                  <a:fillRect l="-245" t="-26263" b="-353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B091359-A82A-4813-A345-5E5D4B28160E}"/>
                  </a:ext>
                </a:extLst>
              </p:cNvPr>
              <p:cNvSpPr txBox="1"/>
              <p:nvPr/>
            </p:nvSpPr>
            <p:spPr>
              <a:xfrm>
                <a:off x="190497" y="5531224"/>
                <a:ext cx="11741527" cy="19296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Scores ‘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GB" dirty="0"/>
                  <a:t>’ will be high if state transition is probable and low if not: aim to find ‘w’s that model sequence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Inference w/ CRF resolves to computing the ‘y’ sequence that maximises the likelihood: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  <m:r>
                      <a:rPr lang="en-GB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𝒂𝒓𝒈𝒎𝒂𝒙</m:t>
                        </m:r>
                      </m:e>
                      <m:sub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sub>
                    </m:sSub>
                    <m:r>
                      <a:rPr lang="en-GB" b="1" i="1" smtClean="0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GB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 | </m:t>
                        </m:r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endParaRPr lang="en-GB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Minimum of neg log likelihood is found by finding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  <m:r>
                          <a:rPr lang="en-GB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𝑳</m:t>
                        </m:r>
                      </m:num>
                      <m:den>
                        <m:r>
                          <a:rPr lang="en-GB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  <m:r>
                          <a:rPr lang="en-GB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</m:den>
                    </m:f>
                  </m:oMath>
                </a14:m>
                <a:r>
                  <a:rPr lang="en-GB" dirty="0"/>
                  <a:t>, and using gradient descent to find optimal ‘w’ </a:t>
                </a:r>
                <a:r>
                  <a:rPr lang="en-GB" dirty="0" err="1"/>
                  <a:t>vals</a:t>
                </a:r>
                <a:r>
                  <a:rPr lang="en-GB" dirty="0"/>
                  <a:t> for training set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Inference algorithm in CRF is based on Viterbi algorithm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b="1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B091359-A82A-4813-A345-5E5D4B2816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497" y="5531224"/>
                <a:ext cx="11741527" cy="1929695"/>
              </a:xfrm>
              <a:prstGeom prst="rect">
                <a:avLst/>
              </a:prstGeom>
              <a:blipFill>
                <a:blip r:embed="rId7"/>
                <a:stretch>
                  <a:fillRect l="-312" t="-126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0835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5D0D16-DCAE-4FFE-96F6-5422EBACDF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565" y="915707"/>
            <a:ext cx="11407588" cy="3615953"/>
          </a:xfrm>
        </p:spPr>
        <p:txBody>
          <a:bodyPr>
            <a:normAutofit/>
          </a:bodyPr>
          <a:lstStyle/>
          <a:p>
            <a:r>
              <a:rPr lang="en-GB" sz="1800" dirty="0"/>
              <a:t>Better adapted to sequence modelling than HMMs and MEMMs, given that CRFs are both a discriminative model and don’t suffer label bias problem</a:t>
            </a:r>
          </a:p>
          <a:p>
            <a:r>
              <a:rPr lang="en-GB" sz="1800" dirty="0"/>
              <a:t>Allow us to define our own feature functions</a:t>
            </a:r>
          </a:p>
          <a:p>
            <a:pPr lvl="1"/>
            <a:r>
              <a:rPr lang="en-GB" sz="1400" dirty="0"/>
              <a:t>E.g. if each observation is a word, the prefixes/suffixes of the word, whether it is capitalized or not, whether it contains a digit, etc.)</a:t>
            </a:r>
          </a:p>
          <a:p>
            <a:pPr lvl="1"/>
            <a:r>
              <a:rPr lang="en-GB" sz="1400" dirty="0"/>
              <a:t>Feature functions also can inspect the entire input sequence ‘X’ at any point during inference</a:t>
            </a:r>
          </a:p>
          <a:p>
            <a:pPr lvl="1"/>
            <a:r>
              <a:rPr lang="en-GB" sz="1400" dirty="0"/>
              <a:t>Equivalent to the constant transition probabilities of HMMs that instead vary across position in sequence of states, depending on </a:t>
            </a:r>
            <a:r>
              <a:rPr lang="en-GB" sz="1400" dirty="0" err="1"/>
              <a:t>obs</a:t>
            </a:r>
            <a:r>
              <a:rPr lang="en-GB" sz="1400" dirty="0"/>
              <a:t> sequence</a:t>
            </a:r>
          </a:p>
          <a:p>
            <a:r>
              <a:rPr lang="en-GB" sz="1800" dirty="0"/>
              <a:t>The setup also allows us to implement </a:t>
            </a:r>
            <a:r>
              <a:rPr lang="en-GB" sz="1800" b="1" dirty="0"/>
              <a:t>decoding</a:t>
            </a:r>
            <a:r>
              <a:rPr lang="en-GB" sz="1800" dirty="0"/>
              <a:t> (determining the prob of given label sequence ‘Y’ given ‘X’ or </a:t>
            </a:r>
            <a:r>
              <a:rPr lang="en-GB" sz="1800" b="1" dirty="0"/>
              <a:t>inference</a:t>
            </a:r>
            <a:r>
              <a:rPr lang="en-GB" sz="1800" dirty="0"/>
              <a:t> (determining the </a:t>
            </a:r>
            <a:r>
              <a:rPr lang="en-GB" sz="1800" b="1" dirty="0"/>
              <a:t>most likely</a:t>
            </a:r>
            <a:r>
              <a:rPr lang="en-GB" sz="1800" dirty="0"/>
              <a:t> label sequence ‘Y’ given ‘X’)</a:t>
            </a:r>
          </a:p>
          <a:p>
            <a:endParaRPr lang="en-GB" sz="1800" dirty="0"/>
          </a:p>
          <a:p>
            <a:r>
              <a:rPr lang="en-GB" sz="1800" dirty="0"/>
              <a:t>An example of using CRFs via ‘Python-</a:t>
            </a:r>
            <a:r>
              <a:rPr lang="en-GB" sz="1800" dirty="0" err="1"/>
              <a:t>crfsuite</a:t>
            </a:r>
            <a:r>
              <a:rPr lang="en-GB" sz="1800" dirty="0"/>
              <a:t>’:</a:t>
            </a:r>
          </a:p>
          <a:p>
            <a:pPr lvl="1"/>
            <a:r>
              <a:rPr lang="en-GB" sz="1400" dirty="0"/>
              <a:t> Performing sequence labelling using CRF in Python, to take in text documents and classify whether individual words are a part of a named entity or not (</a:t>
            </a:r>
            <a:r>
              <a:rPr lang="en-GB" sz="1400" dirty="0">
                <a:hlinkClick r:id="rId2"/>
              </a:rPr>
              <a:t>https://github.com/dan-heaton/MSc_indiv_project/blob/master/background_research/CRF_seq_labelling.py</a:t>
            </a:r>
            <a:r>
              <a:rPr lang="en-GB" sz="1400" dirty="0"/>
              <a:t>)</a:t>
            </a:r>
          </a:p>
          <a:p>
            <a:endParaRPr lang="en-GB" sz="18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3F27216-1BEA-4CA3-8A50-9F5F904EF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2047" y="150905"/>
            <a:ext cx="4087906" cy="701675"/>
          </a:xfrm>
        </p:spPr>
        <p:txBody>
          <a:bodyPr>
            <a:normAutofit/>
          </a:bodyPr>
          <a:lstStyle/>
          <a:p>
            <a:r>
              <a:rPr lang="en-GB" sz="3600" b="1" u="sng" dirty="0"/>
              <a:t>Applications of CRFs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4071C1-6027-4C76-BDA4-26EB0100CE0E}"/>
              </a:ext>
            </a:extLst>
          </p:cNvPr>
          <p:cNvSpPr txBox="1"/>
          <p:nvPr/>
        </p:nvSpPr>
        <p:spPr>
          <a:xfrm>
            <a:off x="3221691" y="4464425"/>
            <a:ext cx="5524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u="sng" dirty="0">
                <a:latin typeface="+mj-lt"/>
              </a:rPr>
              <a:t>So how is this useful for us?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F9674D-A542-4C60-B2C8-D46DF90C90C9}"/>
              </a:ext>
            </a:extLst>
          </p:cNvPr>
          <p:cNvSpPr txBox="1"/>
          <p:nvPr/>
        </p:nvSpPr>
        <p:spPr>
          <a:xfrm>
            <a:off x="457200" y="5110756"/>
            <a:ext cx="10287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Much like RNNs, CRFs are a good model to model sequential data, as we will be analysing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Can be adapted for regression purposes to help predict north-star scores (</a:t>
            </a:r>
            <a:r>
              <a:rPr lang="en-GB" i="1" dirty="0" err="1"/>
              <a:t>Radosavljevic</a:t>
            </a:r>
            <a:r>
              <a:rPr lang="en-GB" i="1" dirty="0"/>
              <a:t> et al. (2010))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Can also be implemented within other neural networks (e.g. a CNN) to function as an RNN so as to enable a complete model that can be trained via backprop (</a:t>
            </a:r>
            <a:r>
              <a:rPr lang="en-GB" i="1" dirty="0"/>
              <a:t>Zheng et al. (2015)</a:t>
            </a:r>
            <a:r>
              <a:rPr lang="en-GB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Faster to train and make inference, though also requires manual feature extraction</a:t>
            </a:r>
          </a:p>
        </p:txBody>
      </p:sp>
    </p:spTree>
    <p:extLst>
      <p:ext uri="{BB962C8B-B14F-4D97-AF65-F5344CB8AC3E}">
        <p14:creationId xmlns:p14="http://schemas.microsoft.com/office/powerpoint/2010/main" val="2527824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C9182-59DC-41A2-BC29-89003C6377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7060"/>
            <a:ext cx="10515600" cy="3979022"/>
          </a:xfrm>
        </p:spPr>
        <p:txBody>
          <a:bodyPr>
            <a:normAutofit/>
          </a:bodyPr>
          <a:lstStyle/>
          <a:p>
            <a:r>
              <a:rPr lang="en-GB" sz="1800" dirty="0"/>
              <a:t>Analyse more papers regarding CRFs and RNNs w/ more specific applications for HAR</a:t>
            </a:r>
          </a:p>
          <a:p>
            <a:pPr lvl="1"/>
            <a:r>
              <a:rPr lang="en-GB" sz="1400" dirty="0"/>
              <a:t>Can produce a roundup of these for a future meeting</a:t>
            </a:r>
          </a:p>
          <a:p>
            <a:endParaRPr lang="en-GB" sz="1800" dirty="0"/>
          </a:p>
          <a:p>
            <a:r>
              <a:rPr lang="en-GB" sz="1800" dirty="0"/>
              <a:t>Also analyse more papers pertaining to feature selection/extraction w.r.t HAR</a:t>
            </a:r>
          </a:p>
          <a:p>
            <a:pPr lvl="1"/>
            <a:r>
              <a:rPr lang="en-GB" sz="1400" dirty="0"/>
              <a:t>Good feature selection required for CRFs especially</a:t>
            </a:r>
          </a:p>
          <a:p>
            <a:endParaRPr lang="en-GB" sz="1800" dirty="0"/>
          </a:p>
          <a:p>
            <a:r>
              <a:rPr lang="en-GB" sz="1800" dirty="0"/>
              <a:t>Find more examples of implementing these models in Python to analyse time-series HAR</a:t>
            </a:r>
          </a:p>
          <a:p>
            <a:pPr lvl="1"/>
            <a:r>
              <a:rPr lang="en-GB" sz="1400" dirty="0"/>
              <a:t>Again, can produce more code examples for a future meeting</a:t>
            </a:r>
            <a:endParaRPr lang="en-GB" sz="1800" dirty="0"/>
          </a:p>
          <a:p>
            <a:pPr lvl="1"/>
            <a:endParaRPr lang="en-GB" sz="1400" dirty="0"/>
          </a:p>
          <a:p>
            <a:r>
              <a:rPr lang="en-GB" sz="1800" dirty="0"/>
              <a:t>Start implementing these w/ some sample data from bodysuits</a:t>
            </a:r>
          </a:p>
          <a:p>
            <a:pPr lvl="1"/>
            <a:r>
              <a:rPr lang="en-GB" sz="1400" dirty="0"/>
              <a:t>Ideally, will be a good jumping-off point </a:t>
            </a:r>
            <a:r>
              <a:rPr lang="en-GB" sz="1400" dirty="0" err="1"/>
              <a:t>w.r.t.</a:t>
            </a:r>
            <a:r>
              <a:rPr lang="en-GB" sz="1400" dirty="0"/>
              <a:t> potentially more advanced systems developed later on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E3C6AA1-5402-4C56-A3BF-B47D72D23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2047" y="150905"/>
            <a:ext cx="4087906" cy="701675"/>
          </a:xfrm>
        </p:spPr>
        <p:txBody>
          <a:bodyPr>
            <a:normAutofit/>
          </a:bodyPr>
          <a:lstStyle/>
          <a:p>
            <a:r>
              <a:rPr lang="en-GB" sz="3600" b="1" u="sng" dirty="0"/>
              <a:t>Next Stages….</a:t>
            </a:r>
          </a:p>
        </p:txBody>
      </p:sp>
    </p:spTree>
    <p:extLst>
      <p:ext uri="{BB962C8B-B14F-4D97-AF65-F5344CB8AC3E}">
        <p14:creationId xmlns:p14="http://schemas.microsoft.com/office/powerpoint/2010/main" val="17766704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3F92F-BAE3-48BB-BD7C-F5622486F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0400" y="270996"/>
            <a:ext cx="5791200" cy="898899"/>
          </a:xfrm>
        </p:spPr>
        <p:txBody>
          <a:bodyPr>
            <a:normAutofit/>
          </a:bodyPr>
          <a:lstStyle/>
          <a:p>
            <a:r>
              <a:rPr lang="en-GB" sz="3600" b="1" u="sng" dirty="0"/>
              <a:t>Further Useful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DB5C9-7FE1-4F50-B29C-0BD3B7BA73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688" y="1440144"/>
            <a:ext cx="11398624" cy="4543798"/>
          </a:xfrm>
        </p:spPr>
        <p:txBody>
          <a:bodyPr>
            <a:normAutofit/>
          </a:bodyPr>
          <a:lstStyle/>
          <a:p>
            <a:r>
              <a:rPr lang="en-GB" sz="1800" i="1" dirty="0"/>
              <a:t>Machine Learning</a:t>
            </a:r>
            <a:r>
              <a:rPr lang="en-GB" sz="1800" dirty="0"/>
              <a:t> (Murphy, K.), chapter 10 – ‘Directed graphical models (Bayes nets)’ and Chapter 19 – ‘Undirected graphical models (Markov random fields)’</a:t>
            </a:r>
          </a:p>
          <a:p>
            <a:pPr lvl="1"/>
            <a:r>
              <a:rPr lang="en-GB" sz="1400" dirty="0"/>
              <a:t>Good theoretical and thorough mathematical overview of HMMs, MEMMs, and CRFs</a:t>
            </a:r>
          </a:p>
          <a:p>
            <a:pPr lvl="1"/>
            <a:endParaRPr lang="en-GB" sz="1400" dirty="0"/>
          </a:p>
          <a:p>
            <a:r>
              <a:rPr lang="en-GB" sz="1800" i="1" dirty="0"/>
              <a:t>Python Machine Learning</a:t>
            </a:r>
            <a:r>
              <a:rPr lang="en-GB" sz="1800" dirty="0"/>
              <a:t> (</a:t>
            </a:r>
            <a:r>
              <a:rPr lang="en-GB" sz="1800" dirty="0" err="1"/>
              <a:t>Raschka</a:t>
            </a:r>
            <a:r>
              <a:rPr lang="en-GB" sz="1800" dirty="0"/>
              <a:t> et al.), chapter 16 – ‘Modelling Sequential Data Using Recurrent Neural Networks’</a:t>
            </a:r>
          </a:p>
          <a:p>
            <a:pPr lvl="1"/>
            <a:r>
              <a:rPr lang="en-GB" sz="1400" i="1" dirty="0"/>
              <a:t>Briefly explains RNNs, how to implement the model using TensorFlow, and several examples of their use to real problems</a:t>
            </a:r>
          </a:p>
          <a:p>
            <a:pPr lvl="1"/>
            <a:endParaRPr lang="en-GB" sz="1400" i="1" dirty="0"/>
          </a:p>
          <a:p>
            <a:r>
              <a:rPr lang="en-GB" sz="1800" i="1" dirty="0"/>
              <a:t>Deep Learning</a:t>
            </a:r>
            <a:r>
              <a:rPr lang="en-GB" sz="1800" dirty="0"/>
              <a:t> (Goodfellow et al.), chapter 10 – ‘Sequence Modelling: Recurrent and Recursive Nets’</a:t>
            </a:r>
          </a:p>
          <a:p>
            <a:pPr lvl="1"/>
            <a:r>
              <a:rPr lang="en-GB" sz="1400" i="1" dirty="0"/>
              <a:t>Deeper theoretical overview of the mathematics behind RNNs</a:t>
            </a:r>
          </a:p>
          <a:p>
            <a:pPr lvl="1"/>
            <a:endParaRPr lang="en-GB" sz="1400" i="1" dirty="0"/>
          </a:p>
          <a:p>
            <a:r>
              <a:rPr lang="en-GB" sz="1800" i="1" dirty="0"/>
              <a:t>‘Conditional Random Fields for Sequence Prediction’</a:t>
            </a:r>
            <a:r>
              <a:rPr lang="en-GB" sz="1800" dirty="0"/>
              <a:t> (</a:t>
            </a:r>
            <a:r>
              <a:rPr lang="en-GB" sz="1400" dirty="0">
                <a:hlinkClick r:id="rId2"/>
              </a:rPr>
              <a:t>http://www.davidsbatista.net/blog/2017/11/13/Conditional_Random_Fields/</a:t>
            </a:r>
            <a:r>
              <a:rPr lang="en-GB" sz="1400" dirty="0"/>
              <a:t>)</a:t>
            </a:r>
          </a:p>
          <a:p>
            <a:pPr lvl="1"/>
            <a:r>
              <a:rPr lang="en-GB" sz="1400" i="1" dirty="0"/>
              <a:t>Provides an excellent run-through of CRFs, how they’re trained, and how they differ from HMMs and MEMMs</a:t>
            </a:r>
          </a:p>
          <a:p>
            <a:pPr lvl="1"/>
            <a:endParaRPr lang="en-GB" sz="1400" i="1" dirty="0"/>
          </a:p>
          <a:p>
            <a:r>
              <a:rPr lang="en-GB" sz="1800" i="1" dirty="0"/>
              <a:t>‘Performing Sequence Labelling using CRF in Python’</a:t>
            </a:r>
            <a:r>
              <a:rPr lang="en-GB" sz="1800" dirty="0"/>
              <a:t> (</a:t>
            </a:r>
            <a:r>
              <a:rPr lang="en-GB" sz="1400" dirty="0">
                <a:hlinkClick r:id="rId3"/>
              </a:rPr>
              <a:t>http://www.albertauyeung.com/post/python-sequence-labelling-with-crf/</a:t>
            </a:r>
            <a:r>
              <a:rPr lang="en-GB" sz="1800" dirty="0"/>
              <a:t>)</a:t>
            </a:r>
          </a:p>
          <a:p>
            <a:pPr lvl="1"/>
            <a:r>
              <a:rPr lang="en-GB" sz="1400" i="1" dirty="0"/>
              <a:t>Shows how to </a:t>
            </a:r>
            <a:r>
              <a:rPr lang="en-GB" sz="1400" i="1" dirty="0" err="1"/>
              <a:t>preprocess</a:t>
            </a:r>
            <a:r>
              <a:rPr lang="en-GB" sz="1400" i="1" dirty="0"/>
              <a:t> text data, extract useful feature functions, and train/test a CRF model using ‘Python-</a:t>
            </a:r>
            <a:r>
              <a:rPr lang="en-GB" sz="1400" i="1" dirty="0" err="1"/>
              <a:t>crfsuite</a:t>
            </a:r>
            <a:r>
              <a:rPr lang="en-GB" sz="1400" i="1" dirty="0"/>
              <a:t>’</a:t>
            </a:r>
          </a:p>
          <a:p>
            <a:pPr lvl="1"/>
            <a:endParaRPr lang="en-GB" sz="1400" i="1" dirty="0"/>
          </a:p>
        </p:txBody>
      </p:sp>
    </p:spTree>
    <p:extLst>
      <p:ext uri="{BB962C8B-B14F-4D97-AF65-F5344CB8AC3E}">
        <p14:creationId xmlns:p14="http://schemas.microsoft.com/office/powerpoint/2010/main" val="15089735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</TotalTime>
  <Words>1871</Words>
  <Application>Microsoft Office PowerPoint</Application>
  <PresentationFormat>Widescreen</PresentationFormat>
  <Paragraphs>129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 Theme</vt:lpstr>
      <vt:lpstr>Recurrent Neural Networks (RNNs) and Conditonal Random Fields (CRFs)</vt:lpstr>
      <vt:lpstr>Overview</vt:lpstr>
      <vt:lpstr>Recurrent Neural Networks (RNNs)</vt:lpstr>
      <vt:lpstr>Applications of RNNs</vt:lpstr>
      <vt:lpstr>Conditional Random Fields (CRFs): Background</vt:lpstr>
      <vt:lpstr>Conditional Random Fields (CRFs): How They Work</vt:lpstr>
      <vt:lpstr>Applications of CRFs</vt:lpstr>
      <vt:lpstr>Next Stages….</vt:lpstr>
      <vt:lpstr>Further Useful 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Recurrent Neural Networks (RNNs) and Conditonal Random Fields (CRFs)</dc:title>
  <dc:creator>Dan Heaton</dc:creator>
  <cp:lastModifiedBy>Dan Heaton</cp:lastModifiedBy>
  <cp:revision>53</cp:revision>
  <dcterms:created xsi:type="dcterms:W3CDTF">2019-04-22T02:01:06Z</dcterms:created>
  <dcterms:modified xsi:type="dcterms:W3CDTF">2019-04-24T12:49:21Z</dcterms:modified>
</cp:coreProperties>
</file>