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72" r:id="rId3"/>
    <p:sldId id="273" r:id="rId4"/>
    <p:sldId id="274" r:id="rId5"/>
    <p:sldId id="265" r:id="rId6"/>
    <p:sldId id="256" r:id="rId7"/>
    <p:sldId id="262" r:id="rId8"/>
    <p:sldId id="261" r:id="rId9"/>
    <p:sldId id="264" r:id="rId10"/>
    <p:sldId id="266" r:id="rId11"/>
    <p:sldId id="269"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eaton" initials="DH" lastIdx="4" clrIdx="0">
    <p:extLst>
      <p:ext uri="{19B8F6BF-5375-455C-9EA6-DF929625EA0E}">
        <p15:presenceInfo xmlns:p15="http://schemas.microsoft.com/office/powerpoint/2012/main" userId="126f2d1a9deb83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71" autoAdjust="0"/>
    <p:restoredTop sz="94660"/>
  </p:normalViewPr>
  <p:slideViewPr>
    <p:cSldViewPr snapToGrid="0">
      <p:cViewPr varScale="1">
        <p:scale>
          <a:sx n="85" d="100"/>
          <a:sy n="85" d="100"/>
        </p:scale>
        <p:origin x="432"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33D7-E31A-4CCF-B086-8FFFD42AAD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9F03CC5-E5D1-45D0-B6E6-D1D27B67E1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5F54BF-CDC1-4CAA-91D6-10CBC75DAE65}"/>
              </a:ext>
            </a:extLst>
          </p:cNvPr>
          <p:cNvSpPr>
            <a:spLocks noGrp="1"/>
          </p:cNvSpPr>
          <p:nvPr>
            <p:ph type="dt" sz="half" idx="10"/>
          </p:nvPr>
        </p:nvSpPr>
        <p:spPr/>
        <p:txBody>
          <a:bodyPr/>
          <a:lstStyle/>
          <a:p>
            <a:fld id="{BA339B7B-4119-4128-AA2D-02439A010273}" type="datetimeFigureOut">
              <a:rPr lang="en-GB" smtClean="0"/>
              <a:t>09/09/2019</a:t>
            </a:fld>
            <a:endParaRPr lang="en-GB"/>
          </a:p>
        </p:txBody>
      </p:sp>
      <p:sp>
        <p:nvSpPr>
          <p:cNvPr id="5" name="Footer Placeholder 4">
            <a:extLst>
              <a:ext uri="{FF2B5EF4-FFF2-40B4-BE49-F238E27FC236}">
                <a16:creationId xmlns:a16="http://schemas.microsoft.com/office/drawing/2014/main" id="{C706C3BF-6714-49D2-8881-44E8B70F38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8E1661-FFEF-4EA9-A20B-CD801CF3DED7}"/>
              </a:ext>
            </a:extLst>
          </p:cNvPr>
          <p:cNvSpPr>
            <a:spLocks noGrp="1"/>
          </p:cNvSpPr>
          <p:nvPr>
            <p:ph type="sldNum" sz="quarter" idx="12"/>
          </p:nvPr>
        </p:nvSpPr>
        <p:spPr/>
        <p:txBody>
          <a:bodyPr/>
          <a:lstStyle/>
          <a:p>
            <a:fld id="{DF22483D-6E7D-4CB2-8334-FC33221F897E}" type="slidenum">
              <a:rPr lang="en-GB" smtClean="0"/>
              <a:t>‹#›</a:t>
            </a:fld>
            <a:endParaRPr lang="en-GB"/>
          </a:p>
        </p:txBody>
      </p:sp>
    </p:spTree>
    <p:extLst>
      <p:ext uri="{BB962C8B-B14F-4D97-AF65-F5344CB8AC3E}">
        <p14:creationId xmlns:p14="http://schemas.microsoft.com/office/powerpoint/2010/main" val="118808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14AD-F47B-4C9E-ACED-0455EB7F3B1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C5EFE9-24D9-4E09-AC9C-1F67F0D748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A95C86-4C12-44D1-9B4A-421FC01CA3E2}"/>
              </a:ext>
            </a:extLst>
          </p:cNvPr>
          <p:cNvSpPr>
            <a:spLocks noGrp="1"/>
          </p:cNvSpPr>
          <p:nvPr>
            <p:ph type="dt" sz="half" idx="10"/>
          </p:nvPr>
        </p:nvSpPr>
        <p:spPr/>
        <p:txBody>
          <a:bodyPr/>
          <a:lstStyle/>
          <a:p>
            <a:fld id="{BA339B7B-4119-4128-AA2D-02439A010273}" type="datetimeFigureOut">
              <a:rPr lang="en-GB" smtClean="0"/>
              <a:t>09/09/2019</a:t>
            </a:fld>
            <a:endParaRPr lang="en-GB"/>
          </a:p>
        </p:txBody>
      </p:sp>
      <p:sp>
        <p:nvSpPr>
          <p:cNvPr id="5" name="Footer Placeholder 4">
            <a:extLst>
              <a:ext uri="{FF2B5EF4-FFF2-40B4-BE49-F238E27FC236}">
                <a16:creationId xmlns:a16="http://schemas.microsoft.com/office/drawing/2014/main" id="{E89938C2-C170-4800-A321-D1B319BE29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E3E731-C800-4567-9122-3B3A46D8D873}"/>
              </a:ext>
            </a:extLst>
          </p:cNvPr>
          <p:cNvSpPr>
            <a:spLocks noGrp="1"/>
          </p:cNvSpPr>
          <p:nvPr>
            <p:ph type="sldNum" sz="quarter" idx="12"/>
          </p:nvPr>
        </p:nvSpPr>
        <p:spPr/>
        <p:txBody>
          <a:bodyPr/>
          <a:lstStyle/>
          <a:p>
            <a:fld id="{DF22483D-6E7D-4CB2-8334-FC33221F897E}" type="slidenum">
              <a:rPr lang="en-GB" smtClean="0"/>
              <a:t>‹#›</a:t>
            </a:fld>
            <a:endParaRPr lang="en-GB"/>
          </a:p>
        </p:txBody>
      </p:sp>
    </p:spTree>
    <p:extLst>
      <p:ext uri="{BB962C8B-B14F-4D97-AF65-F5344CB8AC3E}">
        <p14:creationId xmlns:p14="http://schemas.microsoft.com/office/powerpoint/2010/main" val="164546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4766DC-A268-4B4B-B7E3-47D2945D91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0E8D1F-1930-44AA-AB5D-6201B24DB4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47F76B-818B-48C9-8BA5-EBAC86E00BB2}"/>
              </a:ext>
            </a:extLst>
          </p:cNvPr>
          <p:cNvSpPr>
            <a:spLocks noGrp="1"/>
          </p:cNvSpPr>
          <p:nvPr>
            <p:ph type="dt" sz="half" idx="10"/>
          </p:nvPr>
        </p:nvSpPr>
        <p:spPr/>
        <p:txBody>
          <a:bodyPr/>
          <a:lstStyle/>
          <a:p>
            <a:fld id="{BA339B7B-4119-4128-AA2D-02439A010273}" type="datetimeFigureOut">
              <a:rPr lang="en-GB" smtClean="0"/>
              <a:t>09/09/2019</a:t>
            </a:fld>
            <a:endParaRPr lang="en-GB"/>
          </a:p>
        </p:txBody>
      </p:sp>
      <p:sp>
        <p:nvSpPr>
          <p:cNvPr id="5" name="Footer Placeholder 4">
            <a:extLst>
              <a:ext uri="{FF2B5EF4-FFF2-40B4-BE49-F238E27FC236}">
                <a16:creationId xmlns:a16="http://schemas.microsoft.com/office/drawing/2014/main" id="{9D750834-B854-494B-A881-8EB430FBA7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9007BA-CFDD-4270-81FE-9EDB8873F618}"/>
              </a:ext>
            </a:extLst>
          </p:cNvPr>
          <p:cNvSpPr>
            <a:spLocks noGrp="1"/>
          </p:cNvSpPr>
          <p:nvPr>
            <p:ph type="sldNum" sz="quarter" idx="12"/>
          </p:nvPr>
        </p:nvSpPr>
        <p:spPr/>
        <p:txBody>
          <a:bodyPr/>
          <a:lstStyle/>
          <a:p>
            <a:fld id="{DF22483D-6E7D-4CB2-8334-FC33221F897E}" type="slidenum">
              <a:rPr lang="en-GB" smtClean="0"/>
              <a:t>‹#›</a:t>
            </a:fld>
            <a:endParaRPr lang="en-GB"/>
          </a:p>
        </p:txBody>
      </p:sp>
    </p:spTree>
    <p:extLst>
      <p:ext uri="{BB962C8B-B14F-4D97-AF65-F5344CB8AC3E}">
        <p14:creationId xmlns:p14="http://schemas.microsoft.com/office/powerpoint/2010/main" val="404233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CBB0-DDCD-4F66-BB34-AE9F2A52EF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497223-95F1-482C-93C6-A596C13D9F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7D4112-651B-4679-9B3C-A91BF9A37485}"/>
              </a:ext>
            </a:extLst>
          </p:cNvPr>
          <p:cNvSpPr>
            <a:spLocks noGrp="1"/>
          </p:cNvSpPr>
          <p:nvPr>
            <p:ph type="dt" sz="half" idx="10"/>
          </p:nvPr>
        </p:nvSpPr>
        <p:spPr/>
        <p:txBody>
          <a:bodyPr/>
          <a:lstStyle/>
          <a:p>
            <a:fld id="{BA339B7B-4119-4128-AA2D-02439A010273}" type="datetimeFigureOut">
              <a:rPr lang="en-GB" smtClean="0"/>
              <a:t>09/09/2019</a:t>
            </a:fld>
            <a:endParaRPr lang="en-GB"/>
          </a:p>
        </p:txBody>
      </p:sp>
      <p:sp>
        <p:nvSpPr>
          <p:cNvPr id="5" name="Footer Placeholder 4">
            <a:extLst>
              <a:ext uri="{FF2B5EF4-FFF2-40B4-BE49-F238E27FC236}">
                <a16:creationId xmlns:a16="http://schemas.microsoft.com/office/drawing/2014/main" id="{17719C34-C922-4F4A-85F9-CDF9B8D031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B5CE9D-C721-458D-AD4F-D64824665464}"/>
              </a:ext>
            </a:extLst>
          </p:cNvPr>
          <p:cNvSpPr>
            <a:spLocks noGrp="1"/>
          </p:cNvSpPr>
          <p:nvPr>
            <p:ph type="sldNum" sz="quarter" idx="12"/>
          </p:nvPr>
        </p:nvSpPr>
        <p:spPr/>
        <p:txBody>
          <a:bodyPr/>
          <a:lstStyle/>
          <a:p>
            <a:fld id="{DF22483D-6E7D-4CB2-8334-FC33221F897E}" type="slidenum">
              <a:rPr lang="en-GB" smtClean="0"/>
              <a:t>‹#›</a:t>
            </a:fld>
            <a:endParaRPr lang="en-GB"/>
          </a:p>
        </p:txBody>
      </p:sp>
    </p:spTree>
    <p:extLst>
      <p:ext uri="{BB962C8B-B14F-4D97-AF65-F5344CB8AC3E}">
        <p14:creationId xmlns:p14="http://schemas.microsoft.com/office/powerpoint/2010/main" val="89251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476D-BB0F-42E0-87BE-6CB462515A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F4AA7B-4F32-40E4-BAC2-40E4E44737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BD6187-596B-477A-B3F1-3449C4935FD5}"/>
              </a:ext>
            </a:extLst>
          </p:cNvPr>
          <p:cNvSpPr>
            <a:spLocks noGrp="1"/>
          </p:cNvSpPr>
          <p:nvPr>
            <p:ph type="dt" sz="half" idx="10"/>
          </p:nvPr>
        </p:nvSpPr>
        <p:spPr/>
        <p:txBody>
          <a:bodyPr/>
          <a:lstStyle/>
          <a:p>
            <a:fld id="{BA339B7B-4119-4128-AA2D-02439A010273}" type="datetimeFigureOut">
              <a:rPr lang="en-GB" smtClean="0"/>
              <a:t>09/09/2019</a:t>
            </a:fld>
            <a:endParaRPr lang="en-GB"/>
          </a:p>
        </p:txBody>
      </p:sp>
      <p:sp>
        <p:nvSpPr>
          <p:cNvPr id="5" name="Footer Placeholder 4">
            <a:extLst>
              <a:ext uri="{FF2B5EF4-FFF2-40B4-BE49-F238E27FC236}">
                <a16:creationId xmlns:a16="http://schemas.microsoft.com/office/drawing/2014/main" id="{7DBD1A55-C9A0-478E-9ABE-9028798713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551CCE-C418-42E8-8C76-0814A0FAED3E}"/>
              </a:ext>
            </a:extLst>
          </p:cNvPr>
          <p:cNvSpPr>
            <a:spLocks noGrp="1"/>
          </p:cNvSpPr>
          <p:nvPr>
            <p:ph type="sldNum" sz="quarter" idx="12"/>
          </p:nvPr>
        </p:nvSpPr>
        <p:spPr/>
        <p:txBody>
          <a:bodyPr/>
          <a:lstStyle/>
          <a:p>
            <a:fld id="{DF22483D-6E7D-4CB2-8334-FC33221F897E}" type="slidenum">
              <a:rPr lang="en-GB" smtClean="0"/>
              <a:t>‹#›</a:t>
            </a:fld>
            <a:endParaRPr lang="en-GB"/>
          </a:p>
        </p:txBody>
      </p:sp>
    </p:spTree>
    <p:extLst>
      <p:ext uri="{BB962C8B-B14F-4D97-AF65-F5344CB8AC3E}">
        <p14:creationId xmlns:p14="http://schemas.microsoft.com/office/powerpoint/2010/main" val="120804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BC1E-4D02-432C-9696-D32CF8D5527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A4962E-42CE-4105-97F3-FD8CCE79D5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5227DD4-8CE3-4F99-BB61-27B93E54F9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CECD4C2-6AD4-4BED-9D3E-33BF1A7C56AE}"/>
              </a:ext>
            </a:extLst>
          </p:cNvPr>
          <p:cNvSpPr>
            <a:spLocks noGrp="1"/>
          </p:cNvSpPr>
          <p:nvPr>
            <p:ph type="dt" sz="half" idx="10"/>
          </p:nvPr>
        </p:nvSpPr>
        <p:spPr/>
        <p:txBody>
          <a:bodyPr/>
          <a:lstStyle/>
          <a:p>
            <a:fld id="{BA339B7B-4119-4128-AA2D-02439A010273}" type="datetimeFigureOut">
              <a:rPr lang="en-GB" smtClean="0"/>
              <a:t>09/09/2019</a:t>
            </a:fld>
            <a:endParaRPr lang="en-GB"/>
          </a:p>
        </p:txBody>
      </p:sp>
      <p:sp>
        <p:nvSpPr>
          <p:cNvPr id="6" name="Footer Placeholder 5">
            <a:extLst>
              <a:ext uri="{FF2B5EF4-FFF2-40B4-BE49-F238E27FC236}">
                <a16:creationId xmlns:a16="http://schemas.microsoft.com/office/drawing/2014/main" id="{111A754F-9332-489D-B98C-74C29328BE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CD3ADA-3FA6-40A7-BAD1-2AF83F127E79}"/>
              </a:ext>
            </a:extLst>
          </p:cNvPr>
          <p:cNvSpPr>
            <a:spLocks noGrp="1"/>
          </p:cNvSpPr>
          <p:nvPr>
            <p:ph type="sldNum" sz="quarter" idx="12"/>
          </p:nvPr>
        </p:nvSpPr>
        <p:spPr/>
        <p:txBody>
          <a:bodyPr/>
          <a:lstStyle/>
          <a:p>
            <a:fld id="{DF22483D-6E7D-4CB2-8334-FC33221F897E}" type="slidenum">
              <a:rPr lang="en-GB" smtClean="0"/>
              <a:t>‹#›</a:t>
            </a:fld>
            <a:endParaRPr lang="en-GB"/>
          </a:p>
        </p:txBody>
      </p:sp>
    </p:spTree>
    <p:extLst>
      <p:ext uri="{BB962C8B-B14F-4D97-AF65-F5344CB8AC3E}">
        <p14:creationId xmlns:p14="http://schemas.microsoft.com/office/powerpoint/2010/main" val="373511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E694-68BB-444D-9453-6B3A678DEAF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11B059E-2A0E-470D-AFAA-1AA099249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730B7-EC36-40F3-A8D9-81B0CA2BF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D4A18BC-0785-46E3-A2EE-B04BF6849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B3CBC8-F4B3-4939-82EC-567DC33CA9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B932D4A-8C27-4122-A9F7-EF0463CF3703}"/>
              </a:ext>
            </a:extLst>
          </p:cNvPr>
          <p:cNvSpPr>
            <a:spLocks noGrp="1"/>
          </p:cNvSpPr>
          <p:nvPr>
            <p:ph type="dt" sz="half" idx="10"/>
          </p:nvPr>
        </p:nvSpPr>
        <p:spPr/>
        <p:txBody>
          <a:bodyPr/>
          <a:lstStyle/>
          <a:p>
            <a:fld id="{BA339B7B-4119-4128-AA2D-02439A010273}" type="datetimeFigureOut">
              <a:rPr lang="en-GB" smtClean="0"/>
              <a:t>09/09/2019</a:t>
            </a:fld>
            <a:endParaRPr lang="en-GB"/>
          </a:p>
        </p:txBody>
      </p:sp>
      <p:sp>
        <p:nvSpPr>
          <p:cNvPr id="8" name="Footer Placeholder 7">
            <a:extLst>
              <a:ext uri="{FF2B5EF4-FFF2-40B4-BE49-F238E27FC236}">
                <a16:creationId xmlns:a16="http://schemas.microsoft.com/office/drawing/2014/main" id="{495F0523-AD92-4551-B028-976D50CEAB1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2AE88BF-2B0D-4429-A5F5-D6D9AED72DB7}"/>
              </a:ext>
            </a:extLst>
          </p:cNvPr>
          <p:cNvSpPr>
            <a:spLocks noGrp="1"/>
          </p:cNvSpPr>
          <p:nvPr>
            <p:ph type="sldNum" sz="quarter" idx="12"/>
          </p:nvPr>
        </p:nvSpPr>
        <p:spPr/>
        <p:txBody>
          <a:bodyPr/>
          <a:lstStyle/>
          <a:p>
            <a:fld id="{DF22483D-6E7D-4CB2-8334-FC33221F897E}" type="slidenum">
              <a:rPr lang="en-GB" smtClean="0"/>
              <a:t>‹#›</a:t>
            </a:fld>
            <a:endParaRPr lang="en-GB"/>
          </a:p>
        </p:txBody>
      </p:sp>
    </p:spTree>
    <p:extLst>
      <p:ext uri="{BB962C8B-B14F-4D97-AF65-F5344CB8AC3E}">
        <p14:creationId xmlns:p14="http://schemas.microsoft.com/office/powerpoint/2010/main" val="321903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8ACD0-AAD6-4219-AD2B-4D635869D46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79816FC-D249-4BA5-8834-317F259DC820}"/>
              </a:ext>
            </a:extLst>
          </p:cNvPr>
          <p:cNvSpPr>
            <a:spLocks noGrp="1"/>
          </p:cNvSpPr>
          <p:nvPr>
            <p:ph type="dt" sz="half" idx="10"/>
          </p:nvPr>
        </p:nvSpPr>
        <p:spPr/>
        <p:txBody>
          <a:bodyPr/>
          <a:lstStyle/>
          <a:p>
            <a:fld id="{BA339B7B-4119-4128-AA2D-02439A010273}" type="datetimeFigureOut">
              <a:rPr lang="en-GB" smtClean="0"/>
              <a:t>09/09/2019</a:t>
            </a:fld>
            <a:endParaRPr lang="en-GB"/>
          </a:p>
        </p:txBody>
      </p:sp>
      <p:sp>
        <p:nvSpPr>
          <p:cNvPr id="4" name="Footer Placeholder 3">
            <a:extLst>
              <a:ext uri="{FF2B5EF4-FFF2-40B4-BE49-F238E27FC236}">
                <a16:creationId xmlns:a16="http://schemas.microsoft.com/office/drawing/2014/main" id="{184D33CC-3547-45A3-B44E-613B04E48D5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BB6573A-ABB2-4082-9E3E-2421241D832E}"/>
              </a:ext>
            </a:extLst>
          </p:cNvPr>
          <p:cNvSpPr>
            <a:spLocks noGrp="1"/>
          </p:cNvSpPr>
          <p:nvPr>
            <p:ph type="sldNum" sz="quarter" idx="12"/>
          </p:nvPr>
        </p:nvSpPr>
        <p:spPr/>
        <p:txBody>
          <a:bodyPr/>
          <a:lstStyle/>
          <a:p>
            <a:fld id="{DF22483D-6E7D-4CB2-8334-FC33221F897E}" type="slidenum">
              <a:rPr lang="en-GB" smtClean="0"/>
              <a:t>‹#›</a:t>
            </a:fld>
            <a:endParaRPr lang="en-GB"/>
          </a:p>
        </p:txBody>
      </p:sp>
    </p:spTree>
    <p:extLst>
      <p:ext uri="{BB962C8B-B14F-4D97-AF65-F5344CB8AC3E}">
        <p14:creationId xmlns:p14="http://schemas.microsoft.com/office/powerpoint/2010/main" val="206396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5AE5D-E45E-4CA9-AF2C-1D84262A18B1}"/>
              </a:ext>
            </a:extLst>
          </p:cNvPr>
          <p:cNvSpPr>
            <a:spLocks noGrp="1"/>
          </p:cNvSpPr>
          <p:nvPr>
            <p:ph type="dt" sz="half" idx="10"/>
          </p:nvPr>
        </p:nvSpPr>
        <p:spPr/>
        <p:txBody>
          <a:bodyPr/>
          <a:lstStyle/>
          <a:p>
            <a:fld id="{BA339B7B-4119-4128-AA2D-02439A010273}" type="datetimeFigureOut">
              <a:rPr lang="en-GB" smtClean="0"/>
              <a:t>09/09/2019</a:t>
            </a:fld>
            <a:endParaRPr lang="en-GB"/>
          </a:p>
        </p:txBody>
      </p:sp>
      <p:sp>
        <p:nvSpPr>
          <p:cNvPr id="3" name="Footer Placeholder 2">
            <a:extLst>
              <a:ext uri="{FF2B5EF4-FFF2-40B4-BE49-F238E27FC236}">
                <a16:creationId xmlns:a16="http://schemas.microsoft.com/office/drawing/2014/main" id="{16E9F369-49FE-42F7-B039-0A1E47A4F83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4517B5-39B7-4036-9B83-96E284E8825A}"/>
              </a:ext>
            </a:extLst>
          </p:cNvPr>
          <p:cNvSpPr>
            <a:spLocks noGrp="1"/>
          </p:cNvSpPr>
          <p:nvPr>
            <p:ph type="sldNum" sz="quarter" idx="12"/>
          </p:nvPr>
        </p:nvSpPr>
        <p:spPr/>
        <p:txBody>
          <a:bodyPr/>
          <a:lstStyle/>
          <a:p>
            <a:fld id="{DF22483D-6E7D-4CB2-8334-FC33221F897E}" type="slidenum">
              <a:rPr lang="en-GB" smtClean="0"/>
              <a:t>‹#›</a:t>
            </a:fld>
            <a:endParaRPr lang="en-GB"/>
          </a:p>
        </p:txBody>
      </p:sp>
    </p:spTree>
    <p:extLst>
      <p:ext uri="{BB962C8B-B14F-4D97-AF65-F5344CB8AC3E}">
        <p14:creationId xmlns:p14="http://schemas.microsoft.com/office/powerpoint/2010/main" val="188914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187F-9DBE-45D9-84E3-62455F1580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A1536E-AFE8-4FF6-A38E-A860DEC28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33FB8AD-BFF8-4D6A-B257-2FDE510AE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58A4B-BDAD-4479-81FF-CA8D0F2F3493}"/>
              </a:ext>
            </a:extLst>
          </p:cNvPr>
          <p:cNvSpPr>
            <a:spLocks noGrp="1"/>
          </p:cNvSpPr>
          <p:nvPr>
            <p:ph type="dt" sz="half" idx="10"/>
          </p:nvPr>
        </p:nvSpPr>
        <p:spPr/>
        <p:txBody>
          <a:bodyPr/>
          <a:lstStyle/>
          <a:p>
            <a:fld id="{BA339B7B-4119-4128-AA2D-02439A010273}" type="datetimeFigureOut">
              <a:rPr lang="en-GB" smtClean="0"/>
              <a:t>09/09/2019</a:t>
            </a:fld>
            <a:endParaRPr lang="en-GB"/>
          </a:p>
        </p:txBody>
      </p:sp>
      <p:sp>
        <p:nvSpPr>
          <p:cNvPr id="6" name="Footer Placeholder 5">
            <a:extLst>
              <a:ext uri="{FF2B5EF4-FFF2-40B4-BE49-F238E27FC236}">
                <a16:creationId xmlns:a16="http://schemas.microsoft.com/office/drawing/2014/main" id="{6749A2DB-2770-412B-B5B9-6F55BF105B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B6B4B5-B3DA-4C77-A2B3-7CFD4F331E07}"/>
              </a:ext>
            </a:extLst>
          </p:cNvPr>
          <p:cNvSpPr>
            <a:spLocks noGrp="1"/>
          </p:cNvSpPr>
          <p:nvPr>
            <p:ph type="sldNum" sz="quarter" idx="12"/>
          </p:nvPr>
        </p:nvSpPr>
        <p:spPr/>
        <p:txBody>
          <a:bodyPr/>
          <a:lstStyle/>
          <a:p>
            <a:fld id="{DF22483D-6E7D-4CB2-8334-FC33221F897E}" type="slidenum">
              <a:rPr lang="en-GB" smtClean="0"/>
              <a:t>‹#›</a:t>
            </a:fld>
            <a:endParaRPr lang="en-GB"/>
          </a:p>
        </p:txBody>
      </p:sp>
    </p:spTree>
    <p:extLst>
      <p:ext uri="{BB962C8B-B14F-4D97-AF65-F5344CB8AC3E}">
        <p14:creationId xmlns:p14="http://schemas.microsoft.com/office/powerpoint/2010/main" val="250904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08CE-B525-4A35-A3BF-B44088A858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50C39C-43A3-42BB-9B3A-D8041B1712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36D34B-D1E8-47FE-B122-12B2FA1F0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BC7E5-70BD-4BB8-8756-8357DCA0A404}"/>
              </a:ext>
            </a:extLst>
          </p:cNvPr>
          <p:cNvSpPr>
            <a:spLocks noGrp="1"/>
          </p:cNvSpPr>
          <p:nvPr>
            <p:ph type="dt" sz="half" idx="10"/>
          </p:nvPr>
        </p:nvSpPr>
        <p:spPr/>
        <p:txBody>
          <a:bodyPr/>
          <a:lstStyle/>
          <a:p>
            <a:fld id="{BA339B7B-4119-4128-AA2D-02439A010273}" type="datetimeFigureOut">
              <a:rPr lang="en-GB" smtClean="0"/>
              <a:t>09/09/2019</a:t>
            </a:fld>
            <a:endParaRPr lang="en-GB"/>
          </a:p>
        </p:txBody>
      </p:sp>
      <p:sp>
        <p:nvSpPr>
          <p:cNvPr id="6" name="Footer Placeholder 5">
            <a:extLst>
              <a:ext uri="{FF2B5EF4-FFF2-40B4-BE49-F238E27FC236}">
                <a16:creationId xmlns:a16="http://schemas.microsoft.com/office/drawing/2014/main" id="{CF339BE3-AC56-4645-9F64-12AF00EAB9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7E458E8-46F4-42A0-B3F6-BB0ED3EBE30A}"/>
              </a:ext>
            </a:extLst>
          </p:cNvPr>
          <p:cNvSpPr>
            <a:spLocks noGrp="1"/>
          </p:cNvSpPr>
          <p:nvPr>
            <p:ph type="sldNum" sz="quarter" idx="12"/>
          </p:nvPr>
        </p:nvSpPr>
        <p:spPr/>
        <p:txBody>
          <a:bodyPr/>
          <a:lstStyle/>
          <a:p>
            <a:fld id="{DF22483D-6E7D-4CB2-8334-FC33221F897E}" type="slidenum">
              <a:rPr lang="en-GB" smtClean="0"/>
              <a:t>‹#›</a:t>
            </a:fld>
            <a:endParaRPr lang="en-GB"/>
          </a:p>
        </p:txBody>
      </p:sp>
    </p:spTree>
    <p:extLst>
      <p:ext uri="{BB962C8B-B14F-4D97-AF65-F5344CB8AC3E}">
        <p14:creationId xmlns:p14="http://schemas.microsoft.com/office/powerpoint/2010/main" val="350110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7AFD8B-AD7E-4EB1-997E-8889018C23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50C6E40-56D4-4391-ACB6-5B01E7BC69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EDFE52-4E3A-4064-82AE-516A59E26B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39B7B-4119-4128-AA2D-02439A010273}" type="datetimeFigureOut">
              <a:rPr lang="en-GB" smtClean="0"/>
              <a:t>09/09/2019</a:t>
            </a:fld>
            <a:endParaRPr lang="en-GB"/>
          </a:p>
        </p:txBody>
      </p:sp>
      <p:sp>
        <p:nvSpPr>
          <p:cNvPr id="5" name="Footer Placeholder 4">
            <a:extLst>
              <a:ext uri="{FF2B5EF4-FFF2-40B4-BE49-F238E27FC236}">
                <a16:creationId xmlns:a16="http://schemas.microsoft.com/office/drawing/2014/main" id="{739D3E78-AC64-473B-ABF1-893FEED49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723B555-C9C6-4513-BCA3-6D1740101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2483D-6E7D-4CB2-8334-FC33221F897E}" type="slidenum">
              <a:rPr lang="en-GB" smtClean="0"/>
              <a:t>‹#›</a:t>
            </a:fld>
            <a:endParaRPr lang="en-GB"/>
          </a:p>
        </p:txBody>
      </p:sp>
    </p:spTree>
    <p:extLst>
      <p:ext uri="{BB962C8B-B14F-4D97-AF65-F5344CB8AC3E}">
        <p14:creationId xmlns:p14="http://schemas.microsoft.com/office/powerpoint/2010/main" val="2379790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A1B1-15F7-41C0-AA01-FE0A7E2B9810}"/>
              </a:ext>
            </a:extLst>
          </p:cNvPr>
          <p:cNvSpPr>
            <a:spLocks noGrp="1"/>
          </p:cNvSpPr>
          <p:nvPr>
            <p:ph type="ctrTitle"/>
          </p:nvPr>
        </p:nvSpPr>
        <p:spPr>
          <a:xfrm>
            <a:off x="3697605" y="400050"/>
            <a:ext cx="4796790" cy="677545"/>
          </a:xfrm>
        </p:spPr>
        <p:txBody>
          <a:bodyPr>
            <a:normAutofit/>
          </a:bodyPr>
          <a:lstStyle/>
          <a:p>
            <a:r>
              <a:rPr lang="en-GB" sz="3600" b="1" u="sng" dirty="0"/>
              <a:t>Overview of Presentation</a:t>
            </a:r>
          </a:p>
        </p:txBody>
      </p:sp>
      <p:sp>
        <p:nvSpPr>
          <p:cNvPr id="3" name="Subtitle 2">
            <a:extLst>
              <a:ext uri="{FF2B5EF4-FFF2-40B4-BE49-F238E27FC236}">
                <a16:creationId xmlns:a16="http://schemas.microsoft.com/office/drawing/2014/main" id="{8A2D2D18-0654-4B65-8CCA-704B3957643E}"/>
              </a:ext>
            </a:extLst>
          </p:cNvPr>
          <p:cNvSpPr>
            <a:spLocks noGrp="1"/>
          </p:cNvSpPr>
          <p:nvPr>
            <p:ph type="subTitle" idx="1"/>
          </p:nvPr>
        </p:nvSpPr>
        <p:spPr>
          <a:xfrm>
            <a:off x="1094740" y="1585278"/>
            <a:ext cx="9144000" cy="5190546"/>
          </a:xfrm>
        </p:spPr>
        <p:txBody>
          <a:bodyPr>
            <a:normAutofit/>
          </a:bodyPr>
          <a:lstStyle/>
          <a:p>
            <a:pPr marL="457200" indent="-457200" algn="l">
              <a:buFont typeface="+mj-lt"/>
              <a:buAutoNum type="arabicPeriod"/>
            </a:pPr>
            <a:r>
              <a:rPr lang="en-GB" sz="1800" dirty="0"/>
              <a:t>Background</a:t>
            </a:r>
          </a:p>
          <a:p>
            <a:pPr marL="914400" lvl="1" indent="-457200" algn="l">
              <a:buFont typeface="+mj-lt"/>
              <a:buAutoNum type="arabicPeriod"/>
            </a:pPr>
            <a:r>
              <a:rPr lang="en-GB" sz="1400" dirty="0"/>
              <a:t>Aims / Objectives of Project</a:t>
            </a:r>
          </a:p>
          <a:p>
            <a:pPr marL="914400" lvl="1" indent="-457200" algn="l">
              <a:buFont typeface="+mj-lt"/>
              <a:buAutoNum type="arabicPeriod"/>
            </a:pPr>
            <a:r>
              <a:rPr lang="en-GB" sz="1400" dirty="0"/>
              <a:t>Duchenne Muscular Dystrophy</a:t>
            </a:r>
          </a:p>
          <a:p>
            <a:pPr marL="914400" lvl="1" indent="-457200" algn="l">
              <a:buFont typeface="+mj-lt"/>
              <a:buAutoNum type="arabicPeriod"/>
            </a:pPr>
            <a:r>
              <a:rPr lang="en-GB" sz="1400" dirty="0"/>
              <a:t>The NSAA Assessment</a:t>
            </a:r>
          </a:p>
          <a:p>
            <a:pPr marL="914400" lvl="1" indent="-457200" algn="l">
              <a:buFont typeface="+mj-lt"/>
              <a:buAutoNum type="arabicPeriod"/>
            </a:pPr>
            <a:r>
              <a:rPr lang="en-GB" sz="1400" dirty="0"/>
              <a:t>RNNs: An Overview</a:t>
            </a:r>
          </a:p>
          <a:p>
            <a:pPr marL="457200" indent="-457200" algn="l">
              <a:buFont typeface="+mj-lt"/>
              <a:buAutoNum type="arabicPeriod"/>
            </a:pPr>
            <a:r>
              <a:rPr lang="en-GB" sz="1800" dirty="0"/>
              <a:t>Script Ecosystem Overview</a:t>
            </a:r>
          </a:p>
          <a:p>
            <a:pPr marL="914400" lvl="1" indent="-457200" algn="l">
              <a:buFont typeface="+mj-lt"/>
              <a:buAutoNum type="arabicPeriod"/>
            </a:pPr>
            <a:r>
              <a:rPr lang="en-GB" sz="1400" dirty="0"/>
              <a:t>Purpose and Overview of System</a:t>
            </a:r>
          </a:p>
          <a:p>
            <a:pPr marL="914400" lvl="1" indent="-457200" algn="l">
              <a:buFont typeface="+mj-lt"/>
              <a:buAutoNum type="arabicPeriod"/>
            </a:pPr>
            <a:r>
              <a:rPr lang="en-GB" sz="1400" dirty="0"/>
              <a:t>The Data Pipeline</a:t>
            </a:r>
          </a:p>
          <a:p>
            <a:pPr marL="914400" lvl="1" indent="-457200" algn="l">
              <a:buFont typeface="+mj-lt"/>
              <a:buAutoNum type="arabicPeriod"/>
            </a:pPr>
            <a:r>
              <a:rPr lang="en-GB" sz="1400" dirty="0"/>
              <a:t>Core RNN Engine</a:t>
            </a:r>
          </a:p>
          <a:p>
            <a:pPr marL="914400" lvl="1" indent="-457200" algn="l">
              <a:buFont typeface="+mj-lt"/>
              <a:buAutoNum type="arabicPeriod"/>
            </a:pPr>
            <a:r>
              <a:rPr lang="en-GB" sz="1400" dirty="0"/>
              <a:t>Supplementary Scripts</a:t>
            </a:r>
          </a:p>
          <a:p>
            <a:pPr marL="457200" indent="-457200" algn="l">
              <a:buFont typeface="+mj-lt"/>
              <a:buAutoNum type="arabicPeriod"/>
            </a:pPr>
            <a:r>
              <a:rPr lang="en-GB" sz="1800" dirty="0"/>
              <a:t>Experimentation</a:t>
            </a:r>
          </a:p>
          <a:p>
            <a:pPr marL="914400" lvl="1" indent="-457200" algn="l">
              <a:buFont typeface="+mj-lt"/>
              <a:buAutoNum type="arabicPeriod"/>
            </a:pPr>
            <a:r>
              <a:rPr lang="en-GB" sz="1400" dirty="0"/>
              <a:t>Overview of Experimentation</a:t>
            </a:r>
          </a:p>
          <a:p>
            <a:pPr marL="914400" lvl="1" indent="-457200" algn="l">
              <a:buFont typeface="+mj-lt"/>
              <a:buAutoNum type="arabicPeriod"/>
            </a:pPr>
            <a:r>
              <a:rPr lang="en-GB" sz="1400" dirty="0"/>
              <a:t>Experimentation Results</a:t>
            </a:r>
          </a:p>
          <a:p>
            <a:pPr marL="457200" indent="-457200" algn="l">
              <a:buFont typeface="+mj-lt"/>
              <a:buAutoNum type="arabicPeriod"/>
            </a:pPr>
            <a:r>
              <a:rPr lang="en-GB" sz="1800" dirty="0"/>
              <a:t>Evaluation and Conclusions</a:t>
            </a:r>
          </a:p>
          <a:p>
            <a:pPr marL="914400" lvl="1" indent="-457200" algn="l">
              <a:buFont typeface="+mj-lt"/>
              <a:buAutoNum type="arabicPeriod"/>
            </a:pPr>
            <a:r>
              <a:rPr lang="en-GB" sz="1400" dirty="0"/>
              <a:t>Significance of Results</a:t>
            </a:r>
          </a:p>
          <a:p>
            <a:pPr marL="914400" lvl="1" indent="-457200" algn="l">
              <a:buFont typeface="+mj-lt"/>
              <a:buAutoNum type="arabicPeriod"/>
            </a:pPr>
            <a:r>
              <a:rPr lang="en-GB" sz="1400" dirty="0"/>
              <a:t>Further Adaptations</a:t>
            </a:r>
          </a:p>
          <a:p>
            <a:pPr marL="914400" lvl="1" indent="-457200" algn="l">
              <a:buFont typeface="+mj-lt"/>
              <a:buAutoNum type="arabicPeriod"/>
            </a:pPr>
            <a:endParaRPr lang="en-GB" sz="1400" dirty="0"/>
          </a:p>
          <a:p>
            <a:pPr marL="914400" lvl="1" indent="-457200" algn="l">
              <a:buFont typeface="+mj-lt"/>
              <a:buAutoNum type="arabicPeriod"/>
            </a:pPr>
            <a:endParaRPr lang="en-GB" sz="1400" dirty="0"/>
          </a:p>
          <a:p>
            <a:pPr marL="914400" lvl="1" indent="-457200" algn="l">
              <a:buFont typeface="+mj-lt"/>
              <a:buAutoNum type="arabicPeriod"/>
            </a:pPr>
            <a:endParaRPr lang="en-GB" sz="1400" dirty="0"/>
          </a:p>
          <a:p>
            <a:pPr marL="914400" lvl="1" indent="-457200" algn="l">
              <a:buFont typeface="+mj-lt"/>
              <a:buAutoNum type="arabicPeriod"/>
            </a:pPr>
            <a:endParaRPr lang="en-GB" sz="1400" dirty="0"/>
          </a:p>
          <a:p>
            <a:pPr marL="914400" lvl="1" indent="-457200" algn="l">
              <a:buFont typeface="+mj-lt"/>
              <a:buAutoNum type="arabicPeriod"/>
            </a:pPr>
            <a:endParaRPr lang="en-GB" sz="1400" dirty="0"/>
          </a:p>
        </p:txBody>
      </p:sp>
    </p:spTree>
    <p:extLst>
      <p:ext uri="{BB962C8B-B14F-4D97-AF65-F5344CB8AC3E}">
        <p14:creationId xmlns:p14="http://schemas.microsoft.com/office/powerpoint/2010/main" val="30687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18B9-A874-4411-9933-52603DEA5DB3}"/>
              </a:ext>
            </a:extLst>
          </p:cNvPr>
          <p:cNvSpPr>
            <a:spLocks noGrp="1"/>
          </p:cNvSpPr>
          <p:nvPr>
            <p:ph type="title"/>
          </p:nvPr>
        </p:nvSpPr>
        <p:spPr>
          <a:xfrm>
            <a:off x="3680460" y="411480"/>
            <a:ext cx="4831080" cy="838200"/>
          </a:xfrm>
        </p:spPr>
        <p:txBody>
          <a:bodyPr>
            <a:normAutofit/>
          </a:bodyPr>
          <a:lstStyle/>
          <a:p>
            <a:r>
              <a:rPr lang="en-GB" sz="3600" b="1" u="sng" dirty="0"/>
              <a:t>Experimentation Results</a:t>
            </a:r>
          </a:p>
        </p:txBody>
      </p:sp>
      <p:sp>
        <p:nvSpPr>
          <p:cNvPr id="3" name="Content Placeholder 2">
            <a:extLst>
              <a:ext uri="{FF2B5EF4-FFF2-40B4-BE49-F238E27FC236}">
                <a16:creationId xmlns:a16="http://schemas.microsoft.com/office/drawing/2014/main" id="{026AC00B-E7F9-47F9-BB82-42822B896EE8}"/>
              </a:ext>
            </a:extLst>
          </p:cNvPr>
          <p:cNvSpPr>
            <a:spLocks noGrp="1"/>
          </p:cNvSpPr>
          <p:nvPr>
            <p:ph idx="1"/>
          </p:nvPr>
        </p:nvSpPr>
        <p:spPr>
          <a:xfrm>
            <a:off x="335280" y="1835785"/>
            <a:ext cx="11257280" cy="4666616"/>
          </a:xfrm>
        </p:spPr>
        <p:txBody>
          <a:bodyPr>
            <a:normAutofit/>
          </a:bodyPr>
          <a:lstStyle/>
          <a:p>
            <a:pPr marL="0" indent="0">
              <a:buNone/>
            </a:pPr>
            <a:r>
              <a:rPr lang="en-GB" sz="1800" dirty="0"/>
              <a:t>Some of the most significant results we can conclude from experimentation are the following:</a:t>
            </a:r>
          </a:p>
          <a:p>
            <a:pPr marL="0" indent="0">
              <a:buNone/>
            </a:pPr>
            <a:endParaRPr lang="en-GB" sz="1800" dirty="0"/>
          </a:p>
          <a:p>
            <a:r>
              <a:rPr lang="en-GB" sz="1800" dirty="0"/>
              <a:t>The ‘</a:t>
            </a:r>
            <a:r>
              <a:rPr lang="en-GB" sz="1800" dirty="0" err="1"/>
              <a:t>sensorMagneticField</a:t>
            </a:r>
            <a:r>
              <a:rPr lang="en-GB" sz="1800" dirty="0"/>
              <a:t>’ measurement, when considered on its own, was the best measurement to extracted and used to train models, in comparison with others like ‘position’ and ‘</a:t>
            </a:r>
            <a:r>
              <a:rPr lang="en-GB" sz="1800" dirty="0" err="1"/>
              <a:t>jointAngle</a:t>
            </a:r>
            <a:r>
              <a:rPr lang="en-GB" sz="1800" dirty="0"/>
              <a:t>’ either considered on their own or through results aggregation on different measurements’ models</a:t>
            </a:r>
          </a:p>
          <a:p>
            <a:endParaRPr lang="en-GB" sz="1800" dirty="0"/>
          </a:p>
          <a:p>
            <a:r>
              <a:rPr lang="en-GB" sz="1800" dirty="0"/>
              <a:t>With only using ‘</a:t>
            </a:r>
            <a:r>
              <a:rPr lang="en-GB" sz="1800" dirty="0" err="1"/>
              <a:t>sensorMagneticField</a:t>
            </a:r>
            <a:r>
              <a:rPr lang="en-GB" sz="1800" dirty="0"/>
              <a:t>’ data, the mean average error between the true and predicted overall NSAA score for a complete subject assessment on models unfamiliar with the subject, over many left-out subjects, was 2.4</a:t>
            </a:r>
          </a:p>
          <a:p>
            <a:pPr lvl="1"/>
            <a:r>
              <a:rPr lang="en-GB" sz="1400" dirty="0"/>
              <a:t>I.e. These models were able to generalise towards ‘new’ subjects to within 2.4 of its true overall NSAA score</a:t>
            </a:r>
          </a:p>
          <a:p>
            <a:endParaRPr lang="en-GB" sz="1800" dirty="0"/>
          </a:p>
          <a:p>
            <a:r>
              <a:rPr lang="en-GB" sz="1800" dirty="0"/>
              <a:t>For the above scenario but with a new ‘version’ of a familiar subject, the predicted overall NSAA score was on average 4.89 lower</a:t>
            </a:r>
          </a:p>
          <a:p>
            <a:pPr lvl="1"/>
            <a:r>
              <a:rPr lang="en-GB" sz="1400" dirty="0"/>
              <a:t>While we didn’t have the true values for the ‘V2’ files of the subjects, this was a result that made intuitive sense, as an average drop of ‘1’ for ~5 activities seems to correspond with a subject’s deteriorating performance over 5 months</a:t>
            </a:r>
          </a:p>
          <a:p>
            <a:pPr marL="0" indent="0">
              <a:buNone/>
            </a:pPr>
            <a:endParaRPr lang="en-GB" sz="1800" dirty="0"/>
          </a:p>
        </p:txBody>
      </p:sp>
    </p:spTree>
    <p:extLst>
      <p:ext uri="{BB962C8B-B14F-4D97-AF65-F5344CB8AC3E}">
        <p14:creationId xmlns:p14="http://schemas.microsoft.com/office/powerpoint/2010/main" val="2376192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18B9-A874-4411-9933-52603DEA5DB3}"/>
              </a:ext>
            </a:extLst>
          </p:cNvPr>
          <p:cNvSpPr>
            <a:spLocks noGrp="1"/>
          </p:cNvSpPr>
          <p:nvPr>
            <p:ph type="title"/>
          </p:nvPr>
        </p:nvSpPr>
        <p:spPr>
          <a:xfrm>
            <a:off x="2696210" y="436880"/>
            <a:ext cx="6799580" cy="838200"/>
          </a:xfrm>
        </p:spPr>
        <p:txBody>
          <a:bodyPr>
            <a:normAutofit/>
          </a:bodyPr>
          <a:lstStyle/>
          <a:p>
            <a:r>
              <a:rPr lang="en-GB" sz="3600" b="1" u="sng" dirty="0"/>
              <a:t>Experimentation Results (continued)</a:t>
            </a:r>
          </a:p>
        </p:txBody>
      </p:sp>
      <p:sp>
        <p:nvSpPr>
          <p:cNvPr id="3" name="Content Placeholder 2">
            <a:extLst>
              <a:ext uri="{FF2B5EF4-FFF2-40B4-BE49-F238E27FC236}">
                <a16:creationId xmlns:a16="http://schemas.microsoft.com/office/drawing/2014/main" id="{026AC00B-E7F9-47F9-BB82-42822B896EE8}"/>
              </a:ext>
            </a:extLst>
          </p:cNvPr>
          <p:cNvSpPr>
            <a:spLocks noGrp="1"/>
          </p:cNvSpPr>
          <p:nvPr>
            <p:ph idx="1"/>
          </p:nvPr>
        </p:nvSpPr>
        <p:spPr>
          <a:xfrm>
            <a:off x="492760" y="1226184"/>
            <a:ext cx="11247120" cy="5718176"/>
          </a:xfrm>
        </p:spPr>
        <p:txBody>
          <a:bodyPr>
            <a:normAutofit/>
          </a:bodyPr>
          <a:lstStyle/>
          <a:p>
            <a:r>
              <a:rPr lang="en-GB" sz="1800" dirty="0"/>
              <a:t>Models were able to have been built on one type of data file (e.g. NSAA assessment data) and then used to assess other types of data file with ‘model_predictor.py’ (e.g. natural movement data), and vice versa</a:t>
            </a:r>
          </a:p>
          <a:p>
            <a:pPr lvl="1"/>
            <a:r>
              <a:rPr lang="en-GB" sz="1400" dirty="0"/>
              <a:t>Models showed particularly good generalisation results, with a MAE between the true and predicted overall NSAA scores over all files in a data set (e.g. ‘NSAA’) tested on models built from another directory was ~2.5</a:t>
            </a:r>
          </a:p>
          <a:p>
            <a:endParaRPr lang="en-GB" sz="1800" dirty="0"/>
          </a:p>
          <a:p>
            <a:r>
              <a:rPr lang="en-GB" sz="1800" dirty="0"/>
              <a:t>Specific single-activity files, when assessed on models unfamiliar with the subject in question and when used to predict the overall NSAA score, corresponded much closer to the true overall NSAA score than others</a:t>
            </a:r>
          </a:p>
          <a:p>
            <a:pPr lvl="1"/>
            <a:r>
              <a:rPr lang="en-GB" sz="1400" dirty="0"/>
              <a:t>In particular, activities using the subject’s left leg and involving the subject doing the activity from a standing position were shown to correspond more closely to the subject’s overall assessment</a:t>
            </a:r>
          </a:p>
          <a:p>
            <a:endParaRPr lang="en-GB" sz="1800" dirty="0"/>
          </a:p>
          <a:p>
            <a:r>
              <a:rPr lang="en-GB" sz="1800" dirty="0"/>
              <a:t>Optimal model performance was shown to be achieved with a sequence length of 600 for raw measurements and 10 for computed statistical values</a:t>
            </a:r>
          </a:p>
          <a:p>
            <a:pPr lvl="1"/>
            <a:r>
              <a:rPr lang="en-GB" sz="1400" dirty="0"/>
              <a:t>In both cases, this corresponds to a 10 second time-context window, which was shown to be ideal to learn single-act scores, overall NSAA scores, and D/HC classifications</a:t>
            </a:r>
          </a:p>
          <a:p>
            <a:pPr lvl="1"/>
            <a:r>
              <a:rPr lang="en-GB" sz="1400" dirty="0"/>
              <a:t>A high sequence overlap proportion of 0.9 and a discard proportion of 0.9 was needed to produce enough sequences to train with, while not using too many sequences in model training that would make training difficult</a:t>
            </a:r>
          </a:p>
          <a:p>
            <a:endParaRPr lang="en-GB" sz="1800" dirty="0"/>
          </a:p>
          <a:p>
            <a:r>
              <a:rPr lang="en-GB" sz="1800" dirty="0"/>
              <a:t>Certain raw measurements captured by the suit (‘position’, ‘</a:t>
            </a:r>
            <a:r>
              <a:rPr lang="en-GB" sz="1800" dirty="0" err="1"/>
              <a:t>sensorMagneticField</a:t>
            </a:r>
            <a:r>
              <a:rPr lang="en-GB" sz="1800" dirty="0"/>
              <a:t>’, ‘</a:t>
            </a:r>
            <a:r>
              <a:rPr lang="en-GB" sz="1800" dirty="0" err="1"/>
              <a:t>jointAngle</a:t>
            </a:r>
            <a:r>
              <a:rPr lang="en-GB" sz="1800" dirty="0"/>
              <a:t>’, and ‘</a:t>
            </a:r>
            <a:r>
              <a:rPr lang="en-GB" sz="1800" dirty="0" err="1"/>
              <a:t>jointAngleXZY</a:t>
            </a:r>
            <a:r>
              <a:rPr lang="en-GB" sz="1800" dirty="0"/>
              <a:t>’) were far more capable than others (e.g. ‘velocity’, ‘acceleration’) and being used to train models than actually learned from the data</a:t>
            </a:r>
          </a:p>
        </p:txBody>
      </p:sp>
    </p:spTree>
    <p:extLst>
      <p:ext uri="{BB962C8B-B14F-4D97-AF65-F5344CB8AC3E}">
        <p14:creationId xmlns:p14="http://schemas.microsoft.com/office/powerpoint/2010/main" val="697446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18B9-A874-4411-9933-52603DEA5DB3}"/>
              </a:ext>
            </a:extLst>
          </p:cNvPr>
          <p:cNvSpPr>
            <a:spLocks noGrp="1"/>
          </p:cNvSpPr>
          <p:nvPr>
            <p:ph type="title"/>
          </p:nvPr>
        </p:nvSpPr>
        <p:spPr>
          <a:xfrm>
            <a:off x="3895725" y="340360"/>
            <a:ext cx="4400550" cy="838200"/>
          </a:xfrm>
        </p:spPr>
        <p:txBody>
          <a:bodyPr>
            <a:normAutofit/>
          </a:bodyPr>
          <a:lstStyle/>
          <a:p>
            <a:r>
              <a:rPr lang="en-GB" sz="3600" b="1" u="sng" dirty="0"/>
              <a:t>Significance of Results</a:t>
            </a:r>
          </a:p>
        </p:txBody>
      </p:sp>
      <p:sp>
        <p:nvSpPr>
          <p:cNvPr id="3" name="Content Placeholder 2">
            <a:extLst>
              <a:ext uri="{FF2B5EF4-FFF2-40B4-BE49-F238E27FC236}">
                <a16:creationId xmlns:a16="http://schemas.microsoft.com/office/drawing/2014/main" id="{026AC00B-E7F9-47F9-BB82-42822B896EE8}"/>
              </a:ext>
            </a:extLst>
          </p:cNvPr>
          <p:cNvSpPr>
            <a:spLocks noGrp="1"/>
          </p:cNvSpPr>
          <p:nvPr>
            <p:ph idx="1"/>
          </p:nvPr>
        </p:nvSpPr>
        <p:spPr>
          <a:xfrm>
            <a:off x="492760" y="1226184"/>
            <a:ext cx="11247120" cy="5718176"/>
          </a:xfrm>
        </p:spPr>
        <p:txBody>
          <a:bodyPr>
            <a:normAutofit/>
          </a:bodyPr>
          <a:lstStyle/>
          <a:p>
            <a:pPr marL="0" indent="0">
              <a:buNone/>
            </a:pPr>
            <a:r>
              <a:rPr lang="en-GB" sz="1800" dirty="0"/>
              <a:t>There are several significant takeaways from these results that potentially have </a:t>
            </a:r>
            <a:r>
              <a:rPr lang="en-GB" sz="1800"/>
              <a:t>wider implications</a:t>
            </a:r>
          </a:p>
          <a:p>
            <a:r>
              <a:rPr lang="en-GB" sz="1800" dirty="0"/>
              <a:t>aa</a:t>
            </a:r>
          </a:p>
        </p:txBody>
      </p:sp>
    </p:spTree>
    <p:extLst>
      <p:ext uri="{BB962C8B-B14F-4D97-AF65-F5344CB8AC3E}">
        <p14:creationId xmlns:p14="http://schemas.microsoft.com/office/powerpoint/2010/main" val="414452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1C61CB-B55E-4DAC-B843-8903C5949296}"/>
              </a:ext>
            </a:extLst>
          </p:cNvPr>
          <p:cNvSpPr txBox="1">
            <a:spLocks/>
          </p:cNvSpPr>
          <p:nvPr/>
        </p:nvSpPr>
        <p:spPr>
          <a:xfrm>
            <a:off x="4299088" y="337596"/>
            <a:ext cx="3113760" cy="778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u="sng" dirty="0"/>
              <a:t>Aims of Project</a:t>
            </a:r>
          </a:p>
        </p:txBody>
      </p:sp>
      <p:sp>
        <p:nvSpPr>
          <p:cNvPr id="5" name="TextBox 4">
            <a:extLst>
              <a:ext uri="{FF2B5EF4-FFF2-40B4-BE49-F238E27FC236}">
                <a16:creationId xmlns:a16="http://schemas.microsoft.com/office/drawing/2014/main" id="{EF7BE0BC-03D7-411D-BF0E-003C3B7351D2}"/>
              </a:ext>
            </a:extLst>
          </p:cNvPr>
          <p:cNvSpPr txBox="1"/>
          <p:nvPr/>
        </p:nvSpPr>
        <p:spPr>
          <a:xfrm>
            <a:off x="386227" y="1025846"/>
            <a:ext cx="10975341" cy="5632311"/>
          </a:xfrm>
          <a:prstGeom prst="rect">
            <a:avLst/>
          </a:prstGeom>
          <a:noFill/>
        </p:spPr>
        <p:txBody>
          <a:bodyPr wrap="square" rtlCol="0">
            <a:spAutoFit/>
          </a:bodyPr>
          <a:lstStyle/>
          <a:p>
            <a:pPr marL="285750" indent="-285750">
              <a:buFont typeface="Arial" panose="020B0604020202020204" pitchFamily="34" charset="0"/>
              <a:buChar char="•"/>
            </a:pPr>
            <a:r>
              <a:rPr lang="en-GB" dirty="0"/>
              <a:t>Determine whether recurrent neural networks are models capable of learning from suit data captured from subjects with DMD and, if so, build models that generalise towards accurate classifications of D/HC label and regression of NSAA scores for new data, given only ~50 complete ‘mat’ files from subjects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Use the models to gain insights into the most influential activities and measurements from the ‘.mat’ files on overall NSAA score and to identify activities that correlate highly with overall assessment. In doing so, it could possibly enable the reduction of 17 activities needed for accurate overall NSAA assessment to far fewer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Investigating the impact of training models on different types of source data directly (e.g. whether or not it’s possible to train models on natural movement data to the same standard as if we were using NSAA data)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Building models that are trained only on one ‘version’ of assessments of subjects and attempt to generalise to subsequent versions. This should provide an advisory tool for any specialists wishing to assess how a subject’s conditioned has progressed during the time between assessments.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Determine the most ideal model hyperparameters that learn from the suit data so as to give insights into the DMD condition itself</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Package all the scripts and models necessary for a specialist or any other researcher wishing to use any of the built tools in a way that is easy to use and gives intuitive output</a:t>
            </a:r>
          </a:p>
        </p:txBody>
      </p:sp>
    </p:spTree>
    <p:extLst>
      <p:ext uri="{BB962C8B-B14F-4D97-AF65-F5344CB8AC3E}">
        <p14:creationId xmlns:p14="http://schemas.microsoft.com/office/powerpoint/2010/main" val="310175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1C61CB-B55E-4DAC-B843-8903C5949296}"/>
              </a:ext>
            </a:extLst>
          </p:cNvPr>
          <p:cNvSpPr txBox="1">
            <a:spLocks/>
          </p:cNvSpPr>
          <p:nvPr/>
        </p:nvSpPr>
        <p:spPr>
          <a:xfrm>
            <a:off x="3095320" y="247336"/>
            <a:ext cx="6001359" cy="778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u="sng" dirty="0"/>
              <a:t>Duchenne Muscular Dystrophy</a:t>
            </a:r>
          </a:p>
        </p:txBody>
      </p:sp>
      <p:sp>
        <p:nvSpPr>
          <p:cNvPr id="5" name="TextBox 4">
            <a:extLst>
              <a:ext uri="{FF2B5EF4-FFF2-40B4-BE49-F238E27FC236}">
                <a16:creationId xmlns:a16="http://schemas.microsoft.com/office/drawing/2014/main" id="{EF7BE0BC-03D7-411D-BF0E-003C3B7351D2}"/>
              </a:ext>
            </a:extLst>
          </p:cNvPr>
          <p:cNvSpPr txBox="1"/>
          <p:nvPr/>
        </p:nvSpPr>
        <p:spPr>
          <a:xfrm>
            <a:off x="453462" y="1962658"/>
            <a:ext cx="10975341" cy="3693319"/>
          </a:xfrm>
          <a:prstGeom prst="rect">
            <a:avLst/>
          </a:prstGeom>
          <a:noFill/>
        </p:spPr>
        <p:txBody>
          <a:bodyPr wrap="square" rtlCol="0">
            <a:spAutoFit/>
          </a:bodyPr>
          <a:lstStyle/>
          <a:p>
            <a:pPr marL="285750" indent="-285750">
              <a:buFont typeface="Arial" panose="020B0604020202020204" pitchFamily="34" charset="0"/>
              <a:buChar char="•"/>
            </a:pPr>
            <a:r>
              <a:rPr lang="en-GB" dirty="0"/>
              <a:t>Duchenne muscular dystrophy (DMD) is a genetic disorder that is characterized by progressive muscle degeneration and weakness and is caused by the absence of dystrophic, a protein that helps keeps muscle cells intact which, being a progressive condition, leads to increasing levels of disability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It’s classified as a rare disease, with around 2,500 patients in the UK and an estimated 300,000 sufferers worldwide, and there are currently no known cures for any form of muscular dystrophy (MD), though there are treatments available to help manage the conditions.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DMD is one of the more severe forms of MD and generally affects boys in their early childhoods and many are confined to a wheelchair by 12 years of age, with those in their late teens generally losing the ability to move their arms and experiencing progressive problems with breathing.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45026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1C61CB-B55E-4DAC-B843-8903C5949296}"/>
              </a:ext>
            </a:extLst>
          </p:cNvPr>
          <p:cNvSpPr txBox="1">
            <a:spLocks/>
          </p:cNvSpPr>
          <p:nvPr/>
        </p:nvSpPr>
        <p:spPr>
          <a:xfrm>
            <a:off x="3786368" y="354913"/>
            <a:ext cx="4309527" cy="778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u="sng" dirty="0"/>
              <a:t>The NSAA Assessment</a:t>
            </a:r>
          </a:p>
        </p:txBody>
      </p:sp>
      <p:sp>
        <p:nvSpPr>
          <p:cNvPr id="5" name="TextBox 4">
            <a:extLst>
              <a:ext uri="{FF2B5EF4-FFF2-40B4-BE49-F238E27FC236}">
                <a16:creationId xmlns:a16="http://schemas.microsoft.com/office/drawing/2014/main" id="{EF7BE0BC-03D7-411D-BF0E-003C3B7351D2}"/>
              </a:ext>
            </a:extLst>
          </p:cNvPr>
          <p:cNvSpPr txBox="1"/>
          <p:nvPr/>
        </p:nvSpPr>
        <p:spPr>
          <a:xfrm>
            <a:off x="453462" y="1962658"/>
            <a:ext cx="10975341" cy="2862322"/>
          </a:xfrm>
          <a:prstGeom prst="rect">
            <a:avLst/>
          </a:prstGeom>
          <a:noFill/>
        </p:spPr>
        <p:txBody>
          <a:bodyPr wrap="square" rtlCol="0">
            <a:spAutoFit/>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North Star Ambulatory Assessment (NSAA) is a 17-item rating scale that is used to measure functional motor abilities in subjects with DMD and is generally used to monitor the progression of the disease and the effects of treatments. The tests are to be completed without the use of any thoracic braces or any equipment assistance that may help the subject to complete the activities. To carry out the assessments, the assessor conducting the assessments needs a mat, a stopwatch, a box step, a size-appropriate chair, and at least 10-metres of pathway [8].</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83280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1C61CB-B55E-4DAC-B843-8903C5949296}"/>
              </a:ext>
            </a:extLst>
          </p:cNvPr>
          <p:cNvSpPr txBox="1">
            <a:spLocks/>
          </p:cNvSpPr>
          <p:nvPr/>
        </p:nvSpPr>
        <p:spPr>
          <a:xfrm>
            <a:off x="3215322" y="288290"/>
            <a:ext cx="5761356" cy="77851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u="sng" dirty="0"/>
              <a:t>Purpose and Overview of System</a:t>
            </a:r>
          </a:p>
        </p:txBody>
      </p:sp>
      <p:sp>
        <p:nvSpPr>
          <p:cNvPr id="5" name="TextBox 4">
            <a:extLst>
              <a:ext uri="{FF2B5EF4-FFF2-40B4-BE49-F238E27FC236}">
                <a16:creationId xmlns:a16="http://schemas.microsoft.com/office/drawing/2014/main" id="{EF7BE0BC-03D7-411D-BF0E-003C3B7351D2}"/>
              </a:ext>
            </a:extLst>
          </p:cNvPr>
          <p:cNvSpPr txBox="1"/>
          <p:nvPr/>
        </p:nvSpPr>
        <p:spPr>
          <a:xfrm>
            <a:off x="368298" y="1272376"/>
            <a:ext cx="10975341" cy="2862322"/>
          </a:xfrm>
          <a:prstGeom prst="rect">
            <a:avLst/>
          </a:prstGeom>
          <a:noFill/>
        </p:spPr>
        <p:txBody>
          <a:bodyPr wrap="square" rtlCol="0">
            <a:spAutoFit/>
          </a:bodyPr>
          <a:lstStyle/>
          <a:p>
            <a:pPr marL="285750" indent="-285750">
              <a:buFont typeface="Arial" panose="020B0604020202020204" pitchFamily="34" charset="0"/>
              <a:buChar char="•"/>
            </a:pPr>
            <a:r>
              <a:rPr lang="en-GB" dirty="0"/>
              <a:t>System primarily used to extract and produce the data that is needed, to train models on this data, and assess a subject’s data on these models</a:t>
            </a:r>
          </a:p>
          <a:p>
            <a:pPr marL="742950" lvl="1" indent="-285750">
              <a:buFont typeface="Arial" panose="020B0604020202020204" pitchFamily="34" charset="0"/>
              <a:buChar char="•"/>
            </a:pPr>
            <a:r>
              <a:rPr lang="en-GB" dirty="0"/>
              <a:t>Which data is used to train models and how subject is assessed is dependent on the type of experimentation being carried out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Functions as a complete solution to the fulfil the specified aims of the project</a:t>
            </a:r>
          </a:p>
          <a:p>
            <a:pPr marL="742950" lvl="1"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Encompasses 15 Python scripts divided into 3 parts: the data pipeline, the core RNN engine, and the supplementary scripts:</a:t>
            </a:r>
          </a:p>
          <a:p>
            <a:pPr marL="742950" lvl="1" indent="-285750">
              <a:buFont typeface="Arial" panose="020B0604020202020204" pitchFamily="34" charset="0"/>
              <a:buChar char="•"/>
            </a:pPr>
            <a:r>
              <a:rPr lang="en-GB" dirty="0"/>
              <a:t>Also includes several batch scripts to automate the running of much of the setup and experimentation</a:t>
            </a:r>
          </a:p>
        </p:txBody>
      </p:sp>
      <p:sp>
        <p:nvSpPr>
          <p:cNvPr id="6" name="Rectangle 5">
            <a:extLst>
              <a:ext uri="{FF2B5EF4-FFF2-40B4-BE49-F238E27FC236}">
                <a16:creationId xmlns:a16="http://schemas.microsoft.com/office/drawing/2014/main" id="{A7873801-2EDF-4ADD-9BB0-FA5FCCE63383}"/>
              </a:ext>
            </a:extLst>
          </p:cNvPr>
          <p:cNvSpPr/>
          <p:nvPr/>
        </p:nvSpPr>
        <p:spPr>
          <a:xfrm>
            <a:off x="4340860" y="4340274"/>
            <a:ext cx="3418840" cy="13106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FBBEBBA8-5BB5-4EE8-B250-179C8378FDC7}"/>
              </a:ext>
            </a:extLst>
          </p:cNvPr>
          <p:cNvSpPr txBox="1"/>
          <p:nvPr/>
        </p:nvSpPr>
        <p:spPr>
          <a:xfrm>
            <a:off x="1132840" y="4474369"/>
            <a:ext cx="2397760" cy="923330"/>
          </a:xfrm>
          <a:prstGeom prst="rect">
            <a:avLst/>
          </a:prstGeom>
          <a:noFill/>
        </p:spPr>
        <p:txBody>
          <a:bodyPr wrap="square" rtlCol="0">
            <a:spAutoFit/>
          </a:bodyPr>
          <a:lstStyle/>
          <a:p>
            <a:r>
              <a:rPr lang="en-GB" dirty="0"/>
              <a:t>Arguments to select the model training data and to set up system</a:t>
            </a:r>
          </a:p>
        </p:txBody>
      </p:sp>
      <p:sp>
        <p:nvSpPr>
          <p:cNvPr id="9" name="TextBox 8">
            <a:extLst>
              <a:ext uri="{FF2B5EF4-FFF2-40B4-BE49-F238E27FC236}">
                <a16:creationId xmlns:a16="http://schemas.microsoft.com/office/drawing/2014/main" id="{386032E4-E65B-4670-8DF9-9065E6D08529}"/>
              </a:ext>
            </a:extLst>
          </p:cNvPr>
          <p:cNvSpPr txBox="1"/>
          <p:nvPr/>
        </p:nvSpPr>
        <p:spPr>
          <a:xfrm>
            <a:off x="4658360" y="6211669"/>
            <a:ext cx="1280158" cy="646330"/>
          </a:xfrm>
          <a:prstGeom prst="rect">
            <a:avLst/>
          </a:prstGeom>
          <a:noFill/>
        </p:spPr>
        <p:txBody>
          <a:bodyPr wrap="square" rtlCol="0">
            <a:spAutoFit/>
          </a:bodyPr>
          <a:lstStyle/>
          <a:p>
            <a:r>
              <a:rPr lang="en-GB" dirty="0"/>
              <a:t>TensorFlow models</a:t>
            </a:r>
          </a:p>
        </p:txBody>
      </p:sp>
      <p:cxnSp>
        <p:nvCxnSpPr>
          <p:cNvPr id="11" name="Straight Arrow Connector 10">
            <a:extLst>
              <a:ext uri="{FF2B5EF4-FFF2-40B4-BE49-F238E27FC236}">
                <a16:creationId xmlns:a16="http://schemas.microsoft.com/office/drawing/2014/main" id="{6DD08663-BB29-4991-B2AC-6DAD75A16E72}"/>
              </a:ext>
            </a:extLst>
          </p:cNvPr>
          <p:cNvCxnSpPr/>
          <p:nvPr/>
        </p:nvCxnSpPr>
        <p:spPr>
          <a:xfrm>
            <a:off x="5237479" y="5747434"/>
            <a:ext cx="0" cy="4642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343CBC6-7121-4DC2-8357-5A58A7BCA2A3}"/>
              </a:ext>
            </a:extLst>
          </p:cNvPr>
          <p:cNvSpPr txBox="1"/>
          <p:nvPr/>
        </p:nvSpPr>
        <p:spPr>
          <a:xfrm>
            <a:off x="6212840" y="6211669"/>
            <a:ext cx="1358900" cy="646331"/>
          </a:xfrm>
          <a:prstGeom prst="rect">
            <a:avLst/>
          </a:prstGeom>
          <a:noFill/>
        </p:spPr>
        <p:txBody>
          <a:bodyPr wrap="square" rtlCol="0">
            <a:spAutoFit/>
          </a:bodyPr>
          <a:lstStyle/>
          <a:p>
            <a:r>
              <a:rPr lang="en-GB" dirty="0"/>
              <a:t>Subject data to assess</a:t>
            </a:r>
          </a:p>
        </p:txBody>
      </p:sp>
      <p:cxnSp>
        <p:nvCxnSpPr>
          <p:cNvPr id="13" name="Straight Arrow Connector 12">
            <a:extLst>
              <a:ext uri="{FF2B5EF4-FFF2-40B4-BE49-F238E27FC236}">
                <a16:creationId xmlns:a16="http://schemas.microsoft.com/office/drawing/2014/main" id="{B030512C-67D1-436F-B38E-EFEACF1DD9D2}"/>
              </a:ext>
            </a:extLst>
          </p:cNvPr>
          <p:cNvCxnSpPr>
            <a:cxnSpLocks/>
          </p:cNvCxnSpPr>
          <p:nvPr/>
        </p:nvCxnSpPr>
        <p:spPr>
          <a:xfrm flipV="1">
            <a:off x="5730239" y="5759548"/>
            <a:ext cx="0" cy="4400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81DFBDA-7B35-466F-A93B-5E6F730299E5}"/>
              </a:ext>
            </a:extLst>
          </p:cNvPr>
          <p:cNvCxnSpPr>
            <a:cxnSpLocks/>
          </p:cNvCxnSpPr>
          <p:nvPr/>
        </p:nvCxnSpPr>
        <p:spPr>
          <a:xfrm flipV="1">
            <a:off x="6583679" y="5771664"/>
            <a:ext cx="0" cy="4400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6D5D86E-4E25-4489-A3DF-4DB5F7E0436E}"/>
              </a:ext>
            </a:extLst>
          </p:cNvPr>
          <p:cNvSpPr txBox="1"/>
          <p:nvPr/>
        </p:nvSpPr>
        <p:spPr>
          <a:xfrm>
            <a:off x="8569960" y="4555589"/>
            <a:ext cx="2062480" cy="923330"/>
          </a:xfrm>
          <a:prstGeom prst="rect">
            <a:avLst/>
          </a:prstGeom>
          <a:noFill/>
        </p:spPr>
        <p:txBody>
          <a:bodyPr wrap="square" rtlCol="0">
            <a:spAutoFit/>
          </a:bodyPr>
          <a:lstStyle/>
          <a:p>
            <a:r>
              <a:rPr lang="en-GB" dirty="0"/>
              <a:t>Assessment of subject data via the TensorFlow models</a:t>
            </a:r>
          </a:p>
        </p:txBody>
      </p:sp>
      <p:cxnSp>
        <p:nvCxnSpPr>
          <p:cNvPr id="17" name="Straight Arrow Connector 16">
            <a:extLst>
              <a:ext uri="{FF2B5EF4-FFF2-40B4-BE49-F238E27FC236}">
                <a16:creationId xmlns:a16="http://schemas.microsoft.com/office/drawing/2014/main" id="{A0AE8CF5-EF82-4263-BD40-EBCC41302DC3}"/>
              </a:ext>
            </a:extLst>
          </p:cNvPr>
          <p:cNvCxnSpPr>
            <a:cxnSpLocks/>
          </p:cNvCxnSpPr>
          <p:nvPr/>
        </p:nvCxnSpPr>
        <p:spPr>
          <a:xfrm>
            <a:off x="3688079" y="4995594"/>
            <a:ext cx="5537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7A4604-51F3-418D-A21F-F9B67D195E7B}"/>
              </a:ext>
            </a:extLst>
          </p:cNvPr>
          <p:cNvCxnSpPr>
            <a:cxnSpLocks/>
          </p:cNvCxnSpPr>
          <p:nvPr/>
        </p:nvCxnSpPr>
        <p:spPr>
          <a:xfrm>
            <a:off x="7853679" y="4958079"/>
            <a:ext cx="5537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C269864-8C77-499A-9A18-1E561404E95F}"/>
              </a:ext>
            </a:extLst>
          </p:cNvPr>
          <p:cNvCxnSpPr>
            <a:cxnSpLocks/>
          </p:cNvCxnSpPr>
          <p:nvPr/>
        </p:nvCxnSpPr>
        <p:spPr>
          <a:xfrm>
            <a:off x="4515802" y="4995040"/>
            <a:ext cx="868680" cy="589835"/>
          </a:xfrm>
          <a:prstGeom prst="bentConnector3">
            <a:avLst>
              <a:gd name="adj1" fmla="val 99854"/>
            </a:avLst>
          </a:prstGeom>
          <a:ln w="1905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FB263B9-D9E8-4FFA-8889-0582C4884AFF}"/>
              </a:ext>
            </a:extLst>
          </p:cNvPr>
          <p:cNvCxnSpPr>
            <a:cxnSpLocks/>
          </p:cNvCxnSpPr>
          <p:nvPr/>
        </p:nvCxnSpPr>
        <p:spPr>
          <a:xfrm flipV="1">
            <a:off x="6136046" y="4995039"/>
            <a:ext cx="1138514" cy="589836"/>
          </a:xfrm>
          <a:prstGeom prst="bentConnector3">
            <a:avLst>
              <a:gd name="adj1" fmla="val 249"/>
            </a:avLst>
          </a:prstGeom>
          <a:ln w="19050">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35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A81E63-D092-46F9-A9EC-28B6D5E5ED7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991" y="1833677"/>
            <a:ext cx="6899227" cy="4002345"/>
          </a:xfrm>
          <a:prstGeom prst="rect">
            <a:avLst/>
          </a:prstGeom>
          <a:noFill/>
          <a:ln>
            <a:noFill/>
          </a:ln>
        </p:spPr>
      </p:pic>
      <p:sp>
        <p:nvSpPr>
          <p:cNvPr id="6" name="TextBox 5">
            <a:extLst>
              <a:ext uri="{FF2B5EF4-FFF2-40B4-BE49-F238E27FC236}">
                <a16:creationId xmlns:a16="http://schemas.microsoft.com/office/drawing/2014/main" id="{90DD38AF-2185-45CC-B2A2-013190F0D22A}"/>
              </a:ext>
            </a:extLst>
          </p:cNvPr>
          <p:cNvSpPr txBox="1"/>
          <p:nvPr/>
        </p:nvSpPr>
        <p:spPr>
          <a:xfrm>
            <a:off x="311630" y="1981200"/>
            <a:ext cx="2182906" cy="2604247"/>
          </a:xfrm>
          <a:prstGeom prst="rect">
            <a:avLst/>
          </a:prstGeom>
          <a:noFill/>
          <a:ln>
            <a:solidFill>
              <a:schemeClr val="tx1"/>
            </a:solidFill>
          </a:ln>
          <a:effectLst>
            <a:glow rad="63500">
              <a:schemeClr val="accent1">
                <a:satMod val="175000"/>
                <a:alpha val="40000"/>
              </a:schemeClr>
            </a:glow>
          </a:effectLst>
        </p:spPr>
        <p:txBody>
          <a:bodyPr wrap="square" rtlCol="0">
            <a:spAutoFit/>
          </a:bodyPr>
          <a:lstStyle/>
          <a:p>
            <a:endParaRPr lang="en-GB" dirty="0"/>
          </a:p>
        </p:txBody>
      </p:sp>
      <p:sp>
        <p:nvSpPr>
          <p:cNvPr id="8" name="Title 1">
            <a:extLst>
              <a:ext uri="{FF2B5EF4-FFF2-40B4-BE49-F238E27FC236}">
                <a16:creationId xmlns:a16="http://schemas.microsoft.com/office/drawing/2014/main" id="{8CF96BA2-F5A9-48BA-AE87-2780C4FC7BB2}"/>
              </a:ext>
            </a:extLst>
          </p:cNvPr>
          <p:cNvSpPr>
            <a:spLocks noGrp="1"/>
          </p:cNvSpPr>
          <p:nvPr>
            <p:ph type="ctrTitle"/>
          </p:nvPr>
        </p:nvSpPr>
        <p:spPr>
          <a:xfrm>
            <a:off x="3697605" y="400050"/>
            <a:ext cx="4796790" cy="677545"/>
          </a:xfrm>
        </p:spPr>
        <p:txBody>
          <a:bodyPr>
            <a:normAutofit/>
          </a:bodyPr>
          <a:lstStyle/>
          <a:p>
            <a:r>
              <a:rPr lang="en-GB" sz="3600" b="1" u="sng" dirty="0"/>
              <a:t>The Data Pipeline</a:t>
            </a:r>
          </a:p>
        </p:txBody>
      </p:sp>
      <p:sp>
        <p:nvSpPr>
          <p:cNvPr id="9" name="TextBox 8">
            <a:extLst>
              <a:ext uri="{FF2B5EF4-FFF2-40B4-BE49-F238E27FC236}">
                <a16:creationId xmlns:a16="http://schemas.microsoft.com/office/drawing/2014/main" id="{139B1361-7CB5-4DEB-942F-D0BAE01F2FEF}"/>
              </a:ext>
            </a:extLst>
          </p:cNvPr>
          <p:cNvSpPr txBox="1"/>
          <p:nvPr/>
        </p:nvSpPr>
        <p:spPr>
          <a:xfrm>
            <a:off x="7147218" y="1649507"/>
            <a:ext cx="4981143" cy="3693319"/>
          </a:xfrm>
          <a:prstGeom prst="rect">
            <a:avLst/>
          </a:prstGeom>
          <a:noFill/>
        </p:spPr>
        <p:txBody>
          <a:bodyPr wrap="square" rtlCol="0">
            <a:spAutoFit/>
          </a:bodyPr>
          <a:lstStyle/>
          <a:p>
            <a:pPr marL="285750" indent="-285750">
              <a:buFont typeface="Arial" panose="020B0604020202020204" pitchFamily="34" charset="0"/>
              <a:buChar char="•"/>
            </a:pPr>
            <a:r>
              <a:rPr lang="en-GB" dirty="0"/>
              <a:t>Purpose of scripts is to ingest data in various forms and produce intermediate data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can either be further processed by scripts or taken in as RNN data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Necessary as ‘rnn.py’ only has to deal with one format of data (as ‘.csv’), irrespective of whether it contains raw measurements, computed measurements, or data from single-act files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Generally, whole data pipeline is run only once by a batch file to get all data needed by ‘rnn.py’</a:t>
            </a:r>
          </a:p>
        </p:txBody>
      </p:sp>
    </p:spTree>
    <p:extLst>
      <p:ext uri="{BB962C8B-B14F-4D97-AF65-F5344CB8AC3E}">
        <p14:creationId xmlns:p14="http://schemas.microsoft.com/office/powerpoint/2010/main" val="28059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A81E63-D092-46F9-A9EC-28B6D5E5ED7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125" y="1839504"/>
            <a:ext cx="6899227" cy="4002345"/>
          </a:xfrm>
          <a:prstGeom prst="rect">
            <a:avLst/>
          </a:prstGeom>
          <a:noFill/>
          <a:ln>
            <a:noFill/>
          </a:ln>
        </p:spPr>
      </p:pic>
      <p:cxnSp>
        <p:nvCxnSpPr>
          <p:cNvPr id="5" name="Straight Connector 4">
            <a:extLst>
              <a:ext uri="{FF2B5EF4-FFF2-40B4-BE49-F238E27FC236}">
                <a16:creationId xmlns:a16="http://schemas.microsoft.com/office/drawing/2014/main" id="{E703375A-1BAA-4F96-99CA-3B964D25B6F4}"/>
              </a:ext>
            </a:extLst>
          </p:cNvPr>
          <p:cNvCxnSpPr>
            <a:cxnSpLocks/>
          </p:cNvCxnSpPr>
          <p:nvPr/>
        </p:nvCxnSpPr>
        <p:spPr>
          <a:xfrm>
            <a:off x="288033" y="4750814"/>
            <a:ext cx="1969977"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C603AE0-EA23-4F61-BEA1-9B103DAFD9CA}"/>
              </a:ext>
            </a:extLst>
          </p:cNvPr>
          <p:cNvCxnSpPr>
            <a:cxnSpLocks/>
          </p:cNvCxnSpPr>
          <p:nvPr/>
        </p:nvCxnSpPr>
        <p:spPr>
          <a:xfrm flipV="1">
            <a:off x="2272005" y="3036495"/>
            <a:ext cx="0" cy="1714319"/>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41D7945-2780-403B-9AE7-4A1B76ECD315}"/>
              </a:ext>
            </a:extLst>
          </p:cNvPr>
          <p:cNvCxnSpPr>
            <a:cxnSpLocks/>
          </p:cNvCxnSpPr>
          <p:nvPr/>
        </p:nvCxnSpPr>
        <p:spPr>
          <a:xfrm>
            <a:off x="2272005" y="3036495"/>
            <a:ext cx="1425936"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1BA3AB4-92C8-4ADA-9A4A-9F3B68EB3301}"/>
              </a:ext>
            </a:extLst>
          </p:cNvPr>
          <p:cNvCxnSpPr>
            <a:cxnSpLocks/>
          </p:cNvCxnSpPr>
          <p:nvPr/>
        </p:nvCxnSpPr>
        <p:spPr>
          <a:xfrm flipV="1">
            <a:off x="4840941" y="3188897"/>
            <a:ext cx="0" cy="996948"/>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DC5A4E8-FEC1-4A6A-B06E-2EB59CFC7E1E}"/>
              </a:ext>
            </a:extLst>
          </p:cNvPr>
          <p:cNvCxnSpPr>
            <a:cxnSpLocks/>
          </p:cNvCxnSpPr>
          <p:nvPr/>
        </p:nvCxnSpPr>
        <p:spPr>
          <a:xfrm flipV="1">
            <a:off x="3837641" y="4185845"/>
            <a:ext cx="0" cy="1697355"/>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990F1AB-E57D-408E-93D0-A7CDB2D2DE71}"/>
              </a:ext>
            </a:extLst>
          </p:cNvPr>
          <p:cNvCxnSpPr>
            <a:cxnSpLocks/>
          </p:cNvCxnSpPr>
          <p:nvPr/>
        </p:nvCxnSpPr>
        <p:spPr>
          <a:xfrm flipH="1">
            <a:off x="287288" y="5883200"/>
            <a:ext cx="3549607"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D73B14-C291-4944-AC74-0EB71504630F}"/>
              </a:ext>
            </a:extLst>
          </p:cNvPr>
          <p:cNvCxnSpPr>
            <a:cxnSpLocks/>
          </p:cNvCxnSpPr>
          <p:nvPr/>
        </p:nvCxnSpPr>
        <p:spPr>
          <a:xfrm flipV="1">
            <a:off x="287288" y="4750815"/>
            <a:ext cx="0" cy="1132385"/>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BC0D968-5443-49C6-B105-93F3C8523552}"/>
              </a:ext>
            </a:extLst>
          </p:cNvPr>
          <p:cNvCxnSpPr>
            <a:cxnSpLocks/>
          </p:cNvCxnSpPr>
          <p:nvPr/>
        </p:nvCxnSpPr>
        <p:spPr>
          <a:xfrm>
            <a:off x="3693784" y="3188895"/>
            <a:ext cx="1147157"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E31A76-5888-4C7D-AB92-058CCBA841EC}"/>
              </a:ext>
            </a:extLst>
          </p:cNvPr>
          <p:cNvCxnSpPr>
            <a:cxnSpLocks/>
          </p:cNvCxnSpPr>
          <p:nvPr/>
        </p:nvCxnSpPr>
        <p:spPr>
          <a:xfrm flipV="1">
            <a:off x="3693784" y="3036496"/>
            <a:ext cx="0" cy="152399"/>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753C536-8B55-4889-99C0-4273D40C584C}"/>
              </a:ext>
            </a:extLst>
          </p:cNvPr>
          <p:cNvCxnSpPr>
            <a:cxnSpLocks/>
          </p:cNvCxnSpPr>
          <p:nvPr/>
        </p:nvCxnSpPr>
        <p:spPr>
          <a:xfrm flipH="1">
            <a:off x="3836897" y="4185845"/>
            <a:ext cx="1004044"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6BE21135-0838-47C2-8696-824823AD64F4}"/>
              </a:ext>
            </a:extLst>
          </p:cNvPr>
          <p:cNvSpPr>
            <a:spLocks noGrp="1"/>
          </p:cNvSpPr>
          <p:nvPr>
            <p:ph type="ctrTitle"/>
          </p:nvPr>
        </p:nvSpPr>
        <p:spPr>
          <a:xfrm>
            <a:off x="3697605" y="400050"/>
            <a:ext cx="4796790" cy="677545"/>
          </a:xfrm>
        </p:spPr>
        <p:txBody>
          <a:bodyPr>
            <a:normAutofit/>
          </a:bodyPr>
          <a:lstStyle/>
          <a:p>
            <a:r>
              <a:rPr lang="en-GB" sz="3600" b="1" u="sng" dirty="0"/>
              <a:t>Core RNN Engine</a:t>
            </a:r>
          </a:p>
        </p:txBody>
      </p:sp>
      <p:sp>
        <p:nvSpPr>
          <p:cNvPr id="32" name="TextBox 31">
            <a:extLst>
              <a:ext uri="{FF2B5EF4-FFF2-40B4-BE49-F238E27FC236}">
                <a16:creationId xmlns:a16="http://schemas.microsoft.com/office/drawing/2014/main" id="{2AEAA623-2888-4187-8CB0-45683509471C}"/>
              </a:ext>
            </a:extLst>
          </p:cNvPr>
          <p:cNvSpPr txBox="1"/>
          <p:nvPr/>
        </p:nvSpPr>
        <p:spPr>
          <a:xfrm>
            <a:off x="7147218" y="1649507"/>
            <a:ext cx="4981143" cy="4524315"/>
          </a:xfrm>
          <a:prstGeom prst="rect">
            <a:avLst/>
          </a:prstGeom>
          <a:noFill/>
        </p:spPr>
        <p:txBody>
          <a:bodyPr wrap="square" rtlCol="0">
            <a:spAutoFit/>
          </a:bodyPr>
          <a:lstStyle/>
          <a:p>
            <a:pPr marL="285750" indent="-285750">
              <a:buFont typeface="Arial" panose="020B0604020202020204" pitchFamily="34" charset="0"/>
              <a:buChar char="•"/>
            </a:pPr>
            <a:r>
              <a:rPr lang="en-GB" dirty="0"/>
              <a:t>Creates models based on the arguments provided to ‘rnn.py’ and built on the data created from the data pipeline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Models are either assessed on the data left-out for the test set in ‘rnn.py’ or by complete files with ‘model_predictor.py’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Forms the basis of what is needed for experimentation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‘data_balancer.py’ and ‘test_altdirs.py’ scripts are ‘helper’ scripts that are used to directly help the ‘rnn.py’ and ‘model_predictor.py’ scripts, respectively</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03603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A81E63-D092-46F9-A9EC-28B6D5E5ED7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884" y="1845294"/>
            <a:ext cx="6899227" cy="4002345"/>
          </a:xfrm>
          <a:prstGeom prst="rect">
            <a:avLst/>
          </a:prstGeom>
          <a:noFill/>
          <a:ln>
            <a:noFill/>
          </a:ln>
        </p:spPr>
      </p:pic>
      <p:cxnSp>
        <p:nvCxnSpPr>
          <p:cNvPr id="5" name="Straight Connector 4">
            <a:extLst>
              <a:ext uri="{FF2B5EF4-FFF2-40B4-BE49-F238E27FC236}">
                <a16:creationId xmlns:a16="http://schemas.microsoft.com/office/drawing/2014/main" id="{803FA2B1-F0B8-4AB7-87E9-83371C630C5E}"/>
              </a:ext>
            </a:extLst>
          </p:cNvPr>
          <p:cNvCxnSpPr>
            <a:cxnSpLocks/>
          </p:cNvCxnSpPr>
          <p:nvPr/>
        </p:nvCxnSpPr>
        <p:spPr>
          <a:xfrm>
            <a:off x="3979164" y="5896945"/>
            <a:ext cx="1100149"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225C2C0-1E60-4B89-B415-7BFD383A7890}"/>
              </a:ext>
            </a:extLst>
          </p:cNvPr>
          <p:cNvCxnSpPr>
            <a:cxnSpLocks/>
          </p:cNvCxnSpPr>
          <p:nvPr/>
        </p:nvCxnSpPr>
        <p:spPr>
          <a:xfrm flipV="1">
            <a:off x="3979164" y="4177158"/>
            <a:ext cx="0" cy="1719787"/>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0A43956-5C12-4428-94AE-8B77C5A55489}"/>
              </a:ext>
            </a:extLst>
          </p:cNvPr>
          <p:cNvCxnSpPr>
            <a:cxnSpLocks/>
          </p:cNvCxnSpPr>
          <p:nvPr/>
        </p:nvCxnSpPr>
        <p:spPr>
          <a:xfrm flipV="1">
            <a:off x="5079313" y="1800532"/>
            <a:ext cx="0" cy="4096413"/>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57A2D19-94B3-493B-8B14-A0821AEA5C72}"/>
              </a:ext>
            </a:extLst>
          </p:cNvPr>
          <p:cNvCxnSpPr>
            <a:cxnSpLocks/>
          </p:cNvCxnSpPr>
          <p:nvPr/>
        </p:nvCxnSpPr>
        <p:spPr>
          <a:xfrm>
            <a:off x="3979164" y="4177157"/>
            <a:ext cx="841756"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9B316D-2ADF-44C2-BCEE-06972807F602}"/>
              </a:ext>
            </a:extLst>
          </p:cNvPr>
          <p:cNvCxnSpPr>
            <a:cxnSpLocks/>
          </p:cNvCxnSpPr>
          <p:nvPr/>
        </p:nvCxnSpPr>
        <p:spPr>
          <a:xfrm flipV="1">
            <a:off x="4820920" y="3190875"/>
            <a:ext cx="0" cy="986282"/>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67A7F8-68FD-40F1-9C16-67FD91912A15}"/>
              </a:ext>
            </a:extLst>
          </p:cNvPr>
          <p:cNvCxnSpPr>
            <a:cxnSpLocks/>
          </p:cNvCxnSpPr>
          <p:nvPr/>
        </p:nvCxnSpPr>
        <p:spPr>
          <a:xfrm>
            <a:off x="2453266" y="1800532"/>
            <a:ext cx="2626047"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C268C4-FFE8-4E00-A670-DBAFBE70AE6C}"/>
              </a:ext>
            </a:extLst>
          </p:cNvPr>
          <p:cNvCxnSpPr>
            <a:cxnSpLocks/>
          </p:cNvCxnSpPr>
          <p:nvPr/>
        </p:nvCxnSpPr>
        <p:spPr>
          <a:xfrm flipV="1">
            <a:off x="2453266" y="1800533"/>
            <a:ext cx="0" cy="1241337"/>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BFE5E9-134F-49D5-B0C8-8D1B67526456}"/>
              </a:ext>
            </a:extLst>
          </p:cNvPr>
          <p:cNvCxnSpPr>
            <a:cxnSpLocks/>
          </p:cNvCxnSpPr>
          <p:nvPr/>
        </p:nvCxnSpPr>
        <p:spPr>
          <a:xfrm>
            <a:off x="2453266" y="3041870"/>
            <a:ext cx="1277994"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15FD9F4-8BEC-42E1-BE3F-0D88F97F84AA}"/>
              </a:ext>
            </a:extLst>
          </p:cNvPr>
          <p:cNvCxnSpPr>
            <a:cxnSpLocks/>
          </p:cNvCxnSpPr>
          <p:nvPr/>
        </p:nvCxnSpPr>
        <p:spPr>
          <a:xfrm flipV="1">
            <a:off x="3731260" y="3190875"/>
            <a:ext cx="1089660" cy="373"/>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2913A7B-ED9A-4C68-8E6F-7A14F8CDE285}"/>
              </a:ext>
            </a:extLst>
          </p:cNvPr>
          <p:cNvCxnSpPr>
            <a:cxnSpLocks/>
          </p:cNvCxnSpPr>
          <p:nvPr/>
        </p:nvCxnSpPr>
        <p:spPr>
          <a:xfrm flipV="1">
            <a:off x="3731260" y="3041871"/>
            <a:ext cx="0" cy="149004"/>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0F5BBBEA-2227-4951-88C4-23BA42C7D171}"/>
              </a:ext>
            </a:extLst>
          </p:cNvPr>
          <p:cNvSpPr>
            <a:spLocks noGrp="1"/>
          </p:cNvSpPr>
          <p:nvPr>
            <p:ph type="ctrTitle"/>
          </p:nvPr>
        </p:nvSpPr>
        <p:spPr>
          <a:xfrm>
            <a:off x="3697605" y="400050"/>
            <a:ext cx="4796790" cy="677545"/>
          </a:xfrm>
        </p:spPr>
        <p:txBody>
          <a:bodyPr>
            <a:normAutofit/>
          </a:bodyPr>
          <a:lstStyle/>
          <a:p>
            <a:r>
              <a:rPr lang="en-GB" sz="3600" b="1" u="sng" dirty="0"/>
              <a:t>Supplementary Scripts</a:t>
            </a:r>
          </a:p>
        </p:txBody>
      </p:sp>
      <p:sp>
        <p:nvSpPr>
          <p:cNvPr id="33" name="TextBox 32">
            <a:extLst>
              <a:ext uri="{FF2B5EF4-FFF2-40B4-BE49-F238E27FC236}">
                <a16:creationId xmlns:a16="http://schemas.microsoft.com/office/drawing/2014/main" id="{42269D22-70B1-46BF-85BA-0C52C0B25CC5}"/>
              </a:ext>
            </a:extLst>
          </p:cNvPr>
          <p:cNvSpPr txBox="1"/>
          <p:nvPr/>
        </p:nvSpPr>
        <p:spPr>
          <a:xfrm>
            <a:off x="7147219" y="1649507"/>
            <a:ext cx="4861902" cy="4247317"/>
          </a:xfrm>
          <a:prstGeom prst="rect">
            <a:avLst/>
          </a:prstGeom>
          <a:noFill/>
        </p:spPr>
        <p:txBody>
          <a:bodyPr wrap="square" rtlCol="0">
            <a:spAutoFit/>
          </a:bodyPr>
          <a:lstStyle/>
          <a:p>
            <a:pPr marL="285750" indent="-285750">
              <a:buFont typeface="Arial" panose="020B0604020202020204" pitchFamily="34" charset="0"/>
              <a:buChar char="•"/>
            </a:pPr>
            <a:r>
              <a:rPr lang="en-GB" dirty="0"/>
              <a:t>Several scripts are needed for other tasks that aren’t parts of the data pipeline or the core RNN engine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Includes functionality such as renaming files to a standard convention, selecting certain rows from a results file, creating graphs from results stored in results files, and storing system constants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Also includes ‘assess_nsaa_nmb_file.py’, which allows one to completely assess a subject based on the ‘final’ selected optimum models, as determined by experimentation</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82822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4173-741E-4AB9-A281-39C6AD65F0CA}"/>
              </a:ext>
            </a:extLst>
          </p:cNvPr>
          <p:cNvSpPr>
            <a:spLocks noGrp="1"/>
          </p:cNvSpPr>
          <p:nvPr>
            <p:ph type="title"/>
          </p:nvPr>
        </p:nvSpPr>
        <p:spPr>
          <a:xfrm>
            <a:off x="3251835" y="276859"/>
            <a:ext cx="5688330" cy="808355"/>
          </a:xfrm>
        </p:spPr>
        <p:txBody>
          <a:bodyPr>
            <a:normAutofit/>
          </a:bodyPr>
          <a:lstStyle/>
          <a:p>
            <a:r>
              <a:rPr lang="en-GB" sz="3600" b="1" u="sng" dirty="0"/>
              <a:t>Overview of Experimentation</a:t>
            </a:r>
          </a:p>
        </p:txBody>
      </p:sp>
      <p:sp>
        <p:nvSpPr>
          <p:cNvPr id="3" name="Content Placeholder 2">
            <a:extLst>
              <a:ext uri="{FF2B5EF4-FFF2-40B4-BE49-F238E27FC236}">
                <a16:creationId xmlns:a16="http://schemas.microsoft.com/office/drawing/2014/main" id="{F697901B-9430-49D4-A830-AD6D5D60645B}"/>
              </a:ext>
            </a:extLst>
          </p:cNvPr>
          <p:cNvSpPr>
            <a:spLocks noGrp="1"/>
          </p:cNvSpPr>
          <p:nvPr>
            <p:ph idx="1"/>
          </p:nvPr>
        </p:nvSpPr>
        <p:spPr>
          <a:xfrm>
            <a:off x="838200" y="1204595"/>
            <a:ext cx="10850880" cy="2336165"/>
          </a:xfrm>
        </p:spPr>
        <p:txBody>
          <a:bodyPr>
            <a:normAutofit lnSpcReduction="10000"/>
          </a:bodyPr>
          <a:lstStyle/>
          <a:p>
            <a:r>
              <a:rPr lang="en-GB" sz="1800" dirty="0"/>
              <a:t>Broadly speaking, we are trying to accomplish several things with experimentation:</a:t>
            </a:r>
          </a:p>
          <a:p>
            <a:pPr marL="800100" lvl="1" indent="-342900">
              <a:buFont typeface="+mj-lt"/>
              <a:buAutoNum type="arabicPeriod"/>
            </a:pPr>
            <a:r>
              <a:rPr lang="en-GB" sz="1400" dirty="0"/>
              <a:t>Determine the optimal settings of ‘rnn.py’ and thus optimal models to be used to assess complete data from complete subjects</a:t>
            </a:r>
          </a:p>
          <a:p>
            <a:pPr marL="800100" lvl="1" indent="-342900">
              <a:buFont typeface="+mj-lt"/>
              <a:buAutoNum type="arabicPeriod"/>
            </a:pPr>
            <a:r>
              <a:rPr lang="en-GB" sz="1400" dirty="0"/>
              <a:t>Gain insights into the most useful forms of data to be used to train models (e.g. best raw measurements to use, ideal sequence lengths of inputs to RNN’s, most useful single NSAA activities, etc.)</a:t>
            </a:r>
          </a:p>
          <a:p>
            <a:pPr marL="800100" lvl="1" indent="-342900">
              <a:buFont typeface="+mj-lt"/>
              <a:buAutoNum type="arabicPeriod"/>
            </a:pPr>
            <a:r>
              <a:rPr lang="en-GB" sz="1400" dirty="0"/>
              <a:t>Produce numerical representations for the generalisation performance over unseen subjects for various metrics to show expected performance on future assessments</a:t>
            </a:r>
          </a:p>
          <a:p>
            <a:pPr marL="342900" indent="-342900">
              <a:buFont typeface="+mj-lt"/>
              <a:buAutoNum type="arabicPeriod"/>
            </a:pPr>
            <a:endParaRPr lang="en-GB" sz="1800" dirty="0"/>
          </a:p>
          <a:p>
            <a:r>
              <a:rPr lang="en-GB" sz="1800" dirty="0"/>
              <a:t>Two types of experimentation that we undertake: ‘experiment sets’ and ‘model predictions sets’, which covered 33 total sets, involved the construction of &gt;600 models, and spanned several months</a:t>
            </a:r>
          </a:p>
          <a:p>
            <a:endParaRPr lang="en-GB" sz="1800" dirty="0"/>
          </a:p>
        </p:txBody>
      </p:sp>
      <p:pic>
        <p:nvPicPr>
          <p:cNvPr id="5" name="Picture 4">
            <a:extLst>
              <a:ext uri="{FF2B5EF4-FFF2-40B4-BE49-F238E27FC236}">
                <a16:creationId xmlns:a16="http://schemas.microsoft.com/office/drawing/2014/main" id="{AC74E782-167E-42FE-86D9-FAAC34E5D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91" y="4348480"/>
            <a:ext cx="4869662" cy="554704"/>
          </a:xfrm>
          <a:prstGeom prst="rect">
            <a:avLst/>
          </a:prstGeom>
        </p:spPr>
      </p:pic>
      <p:pic>
        <p:nvPicPr>
          <p:cNvPr id="7" name="Picture 6">
            <a:extLst>
              <a:ext uri="{FF2B5EF4-FFF2-40B4-BE49-F238E27FC236}">
                <a16:creationId xmlns:a16="http://schemas.microsoft.com/office/drawing/2014/main" id="{721E03E1-AFE1-4D95-B88E-DFA9136E4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9806" y="3429000"/>
            <a:ext cx="4333239" cy="2015794"/>
          </a:xfrm>
          <a:prstGeom prst="rect">
            <a:avLst/>
          </a:prstGeom>
        </p:spPr>
      </p:pic>
      <p:sp>
        <p:nvSpPr>
          <p:cNvPr id="8" name="TextBox 7">
            <a:extLst>
              <a:ext uri="{FF2B5EF4-FFF2-40B4-BE49-F238E27FC236}">
                <a16:creationId xmlns:a16="http://schemas.microsoft.com/office/drawing/2014/main" id="{4AFCF257-4249-4397-8B37-3D63CD0C9AC6}"/>
              </a:ext>
            </a:extLst>
          </p:cNvPr>
          <p:cNvSpPr txBox="1"/>
          <p:nvPr/>
        </p:nvSpPr>
        <p:spPr>
          <a:xfrm>
            <a:off x="442595" y="5318760"/>
            <a:ext cx="4815205" cy="1477328"/>
          </a:xfrm>
          <a:prstGeom prst="rect">
            <a:avLst/>
          </a:prstGeom>
          <a:noFill/>
        </p:spPr>
        <p:txBody>
          <a:bodyPr wrap="square" rtlCol="0">
            <a:spAutoFit/>
          </a:bodyPr>
          <a:lstStyle/>
          <a:p>
            <a:pPr marL="285750" indent="-285750">
              <a:buFont typeface="Arial" panose="020B0604020202020204" pitchFamily="34" charset="0"/>
              <a:buChar char="•"/>
            </a:pPr>
            <a:r>
              <a:rPr lang="en-GB" dirty="0"/>
              <a:t>Experiment sets are done to ascertain the optimal model setups to be used in later model predictions sets and are done using ‘rnn.py’, with results being obtained from the output of the testing portion of the input data</a:t>
            </a:r>
          </a:p>
        </p:txBody>
      </p:sp>
      <p:sp>
        <p:nvSpPr>
          <p:cNvPr id="9" name="TextBox 8">
            <a:extLst>
              <a:ext uri="{FF2B5EF4-FFF2-40B4-BE49-F238E27FC236}">
                <a16:creationId xmlns:a16="http://schemas.microsoft.com/office/drawing/2014/main" id="{54CCFC02-83E5-439A-8059-35BC329F25DF}"/>
              </a:ext>
            </a:extLst>
          </p:cNvPr>
          <p:cNvSpPr txBox="1"/>
          <p:nvPr/>
        </p:nvSpPr>
        <p:spPr>
          <a:xfrm>
            <a:off x="5677093" y="5318760"/>
            <a:ext cx="5778307" cy="1477328"/>
          </a:xfrm>
          <a:prstGeom prst="rect">
            <a:avLst/>
          </a:prstGeom>
          <a:noFill/>
        </p:spPr>
        <p:txBody>
          <a:bodyPr wrap="square" rtlCol="0">
            <a:spAutoFit/>
          </a:bodyPr>
          <a:lstStyle/>
          <a:p>
            <a:pPr marL="285750" indent="-285750">
              <a:buFont typeface="Arial" panose="020B0604020202020204" pitchFamily="34" charset="0"/>
              <a:buChar char="•"/>
            </a:pPr>
            <a:r>
              <a:rPr lang="en-GB" dirty="0"/>
              <a:t>Model predictions sets make use of ‘model_predictor.py’ to make assessments on complete files and make use of pre-built models and covers the impact of various factors on the generalisation performance of models to unseen subjects or unseen files</a:t>
            </a:r>
          </a:p>
        </p:txBody>
      </p:sp>
    </p:spTree>
    <p:extLst>
      <p:ext uri="{BB962C8B-B14F-4D97-AF65-F5344CB8AC3E}">
        <p14:creationId xmlns:p14="http://schemas.microsoft.com/office/powerpoint/2010/main" val="179414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1745</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Overview of Presentation</vt:lpstr>
      <vt:lpstr>PowerPoint Presentation</vt:lpstr>
      <vt:lpstr>PowerPoint Presentation</vt:lpstr>
      <vt:lpstr>PowerPoint Presentation</vt:lpstr>
      <vt:lpstr>PowerPoint Presentation</vt:lpstr>
      <vt:lpstr>The Data Pipeline</vt:lpstr>
      <vt:lpstr>Core RNN Engine</vt:lpstr>
      <vt:lpstr>Supplementary Scripts</vt:lpstr>
      <vt:lpstr>Overview of Experimentation</vt:lpstr>
      <vt:lpstr>Experimentation Results</vt:lpstr>
      <vt:lpstr>Experimentation Results (continued)</vt:lpstr>
      <vt:lpstr>Significance of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Heaton</dc:creator>
  <cp:lastModifiedBy>Dan Heaton</cp:lastModifiedBy>
  <cp:revision>42</cp:revision>
  <dcterms:created xsi:type="dcterms:W3CDTF">2019-09-08T12:49:16Z</dcterms:created>
  <dcterms:modified xsi:type="dcterms:W3CDTF">2019-09-09T18:47:19Z</dcterms:modified>
</cp:coreProperties>
</file>