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65" r:id="rId3"/>
    <p:sldId id="272" r:id="rId4"/>
    <p:sldId id="273" r:id="rId5"/>
    <p:sldId id="274" r:id="rId6"/>
    <p:sldId id="280" r:id="rId7"/>
    <p:sldId id="275" r:id="rId8"/>
    <p:sldId id="276" r:id="rId9"/>
    <p:sldId id="277" r:id="rId10"/>
    <p:sldId id="278" r:id="rId11"/>
    <p:sldId id="279" r:id="rId12"/>
    <p:sldId id="266" r:id="rId13"/>
    <p:sldId id="269" r:id="rId14"/>
    <p:sldId id="271" r:id="rId15"/>
    <p:sldId id="28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782" y="50"/>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11 September, 2019</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11 September, 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33D7-E31A-4CCF-B086-8FFFD42AAD94}"/>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59F03CC5-E5D1-45D0-B6E6-D1D27B67E12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5F54BF-CDC1-4CAA-91D6-10CBC75DAE65}"/>
              </a:ext>
            </a:extLst>
          </p:cNvPr>
          <p:cNvSpPr>
            <a:spLocks noGrp="1"/>
          </p:cNvSpPr>
          <p:nvPr>
            <p:ph type="dt" sz="half" idx="10"/>
          </p:nvPr>
        </p:nvSpPr>
        <p:spPr/>
        <p:txBody>
          <a:bodyPr/>
          <a:lstStyle/>
          <a:p>
            <a:fld id="{BA339B7B-4119-4128-AA2D-02439A010273}" type="datetimeFigureOut">
              <a:rPr lang="en-GB" smtClean="0"/>
              <a:t>11/09/2019</a:t>
            </a:fld>
            <a:endParaRPr lang="en-GB"/>
          </a:p>
        </p:txBody>
      </p:sp>
      <p:sp>
        <p:nvSpPr>
          <p:cNvPr id="5" name="Footer Placeholder 4">
            <a:extLst>
              <a:ext uri="{FF2B5EF4-FFF2-40B4-BE49-F238E27FC236}">
                <a16:creationId xmlns:a16="http://schemas.microsoft.com/office/drawing/2014/main" id="{C706C3BF-6714-49D2-8881-44E8B70F38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E1661-FFEF-4EA9-A20B-CD801CF3DED7}"/>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4639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CBB0-DDCD-4F66-BB34-AE9F2A52EF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497223-95F1-482C-93C6-A596C13D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7D4112-651B-4679-9B3C-A91BF9A37485}"/>
              </a:ext>
            </a:extLst>
          </p:cNvPr>
          <p:cNvSpPr>
            <a:spLocks noGrp="1"/>
          </p:cNvSpPr>
          <p:nvPr>
            <p:ph type="dt" sz="half" idx="10"/>
          </p:nvPr>
        </p:nvSpPr>
        <p:spPr/>
        <p:txBody>
          <a:bodyPr/>
          <a:lstStyle/>
          <a:p>
            <a:fld id="{BA339B7B-4119-4128-AA2D-02439A010273}" type="datetimeFigureOut">
              <a:rPr lang="en-GB" smtClean="0"/>
              <a:t>11/09/2019</a:t>
            </a:fld>
            <a:endParaRPr lang="en-GB"/>
          </a:p>
        </p:txBody>
      </p:sp>
      <p:sp>
        <p:nvSpPr>
          <p:cNvPr id="5" name="Footer Placeholder 4">
            <a:extLst>
              <a:ext uri="{FF2B5EF4-FFF2-40B4-BE49-F238E27FC236}">
                <a16:creationId xmlns:a16="http://schemas.microsoft.com/office/drawing/2014/main" id="{17719C34-C922-4F4A-85F9-CDF9B8D031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B5CE9D-C721-458D-AD4F-D64824665464}"/>
              </a:ext>
            </a:extLst>
          </p:cNvPr>
          <p:cNvSpPr>
            <a:spLocks noGrp="1"/>
          </p:cNvSpPr>
          <p:nvPr>
            <p:ph type="sldNum" sz="quarter" idx="12"/>
          </p:nvPr>
        </p:nvSpPr>
        <p:spPr/>
        <p:txBody>
          <a:bodyPr/>
          <a:lstStyle/>
          <a:p>
            <a:fld id="{DF22483D-6E7D-4CB2-8334-FC33221F897E}" type="slidenum">
              <a:rPr lang="en-GB" smtClean="0"/>
              <a:t>‹#›</a:t>
            </a:fld>
            <a:endParaRPr lang="en-GB"/>
          </a:p>
        </p:txBody>
      </p:sp>
    </p:spTree>
    <p:extLst>
      <p:ext uri="{BB962C8B-B14F-4D97-AF65-F5344CB8AC3E}">
        <p14:creationId xmlns:p14="http://schemas.microsoft.com/office/powerpoint/2010/main" val="323958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 id="2147483661" r:id="rId10"/>
    <p:sldLayoutId id="2147483662" r:id="rId11"/>
  </p:sldLayoutIdLst>
  <p:hf hdr="0"/>
  <p:txStyles>
    <p:titleStyle>
      <a:lvl1pPr algn="l" defTabSz="457200" rtl="0" eaLnBrk="1" latinLnBrk="0" hangingPunct="1">
        <a:spcBef>
          <a:spcPct val="0"/>
        </a:spcBef>
        <a:buNone/>
        <a:defRPr sz="24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000" y="1379635"/>
            <a:ext cx="8229600" cy="2077883"/>
          </a:xfrm>
        </p:spPr>
        <p:txBody>
          <a:bodyPr/>
          <a:lstStyle/>
          <a:p>
            <a:r>
              <a:rPr lang="en-US" dirty="0"/>
              <a:t>Recurrent Neural Networks Applied for Human Movement in Subjects with Duchenne Muscular Dystrophy</a:t>
            </a:r>
          </a:p>
        </p:txBody>
      </p:sp>
      <p:sp>
        <p:nvSpPr>
          <p:cNvPr id="4" name="Text Placeholder 3"/>
          <p:cNvSpPr>
            <a:spLocks noGrp="1"/>
          </p:cNvSpPr>
          <p:nvPr>
            <p:ph type="body" sz="quarter" idx="11"/>
          </p:nvPr>
        </p:nvSpPr>
        <p:spPr/>
        <p:txBody>
          <a:bodyPr/>
          <a:lstStyle/>
          <a:p>
            <a:r>
              <a:rPr lang="en-US" dirty="0"/>
              <a:t>Daniel James Heaton, MSc Computing (Machine Learning), CID: 01524921</a:t>
            </a:r>
          </a:p>
        </p:txBody>
      </p:sp>
      <p:sp>
        <p:nvSpPr>
          <p:cNvPr id="6" name="Text Placeholder 5"/>
          <p:cNvSpPr>
            <a:spLocks noGrp="1"/>
          </p:cNvSpPr>
          <p:nvPr>
            <p:ph type="body" sz="quarter" idx="12"/>
          </p:nvPr>
        </p:nvSpPr>
        <p:spPr/>
        <p:txBody>
          <a:bodyPr/>
          <a:lstStyle/>
          <a:p>
            <a:r>
              <a:rPr lang="en-US" dirty="0"/>
              <a:t>12/09/19</a:t>
            </a:r>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914" y="1383971"/>
            <a:ext cx="5174420" cy="3001759"/>
          </a:xfrm>
          <a:prstGeom prst="rect">
            <a:avLst/>
          </a:prstGeom>
          <a:noFill/>
          <a:ln>
            <a:noFill/>
          </a:ln>
        </p:spPr>
      </p:pic>
      <p:cxnSp>
        <p:nvCxnSpPr>
          <p:cNvPr id="5" name="Straight Connector 4">
            <a:extLst>
              <a:ext uri="{FF2B5EF4-FFF2-40B4-BE49-F238E27FC236}">
                <a16:creationId xmlns:a16="http://schemas.microsoft.com/office/drawing/2014/main" id="{803FA2B1-F0B8-4AB7-87E9-83371C630C5E}"/>
              </a:ext>
            </a:extLst>
          </p:cNvPr>
          <p:cNvCxnSpPr>
            <a:cxnSpLocks/>
          </p:cNvCxnSpPr>
          <p:nvPr/>
        </p:nvCxnSpPr>
        <p:spPr>
          <a:xfrm>
            <a:off x="2984373" y="4422709"/>
            <a:ext cx="825112"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25C2C0-1E60-4B89-B415-7BFD383A7890}"/>
              </a:ext>
            </a:extLst>
          </p:cNvPr>
          <p:cNvCxnSpPr>
            <a:cxnSpLocks/>
          </p:cNvCxnSpPr>
          <p:nvPr/>
        </p:nvCxnSpPr>
        <p:spPr>
          <a:xfrm flipV="1">
            <a:off x="2984373" y="3132869"/>
            <a:ext cx="0" cy="128984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0A43956-5C12-4428-94AE-8B77C5A55489}"/>
              </a:ext>
            </a:extLst>
          </p:cNvPr>
          <p:cNvCxnSpPr>
            <a:cxnSpLocks/>
          </p:cNvCxnSpPr>
          <p:nvPr/>
        </p:nvCxnSpPr>
        <p:spPr>
          <a:xfrm flipV="1">
            <a:off x="3809485" y="1350399"/>
            <a:ext cx="0" cy="307231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57A2D19-94B3-493B-8B14-A0821AEA5C72}"/>
              </a:ext>
            </a:extLst>
          </p:cNvPr>
          <p:cNvCxnSpPr>
            <a:cxnSpLocks/>
          </p:cNvCxnSpPr>
          <p:nvPr/>
        </p:nvCxnSpPr>
        <p:spPr>
          <a:xfrm>
            <a:off x="2984373" y="3132868"/>
            <a:ext cx="631317"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9B316D-2ADF-44C2-BCEE-06972807F602}"/>
              </a:ext>
            </a:extLst>
          </p:cNvPr>
          <p:cNvCxnSpPr>
            <a:cxnSpLocks/>
          </p:cNvCxnSpPr>
          <p:nvPr/>
        </p:nvCxnSpPr>
        <p:spPr>
          <a:xfrm flipV="1">
            <a:off x="3615690" y="2393156"/>
            <a:ext cx="0" cy="739712"/>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67A7F8-68FD-40F1-9C16-67FD91912A15}"/>
              </a:ext>
            </a:extLst>
          </p:cNvPr>
          <p:cNvCxnSpPr>
            <a:cxnSpLocks/>
          </p:cNvCxnSpPr>
          <p:nvPr/>
        </p:nvCxnSpPr>
        <p:spPr>
          <a:xfrm>
            <a:off x="1839950" y="1350399"/>
            <a:ext cx="1969535"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C268C4-FFE8-4E00-A670-DBAFBE70AE6C}"/>
              </a:ext>
            </a:extLst>
          </p:cNvPr>
          <p:cNvCxnSpPr>
            <a:cxnSpLocks/>
          </p:cNvCxnSpPr>
          <p:nvPr/>
        </p:nvCxnSpPr>
        <p:spPr>
          <a:xfrm flipV="1">
            <a:off x="1839950" y="1350400"/>
            <a:ext cx="0" cy="931003"/>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BFE5E9-134F-49D5-B0C8-8D1B67526456}"/>
              </a:ext>
            </a:extLst>
          </p:cNvPr>
          <p:cNvCxnSpPr>
            <a:cxnSpLocks/>
          </p:cNvCxnSpPr>
          <p:nvPr/>
        </p:nvCxnSpPr>
        <p:spPr>
          <a:xfrm>
            <a:off x="1839949" y="2281403"/>
            <a:ext cx="958496"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5FD9F4-8BEC-42E1-BE3F-0D88F97F84AA}"/>
              </a:ext>
            </a:extLst>
          </p:cNvPr>
          <p:cNvCxnSpPr>
            <a:cxnSpLocks/>
          </p:cNvCxnSpPr>
          <p:nvPr/>
        </p:nvCxnSpPr>
        <p:spPr>
          <a:xfrm flipV="1">
            <a:off x="2798445" y="2393157"/>
            <a:ext cx="817245" cy="28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913A7B-ED9A-4C68-8E6F-7A14F8CDE285}"/>
              </a:ext>
            </a:extLst>
          </p:cNvPr>
          <p:cNvCxnSpPr>
            <a:cxnSpLocks/>
          </p:cNvCxnSpPr>
          <p:nvPr/>
        </p:nvCxnSpPr>
        <p:spPr>
          <a:xfrm flipV="1">
            <a:off x="2798445" y="2281403"/>
            <a:ext cx="0" cy="111753"/>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0F5BBBEA-2227-4951-88C4-23BA42C7D171}"/>
              </a:ext>
            </a:extLst>
          </p:cNvPr>
          <p:cNvSpPr>
            <a:spLocks noGrp="1"/>
          </p:cNvSpPr>
          <p:nvPr>
            <p:ph type="ctrTitle"/>
          </p:nvPr>
        </p:nvSpPr>
        <p:spPr>
          <a:xfrm>
            <a:off x="2773204" y="300038"/>
            <a:ext cx="3597593" cy="508159"/>
          </a:xfrm>
        </p:spPr>
        <p:txBody>
          <a:bodyPr>
            <a:normAutofit fontScale="90000"/>
          </a:bodyPr>
          <a:lstStyle/>
          <a:p>
            <a:r>
              <a:rPr lang="en-GB" sz="2700" u="sng" dirty="0"/>
              <a:t>Supplementary Scripts</a:t>
            </a:r>
          </a:p>
        </p:txBody>
      </p:sp>
      <p:sp>
        <p:nvSpPr>
          <p:cNvPr id="33" name="TextBox 32">
            <a:extLst>
              <a:ext uri="{FF2B5EF4-FFF2-40B4-BE49-F238E27FC236}">
                <a16:creationId xmlns:a16="http://schemas.microsoft.com/office/drawing/2014/main" id="{42269D22-70B1-46BF-85BA-0C52C0B25CC5}"/>
              </a:ext>
            </a:extLst>
          </p:cNvPr>
          <p:cNvSpPr txBox="1"/>
          <p:nvPr/>
        </p:nvSpPr>
        <p:spPr>
          <a:xfrm>
            <a:off x="5360414" y="1247930"/>
            <a:ext cx="3646427" cy="2462213"/>
          </a:xfrm>
          <a:prstGeom prst="rect">
            <a:avLst/>
          </a:prstGeom>
          <a:noFill/>
        </p:spPr>
        <p:txBody>
          <a:bodyPr wrap="square" rtlCol="0">
            <a:spAutoFit/>
          </a:bodyPr>
          <a:lstStyle/>
          <a:p>
            <a:pPr marL="214313" indent="-214313">
              <a:buFont typeface="Arial" panose="020B0604020202020204" pitchFamily="34" charset="0"/>
              <a:buChar char="•"/>
            </a:pPr>
            <a:r>
              <a:rPr lang="en-GB" sz="1100" dirty="0"/>
              <a:t>Several scripts are needed for other tasks that aren’t parts of the data pipeline or the core RNN engine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Includes functionality such as renaming files to a standard convention, selecting certain rows from a results file, creating graphs from results stored in results files, and storing system constants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Also includes ‘assess_nsaa_nmb_file.py’, which allows one to completely assess a subject based on the ‘final’ selected optimum models, as determined by experimentation</a:t>
            </a:r>
          </a:p>
        </p:txBody>
      </p:sp>
    </p:spTree>
    <p:extLst>
      <p:ext uri="{BB962C8B-B14F-4D97-AF65-F5344CB8AC3E}">
        <p14:creationId xmlns:p14="http://schemas.microsoft.com/office/powerpoint/2010/main" val="382822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4173-741E-4AB9-A281-39C6AD65F0CA}"/>
              </a:ext>
            </a:extLst>
          </p:cNvPr>
          <p:cNvSpPr>
            <a:spLocks noGrp="1"/>
          </p:cNvSpPr>
          <p:nvPr>
            <p:ph type="title"/>
          </p:nvPr>
        </p:nvSpPr>
        <p:spPr>
          <a:xfrm>
            <a:off x="2438876" y="207645"/>
            <a:ext cx="4266248" cy="606266"/>
          </a:xfrm>
        </p:spPr>
        <p:txBody>
          <a:bodyPr>
            <a:normAutofit fontScale="90000"/>
          </a:bodyPr>
          <a:lstStyle/>
          <a:p>
            <a:r>
              <a:rPr lang="en-GB" sz="2700" u="sng" dirty="0"/>
              <a:t>Overview of Experimentation</a:t>
            </a:r>
          </a:p>
        </p:txBody>
      </p:sp>
      <p:sp>
        <p:nvSpPr>
          <p:cNvPr id="3" name="Content Placeholder 2">
            <a:extLst>
              <a:ext uri="{FF2B5EF4-FFF2-40B4-BE49-F238E27FC236}">
                <a16:creationId xmlns:a16="http://schemas.microsoft.com/office/drawing/2014/main" id="{F697901B-9430-49D4-A830-AD6D5D60645B}"/>
              </a:ext>
            </a:extLst>
          </p:cNvPr>
          <p:cNvSpPr>
            <a:spLocks noGrp="1"/>
          </p:cNvSpPr>
          <p:nvPr>
            <p:ph idx="1"/>
          </p:nvPr>
        </p:nvSpPr>
        <p:spPr>
          <a:xfrm>
            <a:off x="359460" y="1327136"/>
            <a:ext cx="8425080" cy="517332"/>
          </a:xfrm>
        </p:spPr>
        <p:txBody>
          <a:bodyPr>
            <a:normAutofit/>
          </a:bodyPr>
          <a:lstStyle/>
          <a:p>
            <a:r>
              <a:rPr lang="en-GB" sz="1100" dirty="0"/>
              <a:t>Two types of experimentation that we undertake: ‘experiment sets’ and ‘model predictions sets’, which covered 33 total sets, involved the construction of &gt;600 models, and spanned several months</a:t>
            </a:r>
          </a:p>
          <a:p>
            <a:endParaRPr lang="en-GB" sz="1350" dirty="0"/>
          </a:p>
        </p:txBody>
      </p:sp>
      <p:pic>
        <p:nvPicPr>
          <p:cNvPr id="5" name="Picture 4">
            <a:extLst>
              <a:ext uri="{FF2B5EF4-FFF2-40B4-BE49-F238E27FC236}">
                <a16:creationId xmlns:a16="http://schemas.microsoft.com/office/drawing/2014/main" id="{AC74E782-167E-42FE-86D9-FAAC34E5D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16" y="2521804"/>
            <a:ext cx="3876160" cy="441534"/>
          </a:xfrm>
          <a:prstGeom prst="rect">
            <a:avLst/>
          </a:prstGeom>
        </p:spPr>
      </p:pic>
      <p:pic>
        <p:nvPicPr>
          <p:cNvPr id="7" name="Picture 6">
            <a:extLst>
              <a:ext uri="{FF2B5EF4-FFF2-40B4-BE49-F238E27FC236}">
                <a16:creationId xmlns:a16="http://schemas.microsoft.com/office/drawing/2014/main" id="{721E03E1-AFE1-4D95-B88E-DFA9136E4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601" y="1906416"/>
            <a:ext cx="3805045" cy="1770082"/>
          </a:xfrm>
          <a:prstGeom prst="rect">
            <a:avLst/>
          </a:prstGeom>
        </p:spPr>
      </p:pic>
      <p:sp>
        <p:nvSpPr>
          <p:cNvPr id="8" name="TextBox 7">
            <a:extLst>
              <a:ext uri="{FF2B5EF4-FFF2-40B4-BE49-F238E27FC236}">
                <a16:creationId xmlns:a16="http://schemas.microsoft.com/office/drawing/2014/main" id="{4AFCF257-4249-4397-8B37-3D63CD0C9AC6}"/>
              </a:ext>
            </a:extLst>
          </p:cNvPr>
          <p:cNvSpPr txBox="1"/>
          <p:nvPr/>
        </p:nvSpPr>
        <p:spPr>
          <a:xfrm>
            <a:off x="141147" y="3676498"/>
            <a:ext cx="3611404" cy="938719"/>
          </a:xfrm>
          <a:prstGeom prst="rect">
            <a:avLst/>
          </a:prstGeom>
          <a:noFill/>
        </p:spPr>
        <p:txBody>
          <a:bodyPr wrap="square" rtlCol="0">
            <a:spAutoFit/>
          </a:bodyPr>
          <a:lstStyle/>
          <a:p>
            <a:pPr marL="214313" indent="-214313">
              <a:buFont typeface="Arial" panose="020B0604020202020204" pitchFamily="34" charset="0"/>
              <a:buChar char="•"/>
            </a:pPr>
            <a:r>
              <a:rPr lang="en-GB" sz="1100" dirty="0"/>
              <a:t>Experiment sets are done to ascertain the optimal model setups to be used in later model predictions sets and are done using ‘rnn.py’, with results being obtained from the predictions made on the testing portion of the input data</a:t>
            </a:r>
          </a:p>
        </p:txBody>
      </p:sp>
      <p:sp>
        <p:nvSpPr>
          <p:cNvPr id="9" name="TextBox 8">
            <a:extLst>
              <a:ext uri="{FF2B5EF4-FFF2-40B4-BE49-F238E27FC236}">
                <a16:creationId xmlns:a16="http://schemas.microsoft.com/office/drawing/2014/main" id="{54CCFC02-83E5-439A-8059-35BC329F25DF}"/>
              </a:ext>
            </a:extLst>
          </p:cNvPr>
          <p:cNvSpPr txBox="1"/>
          <p:nvPr/>
        </p:nvSpPr>
        <p:spPr>
          <a:xfrm>
            <a:off x="4214620" y="3686550"/>
            <a:ext cx="4464980" cy="769441"/>
          </a:xfrm>
          <a:prstGeom prst="rect">
            <a:avLst/>
          </a:prstGeom>
          <a:noFill/>
        </p:spPr>
        <p:txBody>
          <a:bodyPr wrap="square" rtlCol="0">
            <a:spAutoFit/>
          </a:bodyPr>
          <a:lstStyle/>
          <a:p>
            <a:pPr marL="214313" indent="-214313">
              <a:buFont typeface="Arial" panose="020B0604020202020204" pitchFamily="34" charset="0"/>
              <a:buChar char="•"/>
            </a:pPr>
            <a:r>
              <a:rPr lang="en-GB" sz="1100" dirty="0"/>
              <a:t>Model predictions sets use ‘model_predictor.py’ to make assessments on complete files and make use of pre-built models to cover the impact of various factors on the generalisation performance of models to unseen subjects or unseen files</a:t>
            </a:r>
          </a:p>
        </p:txBody>
      </p:sp>
    </p:spTree>
    <p:extLst>
      <p:ext uri="{BB962C8B-B14F-4D97-AF65-F5344CB8AC3E}">
        <p14:creationId xmlns:p14="http://schemas.microsoft.com/office/powerpoint/2010/main" val="17941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760345" y="308610"/>
            <a:ext cx="3623310" cy="628650"/>
          </a:xfrm>
        </p:spPr>
        <p:txBody>
          <a:bodyPr>
            <a:normAutofit fontScale="90000"/>
          </a:bodyPr>
          <a:lstStyle/>
          <a:p>
            <a:r>
              <a:rPr lang="en-GB" sz="2700" u="sng" dirty="0"/>
              <a:t>Experimentation Results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251460" y="1376839"/>
            <a:ext cx="8442960" cy="2910761"/>
          </a:xfrm>
        </p:spPr>
        <p:txBody>
          <a:bodyPr>
            <a:normAutofit/>
          </a:bodyPr>
          <a:lstStyle/>
          <a:p>
            <a:pPr marL="0" indent="0">
              <a:buNone/>
            </a:pPr>
            <a:r>
              <a:rPr lang="en-GB" sz="1100" dirty="0"/>
              <a:t>Some of the most significant results we can conclude from experimentation are the following:</a:t>
            </a:r>
          </a:p>
          <a:p>
            <a:pPr marL="0" indent="0">
              <a:buNone/>
            </a:pPr>
            <a:endParaRPr lang="en-GB" sz="1100" dirty="0"/>
          </a:p>
          <a:p>
            <a:r>
              <a:rPr lang="en-GB" sz="1100" dirty="0"/>
              <a:t>The ‘</a:t>
            </a:r>
            <a:r>
              <a:rPr lang="en-GB" sz="1100" dirty="0" err="1"/>
              <a:t>sensorMagneticField</a:t>
            </a:r>
            <a:r>
              <a:rPr lang="en-GB" sz="1100" dirty="0"/>
              <a:t>’ measurement, when considered on its own, was the best measurement to be extracted and used to train models, in comparison with others like ‘position’ and ‘</a:t>
            </a:r>
            <a:r>
              <a:rPr lang="en-GB" sz="1100" dirty="0" err="1"/>
              <a:t>jointAngle</a:t>
            </a:r>
            <a:r>
              <a:rPr lang="en-GB" sz="1100" dirty="0"/>
              <a:t>’ when either considered on their own or through results aggregation on different measurements’ models</a:t>
            </a:r>
          </a:p>
          <a:p>
            <a:endParaRPr lang="en-GB" sz="1100" dirty="0"/>
          </a:p>
          <a:p>
            <a:r>
              <a:rPr lang="en-GB" sz="1100" dirty="0"/>
              <a:t>With only using ‘</a:t>
            </a:r>
            <a:r>
              <a:rPr lang="en-GB" sz="1100" dirty="0" err="1"/>
              <a:t>sensorMagneticField</a:t>
            </a:r>
            <a:r>
              <a:rPr lang="en-GB" sz="1100" dirty="0"/>
              <a:t>’ data, the mean average error between the true and predicted overall NSAA score for a complete subject assessment on models unfamiliar with the subject, over many left-out subjects, was 2.4</a:t>
            </a:r>
          </a:p>
          <a:p>
            <a:pPr lvl="1"/>
            <a:r>
              <a:rPr lang="en-GB" sz="1100" dirty="0"/>
              <a:t>I.e. These models were able to generalise towards ‘new’ subjects to within 2.4 of its true overall NSAA score</a:t>
            </a:r>
          </a:p>
          <a:p>
            <a:endParaRPr lang="en-GB" sz="1100" dirty="0"/>
          </a:p>
          <a:p>
            <a:r>
              <a:rPr lang="en-GB" sz="1100" dirty="0"/>
              <a:t>For the above scenario but with a new ‘version’ of a familiar subject, the predicted overall NSAA score was on average 4.89 lower for the ‘V2’ file compared with the ‘V1’ file from the same subject</a:t>
            </a:r>
          </a:p>
          <a:p>
            <a:pPr lvl="1"/>
            <a:r>
              <a:rPr lang="en-GB" sz="1100" dirty="0"/>
              <a:t>While we didn’t have the true values for the ‘V2’ files of the subjects, this was a result that made intuitive sense, as an average drop of ‘1’ for ~5 activities seems to correspond with a subject’s deteriorating performance over 5 months</a:t>
            </a:r>
          </a:p>
          <a:p>
            <a:pPr marL="0" indent="0">
              <a:buNone/>
            </a:pPr>
            <a:endParaRPr lang="en-GB" sz="1100" dirty="0"/>
          </a:p>
        </p:txBody>
      </p:sp>
    </p:spTree>
    <p:extLst>
      <p:ext uri="{BB962C8B-B14F-4D97-AF65-F5344CB8AC3E}">
        <p14:creationId xmlns:p14="http://schemas.microsoft.com/office/powerpoint/2010/main" val="2376192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054558" y="273720"/>
            <a:ext cx="5444242" cy="628650"/>
          </a:xfrm>
        </p:spPr>
        <p:txBody>
          <a:bodyPr>
            <a:normAutofit fontScale="90000"/>
          </a:bodyPr>
          <a:lstStyle/>
          <a:p>
            <a:r>
              <a:rPr lang="en-GB" sz="2700" u="sng" dirty="0"/>
              <a:t>Experimentation Results (continued)</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369570" y="991638"/>
            <a:ext cx="8435340" cy="3648762"/>
          </a:xfrm>
        </p:spPr>
        <p:txBody>
          <a:bodyPr>
            <a:normAutofit/>
          </a:bodyPr>
          <a:lstStyle/>
          <a:p>
            <a:r>
              <a:rPr lang="en-GB" sz="1100" dirty="0"/>
              <a:t>Models were able to have been built on one type of data file (e.g. NSAA assessment data) and then used to assess other types of data file with ‘model_predictor.py’ (e.g. natural movement data), and vice versa</a:t>
            </a:r>
          </a:p>
          <a:p>
            <a:pPr lvl="1"/>
            <a:r>
              <a:rPr lang="en-GB" sz="1100" dirty="0"/>
              <a:t>Models showed particularly good generalisation results, with a MAE between the true and predicted overall NSAA scores over all files in a data set (e.g. ‘NSAA’) tested on models built from another directory was ~2.5</a:t>
            </a:r>
          </a:p>
          <a:p>
            <a:endParaRPr lang="en-GB" sz="1100" dirty="0"/>
          </a:p>
          <a:p>
            <a:r>
              <a:rPr lang="en-GB" sz="1100" dirty="0"/>
              <a:t>Specific single-activity files, when assessed on models unfamiliar with the subject in question and when used to predict the overall NSAA score, corresponded much closer to the true overall NSAA score than others</a:t>
            </a:r>
          </a:p>
          <a:p>
            <a:pPr lvl="1"/>
            <a:r>
              <a:rPr lang="en-GB" sz="1100" dirty="0"/>
              <a:t>In particular, activities using the subject’s left leg and involving the subject doing the activity from a standing position were shown to correspond more closely to the subject’s overall assessment</a:t>
            </a:r>
          </a:p>
          <a:p>
            <a:endParaRPr lang="en-GB" sz="1100" dirty="0"/>
          </a:p>
          <a:p>
            <a:r>
              <a:rPr lang="en-GB" sz="1100" dirty="0"/>
              <a:t>Optimal model performance was shown to be achieved with a sequence length of 600 for raw measurements and 10 for computed statistical values</a:t>
            </a:r>
          </a:p>
          <a:p>
            <a:pPr lvl="1"/>
            <a:r>
              <a:rPr lang="en-GB" sz="1100" dirty="0"/>
              <a:t>In both cases, this corresponds to a 10 second time-context window, which was shown to be ideal to learn single-act scores, overall NSAA scores, and D/HC classifications</a:t>
            </a:r>
          </a:p>
          <a:p>
            <a:pPr lvl="1"/>
            <a:r>
              <a:rPr lang="en-GB" sz="1100" dirty="0"/>
              <a:t>A high sequence overlap proportion of 0.9 and a discard proportion of 0.9 was needed to produce enough sequences to train with, while not using so many sequences in model training as would make training difficult</a:t>
            </a:r>
          </a:p>
          <a:p>
            <a:endParaRPr lang="en-GB" sz="1100" dirty="0"/>
          </a:p>
          <a:p>
            <a:r>
              <a:rPr lang="en-GB" sz="1100" dirty="0"/>
              <a:t>Certain raw measurements captured by the suit (‘position’, ‘</a:t>
            </a:r>
            <a:r>
              <a:rPr lang="en-GB" sz="1100" dirty="0" err="1"/>
              <a:t>sensorMagneticField</a:t>
            </a:r>
            <a:r>
              <a:rPr lang="en-GB" sz="1100" dirty="0"/>
              <a:t>’, ‘</a:t>
            </a:r>
            <a:r>
              <a:rPr lang="en-GB" sz="1100" dirty="0" err="1"/>
              <a:t>jointAngle</a:t>
            </a:r>
            <a:r>
              <a:rPr lang="en-GB" sz="1100" dirty="0"/>
              <a:t>’, and ‘</a:t>
            </a:r>
            <a:r>
              <a:rPr lang="en-GB" sz="1100" dirty="0" err="1"/>
              <a:t>jointAngleXZY</a:t>
            </a:r>
            <a:r>
              <a:rPr lang="en-GB" sz="1100" dirty="0"/>
              <a:t>’) were far more capable than others (e.g. ‘velocity’, ‘acceleration’) at being used to train models than actually learned from the data</a:t>
            </a:r>
          </a:p>
        </p:txBody>
      </p:sp>
    </p:spTree>
    <p:extLst>
      <p:ext uri="{BB962C8B-B14F-4D97-AF65-F5344CB8AC3E}">
        <p14:creationId xmlns:p14="http://schemas.microsoft.com/office/powerpoint/2010/main" val="69744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760497" y="290988"/>
            <a:ext cx="3623006" cy="628650"/>
          </a:xfrm>
        </p:spPr>
        <p:txBody>
          <a:bodyPr>
            <a:normAutofit fontScale="90000"/>
          </a:bodyPr>
          <a:lstStyle/>
          <a:p>
            <a:r>
              <a:rPr lang="en-GB" sz="2700" u="sng" dirty="0"/>
              <a:t>Significance of Results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369570" y="1430838"/>
            <a:ext cx="8435340" cy="2953962"/>
          </a:xfrm>
        </p:spPr>
        <p:txBody>
          <a:bodyPr>
            <a:normAutofit/>
          </a:bodyPr>
          <a:lstStyle/>
          <a:p>
            <a:r>
              <a:rPr lang="en-GB" sz="1100" dirty="0"/>
              <a:t>With the use of the ‘assess_nsaa_nmb_file.py’ script, we have a wrapper script that should enable users to accurately assess either an NSAA or natural movement file accurately, which should help assessors with assessing new subjects</a:t>
            </a:r>
          </a:p>
          <a:p>
            <a:endParaRPr lang="en-GB" sz="1100" dirty="0"/>
          </a:p>
          <a:p>
            <a:endParaRPr lang="en-GB" sz="1100" dirty="0"/>
          </a:p>
          <a:p>
            <a:r>
              <a:rPr lang="en-GB" sz="1100" dirty="0"/>
              <a:t>We’ve shown that the above script can also be used to help with ‘follow-up’ assessments with subjects as part of the initiative, which may prob useful in acting as a tool to monitor the progress of subjects’ DMD without the need for direct human assessment</a:t>
            </a:r>
          </a:p>
          <a:p>
            <a:endParaRPr lang="en-GB" sz="1100" dirty="0"/>
          </a:p>
          <a:p>
            <a:endParaRPr lang="en-GB" sz="1100" dirty="0"/>
          </a:p>
          <a:p>
            <a:r>
              <a:rPr lang="en-GB" sz="1100" dirty="0"/>
              <a:t>The results we have found justify possibly undertaking new activities as part of the NSAA assessment, as the activities that predominantly involve the left leg and those from a standing position have been shown to be more ‘useful’ to us</a:t>
            </a:r>
          </a:p>
          <a:p>
            <a:endParaRPr lang="en-GB" sz="1100" dirty="0"/>
          </a:p>
          <a:p>
            <a:endParaRPr lang="en-GB" sz="1100" dirty="0"/>
          </a:p>
          <a:p>
            <a:r>
              <a:rPr lang="en-GB" sz="1100" dirty="0"/>
              <a:t>Assessors could feasibly only need capture the natural movement behaviour of subjects and asses these with the above Python script to accurately assess the overall and single-act NSAA scores of either a new subject or a new version of an existing one, which would avoid the need to undertake the NSAA assessment at all</a:t>
            </a:r>
          </a:p>
          <a:p>
            <a:endParaRPr lang="en-GB" sz="1100" dirty="0"/>
          </a:p>
        </p:txBody>
      </p:sp>
    </p:spTree>
    <p:extLst>
      <p:ext uri="{BB962C8B-B14F-4D97-AF65-F5344CB8AC3E}">
        <p14:creationId xmlns:p14="http://schemas.microsoft.com/office/powerpoint/2010/main" val="414452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18B9-A874-4411-9933-52603DEA5DB3}"/>
              </a:ext>
            </a:extLst>
          </p:cNvPr>
          <p:cNvSpPr>
            <a:spLocks noGrp="1"/>
          </p:cNvSpPr>
          <p:nvPr>
            <p:ph type="title"/>
          </p:nvPr>
        </p:nvSpPr>
        <p:spPr>
          <a:xfrm>
            <a:off x="2760497" y="290988"/>
            <a:ext cx="3623006" cy="628650"/>
          </a:xfrm>
        </p:spPr>
        <p:txBody>
          <a:bodyPr>
            <a:normAutofit/>
          </a:bodyPr>
          <a:lstStyle/>
          <a:p>
            <a:r>
              <a:rPr lang="en-GB" sz="2700" u="sng" dirty="0"/>
              <a:t>Further Adaptations</a:t>
            </a:r>
          </a:p>
        </p:txBody>
      </p:sp>
      <p:sp>
        <p:nvSpPr>
          <p:cNvPr id="3" name="Content Placeholder 2">
            <a:extLst>
              <a:ext uri="{FF2B5EF4-FFF2-40B4-BE49-F238E27FC236}">
                <a16:creationId xmlns:a16="http://schemas.microsoft.com/office/drawing/2014/main" id="{026AC00B-E7F9-47F9-BB82-42822B896EE8}"/>
              </a:ext>
            </a:extLst>
          </p:cNvPr>
          <p:cNvSpPr>
            <a:spLocks noGrp="1"/>
          </p:cNvSpPr>
          <p:nvPr>
            <p:ph idx="1"/>
          </p:nvPr>
        </p:nvSpPr>
        <p:spPr>
          <a:xfrm>
            <a:off x="354330" y="1679238"/>
            <a:ext cx="8435340" cy="2777562"/>
          </a:xfrm>
        </p:spPr>
        <p:txBody>
          <a:bodyPr>
            <a:normAutofit/>
          </a:bodyPr>
          <a:lstStyle/>
          <a:p>
            <a:r>
              <a:rPr lang="en-GB" sz="1100" dirty="0"/>
              <a:t>Explore alternatives in sequence modelling other than RNNs, including conditional random fields and hidden Markov models</a:t>
            </a:r>
          </a:p>
          <a:p>
            <a:endParaRPr lang="en-GB" sz="1100" dirty="0"/>
          </a:p>
          <a:p>
            <a:r>
              <a:rPr lang="en-GB" sz="1100" dirty="0"/>
              <a:t>Verification of source ‘.mat’ file data integrity through the use of data anomaly detection techniques and/or use of the ‘dis_3d_pos.py’ script</a:t>
            </a:r>
          </a:p>
          <a:p>
            <a:endParaRPr lang="en-GB" sz="1100" dirty="0"/>
          </a:p>
          <a:p>
            <a:r>
              <a:rPr lang="en-GB" sz="1100" dirty="0"/>
              <a:t>Given an annotation sheet of natural movement behaviour file names and what activity is contained within each, draw conclusions about the type of natural behaviour that is better able to predict a subject’s NSAA assessments</a:t>
            </a:r>
          </a:p>
          <a:p>
            <a:endParaRPr lang="en-GB" sz="1100" dirty="0"/>
          </a:p>
          <a:p>
            <a:r>
              <a:rPr lang="en-GB" sz="1100" dirty="0"/>
              <a:t>Validate the correctness of the original NSAA scores obtained in ‘nsaa_6mw_info.xlsx’ and the single-act start/end times within the Google annotations sheet</a:t>
            </a:r>
          </a:p>
          <a:p>
            <a:pPr marL="0" indent="0">
              <a:buNone/>
            </a:pPr>
            <a:endParaRPr lang="en-GB" sz="1100" dirty="0"/>
          </a:p>
          <a:p>
            <a:r>
              <a:rPr lang="en-GB" sz="1100" dirty="0"/>
              <a:t>Extend the project to work with source ‘.mat’ files of subjects with different movement-impairing conditions other than DMD</a:t>
            </a:r>
          </a:p>
        </p:txBody>
      </p:sp>
    </p:spTree>
    <p:extLst>
      <p:ext uri="{BB962C8B-B14F-4D97-AF65-F5344CB8AC3E}">
        <p14:creationId xmlns:p14="http://schemas.microsoft.com/office/powerpoint/2010/main" val="53618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A1B1-15F7-41C0-AA01-FE0A7E2B9810}"/>
              </a:ext>
            </a:extLst>
          </p:cNvPr>
          <p:cNvSpPr>
            <a:spLocks noGrp="1"/>
          </p:cNvSpPr>
          <p:nvPr>
            <p:ph type="ctrTitle"/>
          </p:nvPr>
        </p:nvSpPr>
        <p:spPr>
          <a:xfrm>
            <a:off x="2565602" y="341100"/>
            <a:ext cx="4012796" cy="414900"/>
          </a:xfrm>
        </p:spPr>
        <p:txBody>
          <a:bodyPr>
            <a:normAutofit/>
          </a:bodyPr>
          <a:lstStyle/>
          <a:p>
            <a:r>
              <a:rPr lang="en-GB" sz="2400" u="sng" dirty="0"/>
              <a:t>Overview of Presentation</a:t>
            </a:r>
          </a:p>
        </p:txBody>
      </p:sp>
      <p:sp>
        <p:nvSpPr>
          <p:cNvPr id="3" name="Subtitle 2">
            <a:extLst>
              <a:ext uri="{FF2B5EF4-FFF2-40B4-BE49-F238E27FC236}">
                <a16:creationId xmlns:a16="http://schemas.microsoft.com/office/drawing/2014/main" id="{8A2D2D18-0654-4B65-8CCA-704B3957643E}"/>
              </a:ext>
            </a:extLst>
          </p:cNvPr>
          <p:cNvSpPr>
            <a:spLocks noGrp="1"/>
          </p:cNvSpPr>
          <p:nvPr>
            <p:ph type="subTitle" idx="1"/>
          </p:nvPr>
        </p:nvSpPr>
        <p:spPr>
          <a:xfrm>
            <a:off x="821055" y="1178158"/>
            <a:ext cx="6858000" cy="3530642"/>
          </a:xfrm>
        </p:spPr>
        <p:txBody>
          <a:bodyPr>
            <a:normAutofit/>
          </a:bodyPr>
          <a:lstStyle/>
          <a:p>
            <a:pPr marL="342900" indent="-342900" algn="l">
              <a:buFont typeface="+mj-lt"/>
              <a:buAutoNum type="arabicPeriod"/>
            </a:pPr>
            <a:r>
              <a:rPr lang="en-GB" sz="1400" dirty="0"/>
              <a:t>Background</a:t>
            </a:r>
          </a:p>
          <a:p>
            <a:pPr marL="685800" lvl="1" indent="-342900" algn="l">
              <a:buFont typeface="+mj-lt"/>
              <a:buAutoNum type="arabicPeriod"/>
            </a:pPr>
            <a:r>
              <a:rPr lang="en-GB" sz="1100" dirty="0"/>
              <a:t>Aims of Project</a:t>
            </a:r>
          </a:p>
          <a:p>
            <a:pPr marL="685800" lvl="1" indent="-342900" algn="l">
              <a:buFont typeface="+mj-lt"/>
              <a:buAutoNum type="arabicPeriod"/>
            </a:pPr>
            <a:r>
              <a:rPr lang="en-GB" sz="1100" dirty="0"/>
              <a:t>Duchenne Muscular Dystrophy</a:t>
            </a:r>
          </a:p>
          <a:p>
            <a:pPr marL="685800" lvl="1" indent="-342900" algn="l">
              <a:buFont typeface="+mj-lt"/>
              <a:buAutoNum type="arabicPeriod"/>
            </a:pPr>
            <a:r>
              <a:rPr lang="en-GB" sz="1100" dirty="0"/>
              <a:t>The NSAA Assessment</a:t>
            </a:r>
          </a:p>
          <a:p>
            <a:pPr marL="685800" lvl="1" indent="-342900" algn="l">
              <a:buFont typeface="+mj-lt"/>
              <a:buAutoNum type="arabicPeriod"/>
            </a:pPr>
            <a:r>
              <a:rPr lang="en-GB" sz="1100" dirty="0"/>
              <a:t>Recurrent Neural Networks</a:t>
            </a:r>
          </a:p>
          <a:p>
            <a:pPr marL="342900" indent="-342900" algn="l">
              <a:buFont typeface="+mj-lt"/>
              <a:buAutoNum type="arabicPeriod"/>
            </a:pPr>
            <a:r>
              <a:rPr lang="en-GB" sz="1400" dirty="0"/>
              <a:t>Script Ecosystem Overview</a:t>
            </a:r>
          </a:p>
          <a:p>
            <a:pPr marL="685800" lvl="1" indent="-342900" algn="l">
              <a:buFont typeface="+mj-lt"/>
              <a:buAutoNum type="arabicPeriod"/>
            </a:pPr>
            <a:r>
              <a:rPr lang="en-GB" sz="1100" dirty="0"/>
              <a:t>Purpose and Overview of System</a:t>
            </a:r>
          </a:p>
          <a:p>
            <a:pPr marL="685800" lvl="1" indent="-342900" algn="l">
              <a:buFont typeface="+mj-lt"/>
              <a:buAutoNum type="arabicPeriod"/>
            </a:pPr>
            <a:r>
              <a:rPr lang="en-GB" sz="1100" dirty="0"/>
              <a:t>The Data Pipeline</a:t>
            </a:r>
          </a:p>
          <a:p>
            <a:pPr marL="685800" lvl="1" indent="-342900" algn="l">
              <a:buFont typeface="+mj-lt"/>
              <a:buAutoNum type="arabicPeriod"/>
            </a:pPr>
            <a:r>
              <a:rPr lang="en-GB" sz="1100" dirty="0"/>
              <a:t>Core RNN Engine</a:t>
            </a:r>
          </a:p>
          <a:p>
            <a:pPr marL="685800" lvl="1" indent="-342900" algn="l">
              <a:buFont typeface="+mj-lt"/>
              <a:buAutoNum type="arabicPeriod"/>
            </a:pPr>
            <a:r>
              <a:rPr lang="en-GB" sz="1100" dirty="0"/>
              <a:t>Supplementary Scripts</a:t>
            </a:r>
          </a:p>
          <a:p>
            <a:pPr marL="342900" indent="-342900" algn="l">
              <a:buFont typeface="+mj-lt"/>
              <a:buAutoNum type="arabicPeriod"/>
            </a:pPr>
            <a:r>
              <a:rPr lang="en-GB" sz="1400" dirty="0"/>
              <a:t>Experimentation</a:t>
            </a:r>
          </a:p>
          <a:p>
            <a:pPr marL="685800" lvl="1" indent="-342900" algn="l">
              <a:buFont typeface="+mj-lt"/>
              <a:buAutoNum type="arabicPeriod"/>
            </a:pPr>
            <a:r>
              <a:rPr lang="en-GB" sz="1100" dirty="0"/>
              <a:t>Overview of Experimentation</a:t>
            </a:r>
          </a:p>
          <a:p>
            <a:pPr marL="685800" lvl="1" indent="-342900" algn="l">
              <a:buFont typeface="+mj-lt"/>
              <a:buAutoNum type="arabicPeriod"/>
            </a:pPr>
            <a:r>
              <a:rPr lang="en-GB" sz="1100" dirty="0"/>
              <a:t>Experimentation Results</a:t>
            </a:r>
          </a:p>
          <a:p>
            <a:pPr marL="342900" indent="-342900" algn="l">
              <a:buFont typeface="+mj-lt"/>
              <a:buAutoNum type="arabicPeriod"/>
            </a:pPr>
            <a:r>
              <a:rPr lang="en-GB" sz="1400" dirty="0"/>
              <a:t>Evaluation and Conclusions</a:t>
            </a:r>
          </a:p>
          <a:p>
            <a:pPr marL="685800" lvl="1" indent="-342900" algn="l">
              <a:buFont typeface="+mj-lt"/>
              <a:buAutoNum type="arabicPeriod"/>
            </a:pPr>
            <a:r>
              <a:rPr lang="en-GB" sz="1100" dirty="0"/>
              <a:t>Significance of Results</a:t>
            </a:r>
          </a:p>
          <a:p>
            <a:pPr marL="685800" lvl="1" indent="-342900" algn="l">
              <a:buFont typeface="+mj-lt"/>
              <a:buAutoNum type="arabicPeriod"/>
            </a:pPr>
            <a:r>
              <a:rPr lang="en-GB" sz="1100" dirty="0"/>
              <a:t>Further Adaptations</a:t>
            </a:r>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a:p>
            <a:pPr marL="685800" lvl="1" indent="-342900" algn="l">
              <a:buFont typeface="+mj-lt"/>
              <a:buAutoNum type="arabicPeriod"/>
            </a:pPr>
            <a:endParaRPr lang="en-GB" sz="1050" dirty="0"/>
          </a:p>
        </p:txBody>
      </p:sp>
    </p:spTree>
    <p:extLst>
      <p:ext uri="{BB962C8B-B14F-4D97-AF65-F5344CB8AC3E}">
        <p14:creationId xmlns:p14="http://schemas.microsoft.com/office/powerpoint/2010/main" val="30687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1C61CB-B55E-4DAC-B843-8903C5949296}"/>
              </a:ext>
            </a:extLst>
          </p:cNvPr>
          <p:cNvSpPr txBox="1">
            <a:spLocks/>
          </p:cNvSpPr>
          <p:nvPr/>
        </p:nvSpPr>
        <p:spPr>
          <a:xfrm>
            <a:off x="3224316" y="253197"/>
            <a:ext cx="2335320" cy="58388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700" b="1" u="sng" dirty="0"/>
          </a:p>
        </p:txBody>
      </p:sp>
      <p:sp>
        <p:nvSpPr>
          <p:cNvPr id="5" name="TextBox 4">
            <a:extLst>
              <a:ext uri="{FF2B5EF4-FFF2-40B4-BE49-F238E27FC236}">
                <a16:creationId xmlns:a16="http://schemas.microsoft.com/office/drawing/2014/main" id="{EF7BE0BC-03D7-411D-BF0E-003C3B7351D2}"/>
              </a:ext>
            </a:extLst>
          </p:cNvPr>
          <p:cNvSpPr txBox="1"/>
          <p:nvPr/>
        </p:nvSpPr>
        <p:spPr>
          <a:xfrm>
            <a:off x="185270" y="1143785"/>
            <a:ext cx="8469129" cy="3308598"/>
          </a:xfrm>
          <a:prstGeom prst="rect">
            <a:avLst/>
          </a:prstGeom>
          <a:noFill/>
        </p:spPr>
        <p:txBody>
          <a:bodyPr wrap="square" rtlCol="0">
            <a:spAutoFit/>
          </a:bodyPr>
          <a:lstStyle/>
          <a:p>
            <a:pPr marL="214313" indent="-214313">
              <a:buFont typeface="Arial" panose="020B0604020202020204" pitchFamily="34" charset="0"/>
              <a:buChar char="•"/>
            </a:pPr>
            <a:r>
              <a:rPr lang="en-GB" sz="1100" dirty="0"/>
              <a:t>Determine whether recurrent neural networks are models capable of learning from suit data captured from subjects with DMD and, if so, build models that generalise towards accurate classifications of D/HC label and regression of NSAA scores for new data</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Use the models to gain insights into the most influential activities, raw measurements, and model hyperparameter settings from the ‘.mat’ files on overall NSAA score and to identify activities that correlate highly with overall assessment. In doing so, it could enable the reduction from 17 activities needed for accurate NSAA assessment to far fewer, require fewer measurements from the suit, etc.</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Investigate the impact of training models on different types of source data directly (e.g. whether or not it’s possible to train models on natural movement data to the same standard as if we were using NSAA data)</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Build models that are trained only on one ‘version’ of assessments of subjects and attempt to generalise to subsequent versions, so as to provide an advisory tool for any specialists wishing to assess how a subject’s conditioned has progressed over time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Package all the scripts and models necessary for a specialist or any other researcher wishing to use any of the built tools in a way that is easy to use and gives intuitive output</a:t>
            </a:r>
          </a:p>
        </p:txBody>
      </p:sp>
      <p:sp>
        <p:nvSpPr>
          <p:cNvPr id="6" name="Title 1">
            <a:extLst>
              <a:ext uri="{FF2B5EF4-FFF2-40B4-BE49-F238E27FC236}">
                <a16:creationId xmlns:a16="http://schemas.microsoft.com/office/drawing/2014/main" id="{FB06BCF8-347D-4B7B-A485-4214C79ED6EA}"/>
              </a:ext>
            </a:extLst>
          </p:cNvPr>
          <p:cNvSpPr>
            <a:spLocks noGrp="1"/>
          </p:cNvSpPr>
          <p:nvPr>
            <p:ph type="title"/>
          </p:nvPr>
        </p:nvSpPr>
        <p:spPr>
          <a:xfrm>
            <a:off x="3018731" y="255270"/>
            <a:ext cx="2802206" cy="628650"/>
          </a:xfrm>
        </p:spPr>
        <p:txBody>
          <a:bodyPr>
            <a:normAutofit/>
          </a:bodyPr>
          <a:lstStyle/>
          <a:p>
            <a:r>
              <a:rPr lang="en-GB" sz="2700" u="sng" dirty="0"/>
              <a:t>Aims of Project</a:t>
            </a:r>
          </a:p>
        </p:txBody>
      </p:sp>
    </p:spTree>
    <p:extLst>
      <p:ext uri="{BB962C8B-B14F-4D97-AF65-F5344CB8AC3E}">
        <p14:creationId xmlns:p14="http://schemas.microsoft.com/office/powerpoint/2010/main" val="310175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340097" y="1471994"/>
            <a:ext cx="8231506" cy="2708434"/>
          </a:xfrm>
          <a:prstGeom prst="rect">
            <a:avLst/>
          </a:prstGeom>
          <a:noFill/>
        </p:spPr>
        <p:txBody>
          <a:bodyPr wrap="square" rtlCol="0">
            <a:spAutoFit/>
          </a:bodyPr>
          <a:lstStyle/>
          <a:p>
            <a:pPr marL="214313" indent="-214313">
              <a:buFont typeface="Arial" panose="020B0604020202020204" pitchFamily="34" charset="0"/>
              <a:buChar char="•"/>
            </a:pPr>
            <a:r>
              <a:rPr lang="en-GB" sz="1100" dirty="0"/>
              <a:t>Duchenne muscular dystrophy (DMD) is a genetic disorder that is characterized by progressive muscle degeneration and weakness and is caused by the absence of dystrophic, a protein that helps keeps muscle cells intact which, being a progressive condition, leads to increasing levels of disability</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It’s classified as a rare disease, with around 2,500 patients in the UK and an estimated 300,000 sufferers worldwide and there are currently no known cures for any form of muscular dystrophy (MD), though there are treatments available to help manage the conditions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DMD is one of the more severe forms of MD and generally affects boys in their early childhoods and many are confined to a wheelchair by 12 years of age, with those in their late teens generally losing the ability to move their arms and experiencing progressive problems with breathing</a:t>
            </a:r>
          </a:p>
          <a:p>
            <a:pPr marL="214313" indent="-214313">
              <a:buFont typeface="Arial" panose="020B0604020202020204" pitchFamily="34" charset="0"/>
              <a:buChar char="•"/>
            </a:pPr>
            <a:endParaRPr lang="en-GB" sz="1350" dirty="0"/>
          </a:p>
          <a:p>
            <a:pPr marL="214313" indent="-214313">
              <a:buFont typeface="Arial" panose="020B0604020202020204" pitchFamily="34" charset="0"/>
              <a:buChar char="•"/>
            </a:pPr>
            <a:endParaRPr lang="en-GB" sz="1350" dirty="0"/>
          </a:p>
        </p:txBody>
      </p:sp>
      <p:sp>
        <p:nvSpPr>
          <p:cNvPr id="6" name="Title 1">
            <a:extLst>
              <a:ext uri="{FF2B5EF4-FFF2-40B4-BE49-F238E27FC236}">
                <a16:creationId xmlns:a16="http://schemas.microsoft.com/office/drawing/2014/main" id="{458EEBA0-7550-42DF-86C0-5CAC7CB84D42}"/>
              </a:ext>
            </a:extLst>
          </p:cNvPr>
          <p:cNvSpPr>
            <a:spLocks noGrp="1"/>
          </p:cNvSpPr>
          <p:nvPr>
            <p:ph type="title"/>
          </p:nvPr>
        </p:nvSpPr>
        <p:spPr>
          <a:xfrm>
            <a:off x="2296800" y="255270"/>
            <a:ext cx="4550399" cy="628650"/>
          </a:xfrm>
        </p:spPr>
        <p:txBody>
          <a:bodyPr>
            <a:normAutofit fontScale="90000"/>
          </a:bodyPr>
          <a:lstStyle/>
          <a:p>
            <a:r>
              <a:rPr lang="en-GB" sz="2700" u="sng" dirty="0"/>
              <a:t>Duchenne Muscular Dystrophy</a:t>
            </a:r>
          </a:p>
        </p:txBody>
      </p:sp>
    </p:spTree>
    <p:extLst>
      <p:ext uri="{BB962C8B-B14F-4D97-AF65-F5344CB8AC3E}">
        <p14:creationId xmlns:p14="http://schemas.microsoft.com/office/powerpoint/2010/main" val="245026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152896" y="1572794"/>
            <a:ext cx="8767904" cy="1954381"/>
          </a:xfrm>
          <a:prstGeom prst="rect">
            <a:avLst/>
          </a:prstGeom>
          <a:noFill/>
        </p:spPr>
        <p:txBody>
          <a:bodyPr wrap="square" rtlCol="0">
            <a:spAutoFit/>
          </a:bodyPr>
          <a:lstStyle/>
          <a:p>
            <a:pPr marL="214313" indent="-214313">
              <a:buFont typeface="Arial" panose="020B0604020202020204" pitchFamily="34" charset="0"/>
              <a:buChar char="•"/>
            </a:pPr>
            <a:r>
              <a:rPr lang="en-GB" sz="1100" dirty="0"/>
              <a:t>The North Star Ambulatory Assessment (NSAA) is a 17-item rating scale that is used to measure functional motor abilities in subjects with DMD and is generally used to monitor the progression of the disease and the effects of treatments</a:t>
            </a:r>
          </a:p>
          <a:p>
            <a:pPr marL="214313" indent="-214313">
              <a:buFont typeface="Arial" panose="020B0604020202020204" pitchFamily="34" charset="0"/>
              <a:buChar char="•"/>
            </a:pPr>
            <a:endParaRPr lang="en-GB" sz="1100" dirty="0"/>
          </a:p>
          <a:p>
            <a:endParaRPr lang="en-GB" sz="1100" dirty="0"/>
          </a:p>
          <a:p>
            <a:pPr marL="214313" indent="-214313">
              <a:buFont typeface="Arial" panose="020B0604020202020204" pitchFamily="34" charset="0"/>
              <a:buChar char="•"/>
            </a:pPr>
            <a:r>
              <a:rPr lang="en-GB" sz="1100" dirty="0"/>
              <a:t>The assessor gets the subject to carry out 17 sequential tasks, where each task is graded as follows: ‘2’ if there is no obvious modification of activity, ‘1’ if the subject uses a modified method but achieves the goal independent of physical assistance from another, and ‘0’ if the subject is unable to complete the activity independently, with the overall NSAA score being the sum of all 17 scores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The NSAA assessment has been shown to be a quick, reliable, and clinically relevant method to measure the functional motor ability of ambulant children with DMD, and is also considered to be suitable to be used in research</a:t>
            </a:r>
          </a:p>
        </p:txBody>
      </p:sp>
      <p:sp>
        <p:nvSpPr>
          <p:cNvPr id="6" name="Title 1">
            <a:extLst>
              <a:ext uri="{FF2B5EF4-FFF2-40B4-BE49-F238E27FC236}">
                <a16:creationId xmlns:a16="http://schemas.microsoft.com/office/drawing/2014/main" id="{0EE868F3-30EF-43AD-ACC8-4617A26E4007}"/>
              </a:ext>
            </a:extLst>
          </p:cNvPr>
          <p:cNvSpPr>
            <a:spLocks noGrp="1"/>
          </p:cNvSpPr>
          <p:nvPr>
            <p:ph type="title"/>
          </p:nvPr>
        </p:nvSpPr>
        <p:spPr>
          <a:xfrm>
            <a:off x="2755815" y="294870"/>
            <a:ext cx="3400069" cy="628650"/>
          </a:xfrm>
        </p:spPr>
        <p:txBody>
          <a:bodyPr>
            <a:normAutofit fontScale="90000"/>
          </a:bodyPr>
          <a:lstStyle/>
          <a:p>
            <a:r>
              <a:rPr lang="en-GB" sz="2700" u="sng" dirty="0"/>
              <a:t>The NSAA Assessment</a:t>
            </a:r>
          </a:p>
        </p:txBody>
      </p:sp>
    </p:spTree>
    <p:extLst>
      <p:ext uri="{BB962C8B-B14F-4D97-AF65-F5344CB8AC3E}">
        <p14:creationId xmlns:p14="http://schemas.microsoft.com/office/powerpoint/2010/main" val="383280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340096" y="932510"/>
            <a:ext cx="8562703" cy="2462213"/>
          </a:xfrm>
          <a:prstGeom prst="rect">
            <a:avLst/>
          </a:prstGeom>
          <a:noFill/>
        </p:spPr>
        <p:txBody>
          <a:bodyPr wrap="square" rtlCol="0">
            <a:spAutoFit/>
          </a:bodyPr>
          <a:lstStyle/>
          <a:p>
            <a:pPr marL="214313" indent="-214313">
              <a:buFont typeface="Arial" panose="020B0604020202020204" pitchFamily="34" charset="0"/>
              <a:buChar char="•"/>
            </a:pPr>
            <a:r>
              <a:rPr lang="en-GB" sz="1100" dirty="0"/>
              <a:t>In this project, we deal with time-series data from the body suit, where each row (‘frame’) of joint angle values, position values, and so on that are contained in a ‘.mat’ file produced by the body suit is a single sample in time; we also know instinctively that these values in real-life are dependent on previous values, hence using them as inputs to a feedforward neural network is not ideal</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With recurrent neural networks (RNNs), rather than the values of the hidden nodes of the FFNN being only affected by the values that feed into it, hidden layers in RNNs are </a:t>
            </a:r>
            <a:r>
              <a:rPr lang="en-GB" sz="1100" u="sng" dirty="0"/>
              <a:t>also</a:t>
            </a:r>
            <a:r>
              <a:rPr lang="en-GB" sz="1100" dirty="0"/>
              <a:t> affected by their own previous values; in this sense, the RNN can be seen to contain a memory of sorts that enforces time-dependencies of data that is fed through it</a:t>
            </a:r>
          </a:p>
          <a:p>
            <a:endParaRPr lang="en-GB" sz="1100" dirty="0"/>
          </a:p>
          <a:p>
            <a:pPr marL="214313" indent="-214313">
              <a:buFont typeface="Arial" panose="020B0604020202020204" pitchFamily="34" charset="0"/>
              <a:buChar char="•"/>
            </a:pPr>
            <a:r>
              <a:rPr lang="en-GB" sz="1100" dirty="0"/>
              <a:t>Long short-term memory (LSTM) cells are also used as the hidden layers in the RNN to create paths through time that have derivatives that neither vanish nor explode and involve connection weights that may change at each time step, as they introduce loops within themselves to produce paths where the gradient can flow for long durations of time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This is all implemented within the ‘rnn.py’ script using TensorFlow to build the models, as it allows for a high amount of direct control over the models while showing better performance through threading and queues to speed up the training process</a:t>
            </a:r>
          </a:p>
        </p:txBody>
      </p:sp>
      <p:sp>
        <p:nvSpPr>
          <p:cNvPr id="6" name="Title 1">
            <a:extLst>
              <a:ext uri="{FF2B5EF4-FFF2-40B4-BE49-F238E27FC236}">
                <a16:creationId xmlns:a16="http://schemas.microsoft.com/office/drawing/2014/main" id="{0EE868F3-30EF-43AD-ACC8-4617A26E4007}"/>
              </a:ext>
            </a:extLst>
          </p:cNvPr>
          <p:cNvSpPr>
            <a:spLocks noGrp="1"/>
          </p:cNvSpPr>
          <p:nvPr>
            <p:ph type="title"/>
          </p:nvPr>
        </p:nvSpPr>
        <p:spPr>
          <a:xfrm>
            <a:off x="2528107" y="294870"/>
            <a:ext cx="4087785" cy="628650"/>
          </a:xfrm>
        </p:spPr>
        <p:txBody>
          <a:bodyPr>
            <a:normAutofit fontScale="90000"/>
          </a:bodyPr>
          <a:lstStyle/>
          <a:p>
            <a:r>
              <a:rPr lang="en-GB" sz="2700" u="sng" dirty="0"/>
              <a:t>Recurrent Neural Networks</a:t>
            </a:r>
          </a:p>
        </p:txBody>
      </p:sp>
      <p:pic>
        <p:nvPicPr>
          <p:cNvPr id="4" name="Picture 3" descr="Image result for recurrent neural network">
            <a:extLst>
              <a:ext uri="{FF2B5EF4-FFF2-40B4-BE49-F238E27FC236}">
                <a16:creationId xmlns:a16="http://schemas.microsoft.com/office/drawing/2014/main" id="{EFB4AFCE-0D0E-4887-B8FA-C8642B6F84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0230" y="3564000"/>
            <a:ext cx="2578350" cy="1053192"/>
          </a:xfrm>
          <a:prstGeom prst="rect">
            <a:avLst/>
          </a:prstGeom>
          <a:noFill/>
        </p:spPr>
      </p:pic>
      <p:pic>
        <p:nvPicPr>
          <p:cNvPr id="7" name="Picture 6">
            <a:extLst>
              <a:ext uri="{FF2B5EF4-FFF2-40B4-BE49-F238E27FC236}">
                <a16:creationId xmlns:a16="http://schemas.microsoft.com/office/drawing/2014/main" id="{11087CB3-1F07-4C8A-8781-E2601AA7CF7B}"/>
              </a:ext>
            </a:extLst>
          </p:cNvPr>
          <p:cNvPicPr/>
          <p:nvPr/>
        </p:nvPicPr>
        <p:blipFill>
          <a:blip r:embed="rId3"/>
          <a:stretch>
            <a:fillRect/>
          </a:stretch>
        </p:blipFill>
        <p:spPr>
          <a:xfrm>
            <a:off x="4524450" y="3564000"/>
            <a:ext cx="2578350" cy="970726"/>
          </a:xfrm>
          <a:prstGeom prst="rect">
            <a:avLst/>
          </a:prstGeom>
        </p:spPr>
      </p:pic>
    </p:spTree>
    <p:extLst>
      <p:ext uri="{BB962C8B-B14F-4D97-AF65-F5344CB8AC3E}">
        <p14:creationId xmlns:p14="http://schemas.microsoft.com/office/powerpoint/2010/main" val="90038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7BE0BC-03D7-411D-BF0E-003C3B7351D2}"/>
              </a:ext>
            </a:extLst>
          </p:cNvPr>
          <p:cNvSpPr txBox="1"/>
          <p:nvPr/>
        </p:nvSpPr>
        <p:spPr>
          <a:xfrm>
            <a:off x="338136" y="1080380"/>
            <a:ext cx="8231506" cy="1615827"/>
          </a:xfrm>
          <a:prstGeom prst="rect">
            <a:avLst/>
          </a:prstGeom>
          <a:noFill/>
        </p:spPr>
        <p:txBody>
          <a:bodyPr wrap="square" rtlCol="0">
            <a:spAutoFit/>
          </a:bodyPr>
          <a:lstStyle/>
          <a:p>
            <a:pPr marL="214313" indent="-214313">
              <a:buFont typeface="Arial" panose="020B0604020202020204" pitchFamily="34" charset="0"/>
              <a:buChar char="•"/>
            </a:pPr>
            <a:r>
              <a:rPr lang="en-GB" sz="1100" dirty="0"/>
              <a:t>System is primarily used to extract and produce the data that is needed, to train models on this data, and assess a subject’s data on these models</a:t>
            </a:r>
          </a:p>
          <a:p>
            <a:pPr marL="557213" lvl="1" indent="-214313">
              <a:buFont typeface="Arial" panose="020B0604020202020204" pitchFamily="34" charset="0"/>
              <a:buChar char="•"/>
            </a:pPr>
            <a:r>
              <a:rPr lang="en-GB" sz="1100" dirty="0"/>
              <a:t>Which data is used to train models and how subject is assessed is dependent on the type of experimentation being carried out</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Functions as a complete solution to the fulfil the specified aims of the project</a:t>
            </a:r>
          </a:p>
          <a:p>
            <a:pPr marL="557213" lvl="1"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Encompasses 15 Python scripts divided into 3 parts: the data pipeline, the core RNN engine, and the supplementary scripts</a:t>
            </a:r>
          </a:p>
          <a:p>
            <a:pPr marL="557213" lvl="1" indent="-214313">
              <a:buFont typeface="Arial" panose="020B0604020202020204" pitchFamily="34" charset="0"/>
              <a:buChar char="•"/>
            </a:pPr>
            <a:r>
              <a:rPr lang="en-GB" sz="1100" dirty="0"/>
              <a:t>Also includes several batch scripts to automate the running of much of the setup and experimentation</a:t>
            </a:r>
          </a:p>
        </p:txBody>
      </p:sp>
      <p:sp>
        <p:nvSpPr>
          <p:cNvPr id="6" name="Rectangle 5">
            <a:extLst>
              <a:ext uri="{FF2B5EF4-FFF2-40B4-BE49-F238E27FC236}">
                <a16:creationId xmlns:a16="http://schemas.microsoft.com/office/drawing/2014/main" id="{A7873801-2EDF-4ADD-9BB0-FA5FCCE63383}"/>
              </a:ext>
            </a:extLst>
          </p:cNvPr>
          <p:cNvSpPr/>
          <p:nvPr/>
        </p:nvSpPr>
        <p:spPr>
          <a:xfrm>
            <a:off x="3181351" y="2864287"/>
            <a:ext cx="2564130" cy="9829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TextBox 6">
            <a:extLst>
              <a:ext uri="{FF2B5EF4-FFF2-40B4-BE49-F238E27FC236}">
                <a16:creationId xmlns:a16="http://schemas.microsoft.com/office/drawing/2014/main" id="{FBBEBBA8-5BB5-4EE8-B250-179C8378FDC7}"/>
              </a:ext>
            </a:extLst>
          </p:cNvPr>
          <p:cNvSpPr txBox="1"/>
          <p:nvPr/>
        </p:nvSpPr>
        <p:spPr>
          <a:xfrm>
            <a:off x="796398" y="3087258"/>
            <a:ext cx="1798320" cy="600164"/>
          </a:xfrm>
          <a:prstGeom prst="rect">
            <a:avLst/>
          </a:prstGeom>
          <a:noFill/>
        </p:spPr>
        <p:txBody>
          <a:bodyPr wrap="square" rtlCol="0">
            <a:spAutoFit/>
          </a:bodyPr>
          <a:lstStyle/>
          <a:p>
            <a:r>
              <a:rPr lang="en-GB" sz="1100" dirty="0"/>
              <a:t>Arguments to select the model training data and to set up system</a:t>
            </a:r>
          </a:p>
        </p:txBody>
      </p:sp>
      <p:sp>
        <p:nvSpPr>
          <p:cNvPr id="9" name="TextBox 8">
            <a:extLst>
              <a:ext uri="{FF2B5EF4-FFF2-40B4-BE49-F238E27FC236}">
                <a16:creationId xmlns:a16="http://schemas.microsoft.com/office/drawing/2014/main" id="{386032E4-E65B-4670-8DF9-9065E6D08529}"/>
              </a:ext>
            </a:extLst>
          </p:cNvPr>
          <p:cNvSpPr txBox="1"/>
          <p:nvPr/>
        </p:nvSpPr>
        <p:spPr>
          <a:xfrm>
            <a:off x="3419476" y="4267833"/>
            <a:ext cx="960119" cy="430887"/>
          </a:xfrm>
          <a:prstGeom prst="rect">
            <a:avLst/>
          </a:prstGeom>
          <a:noFill/>
        </p:spPr>
        <p:txBody>
          <a:bodyPr wrap="square" rtlCol="0">
            <a:spAutoFit/>
          </a:bodyPr>
          <a:lstStyle/>
          <a:p>
            <a:r>
              <a:rPr lang="en-GB" sz="1100" dirty="0"/>
              <a:t>TensorFlow models</a:t>
            </a:r>
          </a:p>
        </p:txBody>
      </p:sp>
      <p:cxnSp>
        <p:nvCxnSpPr>
          <p:cNvPr id="11" name="Straight Arrow Connector 10">
            <a:extLst>
              <a:ext uri="{FF2B5EF4-FFF2-40B4-BE49-F238E27FC236}">
                <a16:creationId xmlns:a16="http://schemas.microsoft.com/office/drawing/2014/main" id="{6DD08663-BB29-4991-B2AC-6DAD75A16E72}"/>
              </a:ext>
            </a:extLst>
          </p:cNvPr>
          <p:cNvCxnSpPr/>
          <p:nvPr/>
        </p:nvCxnSpPr>
        <p:spPr>
          <a:xfrm>
            <a:off x="3853815" y="3919657"/>
            <a:ext cx="0" cy="3481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43CBC6-7121-4DC2-8357-5A58A7BCA2A3}"/>
              </a:ext>
            </a:extLst>
          </p:cNvPr>
          <p:cNvSpPr txBox="1"/>
          <p:nvPr/>
        </p:nvSpPr>
        <p:spPr>
          <a:xfrm>
            <a:off x="4585336" y="4267833"/>
            <a:ext cx="1019175" cy="430887"/>
          </a:xfrm>
          <a:prstGeom prst="rect">
            <a:avLst/>
          </a:prstGeom>
          <a:noFill/>
        </p:spPr>
        <p:txBody>
          <a:bodyPr wrap="square" rtlCol="0">
            <a:spAutoFit/>
          </a:bodyPr>
          <a:lstStyle/>
          <a:p>
            <a:r>
              <a:rPr lang="en-GB" sz="1100" dirty="0"/>
              <a:t>Subject data to assess</a:t>
            </a:r>
          </a:p>
        </p:txBody>
      </p:sp>
      <p:cxnSp>
        <p:nvCxnSpPr>
          <p:cNvPr id="13" name="Straight Arrow Connector 12">
            <a:extLst>
              <a:ext uri="{FF2B5EF4-FFF2-40B4-BE49-F238E27FC236}">
                <a16:creationId xmlns:a16="http://schemas.microsoft.com/office/drawing/2014/main" id="{B030512C-67D1-436F-B38E-EFEACF1DD9D2}"/>
              </a:ext>
            </a:extLst>
          </p:cNvPr>
          <p:cNvCxnSpPr>
            <a:cxnSpLocks/>
          </p:cNvCxnSpPr>
          <p:nvPr/>
        </p:nvCxnSpPr>
        <p:spPr>
          <a:xfrm flipV="1">
            <a:off x="4223385" y="3928742"/>
            <a:ext cx="0" cy="330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1DFBDA-7B35-466F-A93B-5E6F730299E5}"/>
              </a:ext>
            </a:extLst>
          </p:cNvPr>
          <p:cNvCxnSpPr>
            <a:cxnSpLocks/>
          </p:cNvCxnSpPr>
          <p:nvPr/>
        </p:nvCxnSpPr>
        <p:spPr>
          <a:xfrm flipV="1">
            <a:off x="4863465" y="3937829"/>
            <a:ext cx="0" cy="330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D5D86E-4E25-4489-A3DF-4DB5F7E0436E}"/>
              </a:ext>
            </a:extLst>
          </p:cNvPr>
          <p:cNvSpPr txBox="1"/>
          <p:nvPr/>
        </p:nvSpPr>
        <p:spPr>
          <a:xfrm>
            <a:off x="6309153" y="3055695"/>
            <a:ext cx="1546860" cy="600164"/>
          </a:xfrm>
          <a:prstGeom prst="rect">
            <a:avLst/>
          </a:prstGeom>
          <a:noFill/>
        </p:spPr>
        <p:txBody>
          <a:bodyPr wrap="square" rtlCol="0">
            <a:spAutoFit/>
          </a:bodyPr>
          <a:lstStyle/>
          <a:p>
            <a:r>
              <a:rPr lang="en-GB" sz="1100" dirty="0"/>
              <a:t>Assessment of subject data via the TensorFlow models</a:t>
            </a:r>
          </a:p>
        </p:txBody>
      </p:sp>
      <p:cxnSp>
        <p:nvCxnSpPr>
          <p:cNvPr id="17" name="Straight Arrow Connector 16">
            <a:extLst>
              <a:ext uri="{FF2B5EF4-FFF2-40B4-BE49-F238E27FC236}">
                <a16:creationId xmlns:a16="http://schemas.microsoft.com/office/drawing/2014/main" id="{A0AE8CF5-EF82-4263-BD40-EBCC41302DC3}"/>
              </a:ext>
            </a:extLst>
          </p:cNvPr>
          <p:cNvCxnSpPr>
            <a:cxnSpLocks/>
          </p:cNvCxnSpPr>
          <p:nvPr/>
        </p:nvCxnSpPr>
        <p:spPr>
          <a:xfrm>
            <a:off x="2691766" y="3355777"/>
            <a:ext cx="4152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7A4604-51F3-418D-A21F-F9B67D195E7B}"/>
              </a:ext>
            </a:extLst>
          </p:cNvPr>
          <p:cNvCxnSpPr>
            <a:cxnSpLocks/>
          </p:cNvCxnSpPr>
          <p:nvPr/>
        </p:nvCxnSpPr>
        <p:spPr>
          <a:xfrm>
            <a:off x="5815966" y="3327640"/>
            <a:ext cx="4152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C269864-8C77-499A-9A18-1E561404E95F}"/>
              </a:ext>
            </a:extLst>
          </p:cNvPr>
          <p:cNvCxnSpPr>
            <a:cxnSpLocks/>
          </p:cNvCxnSpPr>
          <p:nvPr/>
        </p:nvCxnSpPr>
        <p:spPr>
          <a:xfrm>
            <a:off x="3312558" y="3355362"/>
            <a:ext cx="651510" cy="442376"/>
          </a:xfrm>
          <a:prstGeom prst="bentConnector3">
            <a:avLst>
              <a:gd name="adj1" fmla="val 99854"/>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FB263B9-D9E8-4FFA-8889-0582C4884AFF}"/>
              </a:ext>
            </a:extLst>
          </p:cNvPr>
          <p:cNvCxnSpPr>
            <a:cxnSpLocks/>
          </p:cNvCxnSpPr>
          <p:nvPr/>
        </p:nvCxnSpPr>
        <p:spPr>
          <a:xfrm flipV="1">
            <a:off x="4527740" y="3355360"/>
            <a:ext cx="853886" cy="442377"/>
          </a:xfrm>
          <a:prstGeom prst="bentConnector3">
            <a:avLst>
              <a:gd name="adj1" fmla="val 249"/>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841F04C9-661D-41C0-9A90-71B42098889F}"/>
              </a:ext>
            </a:extLst>
          </p:cNvPr>
          <p:cNvSpPr>
            <a:spLocks noGrp="1"/>
          </p:cNvSpPr>
          <p:nvPr>
            <p:ph type="title"/>
          </p:nvPr>
        </p:nvSpPr>
        <p:spPr>
          <a:xfrm>
            <a:off x="2221537" y="240742"/>
            <a:ext cx="4876185" cy="628650"/>
          </a:xfrm>
        </p:spPr>
        <p:txBody>
          <a:bodyPr>
            <a:normAutofit fontScale="90000"/>
          </a:bodyPr>
          <a:lstStyle/>
          <a:p>
            <a:r>
              <a:rPr lang="en-GB" sz="2700" u="sng" dirty="0"/>
              <a:t>Purpose and Overview of System</a:t>
            </a:r>
          </a:p>
        </p:txBody>
      </p:sp>
      <p:sp>
        <p:nvSpPr>
          <p:cNvPr id="3" name="TextBox 2">
            <a:extLst>
              <a:ext uri="{FF2B5EF4-FFF2-40B4-BE49-F238E27FC236}">
                <a16:creationId xmlns:a16="http://schemas.microsoft.com/office/drawing/2014/main" id="{1315C3C0-12C3-4636-9487-D2542548F79B}"/>
              </a:ext>
            </a:extLst>
          </p:cNvPr>
          <p:cNvSpPr txBox="1"/>
          <p:nvPr/>
        </p:nvSpPr>
        <p:spPr>
          <a:xfrm>
            <a:off x="3941738" y="2958308"/>
            <a:ext cx="1044524" cy="369332"/>
          </a:xfrm>
          <a:prstGeom prst="rect">
            <a:avLst/>
          </a:prstGeom>
          <a:noFill/>
        </p:spPr>
        <p:txBody>
          <a:bodyPr wrap="square" rtlCol="0">
            <a:spAutoFit/>
          </a:bodyPr>
          <a:lstStyle/>
          <a:p>
            <a:r>
              <a:rPr lang="en-GB" dirty="0"/>
              <a:t>System</a:t>
            </a:r>
          </a:p>
        </p:txBody>
      </p:sp>
    </p:spTree>
    <p:extLst>
      <p:ext uri="{BB962C8B-B14F-4D97-AF65-F5344CB8AC3E}">
        <p14:creationId xmlns:p14="http://schemas.microsoft.com/office/powerpoint/2010/main" val="349635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994" y="1375258"/>
            <a:ext cx="5174420" cy="3001759"/>
          </a:xfrm>
          <a:prstGeom prst="rect">
            <a:avLst/>
          </a:prstGeom>
          <a:noFill/>
          <a:ln>
            <a:noFill/>
          </a:ln>
        </p:spPr>
      </p:pic>
      <p:sp>
        <p:nvSpPr>
          <p:cNvPr id="6" name="TextBox 5">
            <a:extLst>
              <a:ext uri="{FF2B5EF4-FFF2-40B4-BE49-F238E27FC236}">
                <a16:creationId xmlns:a16="http://schemas.microsoft.com/office/drawing/2014/main" id="{90DD38AF-2185-45CC-B2A2-013190F0D22A}"/>
              </a:ext>
            </a:extLst>
          </p:cNvPr>
          <p:cNvSpPr txBox="1"/>
          <p:nvPr/>
        </p:nvSpPr>
        <p:spPr>
          <a:xfrm>
            <a:off x="219322" y="1496057"/>
            <a:ext cx="1623878" cy="1999544"/>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endParaRPr lang="en-GB" sz="1350" dirty="0"/>
          </a:p>
        </p:txBody>
      </p:sp>
      <p:sp>
        <p:nvSpPr>
          <p:cNvPr id="8" name="Title 1">
            <a:extLst>
              <a:ext uri="{FF2B5EF4-FFF2-40B4-BE49-F238E27FC236}">
                <a16:creationId xmlns:a16="http://schemas.microsoft.com/office/drawing/2014/main" id="{8CF96BA2-F5A9-48BA-AE87-2780C4FC7BB2}"/>
              </a:ext>
            </a:extLst>
          </p:cNvPr>
          <p:cNvSpPr>
            <a:spLocks noGrp="1"/>
          </p:cNvSpPr>
          <p:nvPr>
            <p:ph type="ctrTitle"/>
          </p:nvPr>
        </p:nvSpPr>
        <p:spPr>
          <a:xfrm>
            <a:off x="3211802" y="338400"/>
            <a:ext cx="2720395" cy="469797"/>
          </a:xfrm>
        </p:spPr>
        <p:txBody>
          <a:bodyPr>
            <a:normAutofit/>
          </a:bodyPr>
          <a:lstStyle/>
          <a:p>
            <a:r>
              <a:rPr lang="en-GB" sz="2400" u="sng" dirty="0"/>
              <a:t>The Data Pipeline</a:t>
            </a:r>
          </a:p>
        </p:txBody>
      </p:sp>
      <p:sp>
        <p:nvSpPr>
          <p:cNvPr id="9" name="TextBox 8">
            <a:extLst>
              <a:ext uri="{FF2B5EF4-FFF2-40B4-BE49-F238E27FC236}">
                <a16:creationId xmlns:a16="http://schemas.microsoft.com/office/drawing/2014/main" id="{139B1361-7CB5-4DEB-942F-D0BAE01F2FEF}"/>
              </a:ext>
            </a:extLst>
          </p:cNvPr>
          <p:cNvSpPr txBox="1"/>
          <p:nvPr/>
        </p:nvSpPr>
        <p:spPr>
          <a:xfrm>
            <a:off x="5408143" y="1377588"/>
            <a:ext cx="3735857" cy="2800767"/>
          </a:xfrm>
          <a:prstGeom prst="rect">
            <a:avLst/>
          </a:prstGeom>
          <a:noFill/>
        </p:spPr>
        <p:txBody>
          <a:bodyPr wrap="square" rtlCol="0">
            <a:spAutoFit/>
          </a:bodyPr>
          <a:lstStyle/>
          <a:p>
            <a:pPr marL="214313" indent="-214313">
              <a:buFont typeface="Arial" panose="020B0604020202020204" pitchFamily="34" charset="0"/>
              <a:buChar char="•"/>
            </a:pPr>
            <a:r>
              <a:rPr lang="en-GB" sz="1100" dirty="0"/>
              <a:t>Purpose of scripts is to ingest data in various forms and produce intermediate data</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This can either be further processed by scripts or taken in as RNN data</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Necessary as ‘rnn.py’ only has to deal with one format of data (as ‘.csv’), irrespective of whether it contains raw measurements, computed measurements, or data from single-act files</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Prepares the data for whatever experimentation we are running</a:t>
            </a:r>
          </a:p>
        </p:txBody>
      </p:sp>
    </p:spTree>
    <p:extLst>
      <p:ext uri="{BB962C8B-B14F-4D97-AF65-F5344CB8AC3E}">
        <p14:creationId xmlns:p14="http://schemas.microsoft.com/office/powerpoint/2010/main" val="28059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81E63-D092-46F9-A9EC-28B6D5E5ED7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594" y="1379628"/>
            <a:ext cx="5174420" cy="3001759"/>
          </a:xfrm>
          <a:prstGeom prst="rect">
            <a:avLst/>
          </a:prstGeom>
          <a:noFill/>
          <a:ln>
            <a:noFill/>
          </a:ln>
        </p:spPr>
      </p:pic>
      <p:cxnSp>
        <p:nvCxnSpPr>
          <p:cNvPr id="5" name="Straight Connector 4">
            <a:extLst>
              <a:ext uri="{FF2B5EF4-FFF2-40B4-BE49-F238E27FC236}">
                <a16:creationId xmlns:a16="http://schemas.microsoft.com/office/drawing/2014/main" id="{E703375A-1BAA-4F96-99CA-3B964D25B6F4}"/>
              </a:ext>
            </a:extLst>
          </p:cNvPr>
          <p:cNvCxnSpPr>
            <a:cxnSpLocks/>
          </p:cNvCxnSpPr>
          <p:nvPr/>
        </p:nvCxnSpPr>
        <p:spPr>
          <a:xfrm>
            <a:off x="216025" y="3563111"/>
            <a:ext cx="1477483"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603AE0-EA23-4F61-BEA1-9B103DAFD9CA}"/>
              </a:ext>
            </a:extLst>
          </p:cNvPr>
          <p:cNvCxnSpPr>
            <a:cxnSpLocks/>
          </p:cNvCxnSpPr>
          <p:nvPr/>
        </p:nvCxnSpPr>
        <p:spPr>
          <a:xfrm flipV="1">
            <a:off x="1704004" y="2277372"/>
            <a:ext cx="0" cy="1285739"/>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41D7945-2780-403B-9AE7-4A1B76ECD315}"/>
              </a:ext>
            </a:extLst>
          </p:cNvPr>
          <p:cNvCxnSpPr>
            <a:cxnSpLocks/>
          </p:cNvCxnSpPr>
          <p:nvPr/>
        </p:nvCxnSpPr>
        <p:spPr>
          <a:xfrm>
            <a:off x="1704004" y="2277371"/>
            <a:ext cx="1069452"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1BA3AB4-92C8-4ADA-9A4A-9F3B68EB3301}"/>
              </a:ext>
            </a:extLst>
          </p:cNvPr>
          <p:cNvCxnSpPr>
            <a:cxnSpLocks/>
          </p:cNvCxnSpPr>
          <p:nvPr/>
        </p:nvCxnSpPr>
        <p:spPr>
          <a:xfrm flipV="1">
            <a:off x="3630706" y="2391673"/>
            <a:ext cx="0" cy="747711"/>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DC5A4E8-FEC1-4A6A-B06E-2EB59CFC7E1E}"/>
              </a:ext>
            </a:extLst>
          </p:cNvPr>
          <p:cNvCxnSpPr>
            <a:cxnSpLocks/>
          </p:cNvCxnSpPr>
          <p:nvPr/>
        </p:nvCxnSpPr>
        <p:spPr>
          <a:xfrm flipV="1">
            <a:off x="2878231" y="3139384"/>
            <a:ext cx="0" cy="1273016"/>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90F1AB-E57D-408E-93D0-A7CDB2D2DE71}"/>
              </a:ext>
            </a:extLst>
          </p:cNvPr>
          <p:cNvCxnSpPr>
            <a:cxnSpLocks/>
          </p:cNvCxnSpPr>
          <p:nvPr/>
        </p:nvCxnSpPr>
        <p:spPr>
          <a:xfrm flipH="1">
            <a:off x="215467" y="4412400"/>
            <a:ext cx="2662205"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73B14-C291-4944-AC74-0EB71504630F}"/>
              </a:ext>
            </a:extLst>
          </p:cNvPr>
          <p:cNvCxnSpPr>
            <a:cxnSpLocks/>
          </p:cNvCxnSpPr>
          <p:nvPr/>
        </p:nvCxnSpPr>
        <p:spPr>
          <a:xfrm flipV="1">
            <a:off x="215466" y="3563112"/>
            <a:ext cx="0" cy="849289"/>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C0D968-5443-49C6-B105-93F3C8523552}"/>
              </a:ext>
            </a:extLst>
          </p:cNvPr>
          <p:cNvCxnSpPr>
            <a:cxnSpLocks/>
          </p:cNvCxnSpPr>
          <p:nvPr/>
        </p:nvCxnSpPr>
        <p:spPr>
          <a:xfrm>
            <a:off x="2770338" y="2391671"/>
            <a:ext cx="860368"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E31A76-5888-4C7D-AB92-058CCBA841EC}"/>
              </a:ext>
            </a:extLst>
          </p:cNvPr>
          <p:cNvCxnSpPr>
            <a:cxnSpLocks/>
          </p:cNvCxnSpPr>
          <p:nvPr/>
        </p:nvCxnSpPr>
        <p:spPr>
          <a:xfrm flipV="1">
            <a:off x="2770338" y="2277373"/>
            <a:ext cx="0" cy="114299"/>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53C536-8B55-4889-99C0-4273D40C584C}"/>
              </a:ext>
            </a:extLst>
          </p:cNvPr>
          <p:cNvCxnSpPr>
            <a:cxnSpLocks/>
          </p:cNvCxnSpPr>
          <p:nvPr/>
        </p:nvCxnSpPr>
        <p:spPr>
          <a:xfrm flipH="1">
            <a:off x="2877673" y="3139384"/>
            <a:ext cx="753033" cy="0"/>
          </a:xfrm>
          <a:prstGeom prst="line">
            <a:avLst/>
          </a:prstGeom>
          <a:ln w="9525">
            <a:solidFill>
              <a:schemeClr val="tx1"/>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6BE21135-0838-47C2-8696-824823AD64F4}"/>
              </a:ext>
            </a:extLst>
          </p:cNvPr>
          <p:cNvSpPr>
            <a:spLocks noGrp="1"/>
          </p:cNvSpPr>
          <p:nvPr>
            <p:ph type="ctrTitle"/>
          </p:nvPr>
        </p:nvSpPr>
        <p:spPr>
          <a:xfrm>
            <a:off x="3114602" y="401956"/>
            <a:ext cx="2914796" cy="444597"/>
          </a:xfrm>
        </p:spPr>
        <p:txBody>
          <a:bodyPr>
            <a:normAutofit/>
          </a:bodyPr>
          <a:lstStyle/>
          <a:p>
            <a:r>
              <a:rPr lang="en-GB" sz="2400" u="sng" dirty="0"/>
              <a:t>Core RNN Engine</a:t>
            </a:r>
          </a:p>
        </p:txBody>
      </p:sp>
      <p:sp>
        <p:nvSpPr>
          <p:cNvPr id="32" name="TextBox 31">
            <a:extLst>
              <a:ext uri="{FF2B5EF4-FFF2-40B4-BE49-F238E27FC236}">
                <a16:creationId xmlns:a16="http://schemas.microsoft.com/office/drawing/2014/main" id="{2AEAA623-2888-4187-8CB0-45683509471C}"/>
              </a:ext>
            </a:extLst>
          </p:cNvPr>
          <p:cNvSpPr txBox="1"/>
          <p:nvPr/>
        </p:nvSpPr>
        <p:spPr>
          <a:xfrm>
            <a:off x="5360414" y="1237131"/>
            <a:ext cx="3735857" cy="2631490"/>
          </a:xfrm>
          <a:prstGeom prst="rect">
            <a:avLst/>
          </a:prstGeom>
          <a:noFill/>
        </p:spPr>
        <p:txBody>
          <a:bodyPr wrap="square" rtlCol="0">
            <a:spAutoFit/>
          </a:bodyPr>
          <a:lstStyle/>
          <a:p>
            <a:pPr marL="214313" indent="-214313">
              <a:buFont typeface="Arial" panose="020B0604020202020204" pitchFamily="34" charset="0"/>
              <a:buChar char="•"/>
            </a:pPr>
            <a:r>
              <a:rPr lang="en-GB" sz="1100" dirty="0"/>
              <a:t>Creates models based on the arguments provided to ‘rnn.py’ and that are built on the data created from the data pipeline</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Models are either assessed on the data left-out for the test set in ‘rnn.py’ or by complete files with ‘model_predictor.py’</a:t>
            </a:r>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endParaRPr lang="en-GB" sz="1100" dirty="0"/>
          </a:p>
          <a:p>
            <a:pPr marL="214313" indent="-214313">
              <a:buFont typeface="Arial" panose="020B0604020202020204" pitchFamily="34" charset="0"/>
              <a:buChar char="•"/>
            </a:pPr>
            <a:r>
              <a:rPr lang="en-GB" sz="1100" dirty="0"/>
              <a:t>The ‘data_balancer.py’ and ‘test_altdirs.py’ scripts are ‘helper’ scripts that are used to directly run the ‘rnn.py’ and ‘model_predictor.py’ scripts, respectively, in a pre-set manner</a:t>
            </a:r>
          </a:p>
          <a:p>
            <a:pPr marL="214313" indent="-214313">
              <a:buFont typeface="Arial" panose="020B0604020202020204" pitchFamily="34" charset="0"/>
              <a:buChar char="•"/>
            </a:pPr>
            <a:endParaRPr lang="en-GB" sz="1100" dirty="0"/>
          </a:p>
        </p:txBody>
      </p:sp>
    </p:spTree>
    <p:extLst>
      <p:ext uri="{BB962C8B-B14F-4D97-AF65-F5344CB8AC3E}">
        <p14:creationId xmlns:p14="http://schemas.microsoft.com/office/powerpoint/2010/main" val="3036033886"/>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624</TotalTime>
  <Words>2280</Words>
  <Application>Microsoft Office PowerPoint</Application>
  <PresentationFormat>On-screen Show (16:9)</PresentationFormat>
  <Paragraphs>148</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Imperial College London Theme</vt:lpstr>
      <vt:lpstr>Recurrent Neural Networks Applied for Human Movement in Subjects with Duchenne Muscular Dystrophy</vt:lpstr>
      <vt:lpstr>Overview of Presentation</vt:lpstr>
      <vt:lpstr>Aims of Project</vt:lpstr>
      <vt:lpstr>Duchenne Muscular Dystrophy</vt:lpstr>
      <vt:lpstr>The NSAA Assessment</vt:lpstr>
      <vt:lpstr>Recurrent Neural Networks</vt:lpstr>
      <vt:lpstr>Purpose and Overview of System</vt:lpstr>
      <vt:lpstr>The Data Pipeline</vt:lpstr>
      <vt:lpstr>Core RNN Engine</vt:lpstr>
      <vt:lpstr>Supplementary Scripts</vt:lpstr>
      <vt:lpstr>Overview of Experimentation</vt:lpstr>
      <vt:lpstr>Experimentation Results</vt:lpstr>
      <vt:lpstr>Experimentation Results (continued)</vt:lpstr>
      <vt:lpstr>Significance of Results</vt:lpstr>
      <vt:lpstr>Further Adaptations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Dan Heaton</cp:lastModifiedBy>
  <cp:revision>45</cp:revision>
  <dcterms:created xsi:type="dcterms:W3CDTF">2017-02-16T14:49:58Z</dcterms:created>
  <dcterms:modified xsi:type="dcterms:W3CDTF">2019-09-11T15:19:01Z</dcterms:modified>
</cp:coreProperties>
</file>