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65" r:id="rId3"/>
    <p:sldId id="285" r:id="rId4"/>
    <p:sldId id="272" r:id="rId5"/>
    <p:sldId id="273" r:id="rId6"/>
    <p:sldId id="280" r:id="rId7"/>
    <p:sldId id="286" r:id="rId8"/>
    <p:sldId id="276" r:id="rId9"/>
    <p:sldId id="277" r:id="rId10"/>
    <p:sldId id="278" r:id="rId11"/>
    <p:sldId id="287" r:id="rId12"/>
    <p:sldId id="279" r:id="rId13"/>
    <p:sldId id="296" r:id="rId14"/>
    <p:sldId id="297" r:id="rId15"/>
    <p:sldId id="292" r:id="rId16"/>
    <p:sldId id="291" r:id="rId17"/>
    <p:sldId id="293" r:id="rId18"/>
    <p:sldId id="294" r:id="rId19"/>
    <p:sldId id="295" r:id="rId20"/>
    <p:sldId id="281" r:id="rId21"/>
    <p:sldId id="289"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on, Daniel" initials="HD" lastIdx="2" clrIdx="0">
    <p:extLst>
      <p:ext uri="{19B8F6BF-5375-455C-9EA6-DF929625EA0E}">
        <p15:presenceInfo xmlns:p15="http://schemas.microsoft.com/office/powerpoint/2012/main" userId="Heaton, Dan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9D9D"/>
    <a:srgbClr val="003E74"/>
    <a:srgbClr val="0085CA"/>
    <a:srgbClr val="0025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2" d="100"/>
          <a:sy n="142" d="100"/>
        </p:scale>
        <p:origin x="714" y="126"/>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109" d="100"/>
          <a:sy n="109" d="100"/>
        </p:scale>
        <p:origin x="-25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eat\Dropbox\Imperial\Individual%20Project\indiv_proj\report_stuff\model_predictions_set_7%20and%2023%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Plot of avg.</a:t>
            </a:r>
            <a:r>
              <a:rPr lang="en-GB" baseline="0"/>
              <a:t> diff over 4 subjects between true/pred overall NSAA score per act</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Sheet1!$D$23</c:f>
              <c:strCache>
                <c:ptCount val="1"/>
                <c:pt idx="0">
                  <c:v>Mean of true/pred diff over act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Sheet1!$C$24:$C$40</c:f>
              <c:strCache>
                <c:ptCount val="17"/>
                <c:pt idx="0">
                  <c:v>Act 1</c:v>
                </c:pt>
                <c:pt idx="1">
                  <c:v>Act 2</c:v>
                </c:pt>
                <c:pt idx="2">
                  <c:v>Act 3</c:v>
                </c:pt>
                <c:pt idx="3">
                  <c:v>Act 4</c:v>
                </c:pt>
                <c:pt idx="4">
                  <c:v>Act 5</c:v>
                </c:pt>
                <c:pt idx="5">
                  <c:v>Act 6</c:v>
                </c:pt>
                <c:pt idx="6">
                  <c:v>Act 7</c:v>
                </c:pt>
                <c:pt idx="7">
                  <c:v>Act 8</c:v>
                </c:pt>
                <c:pt idx="8">
                  <c:v>Act 9</c:v>
                </c:pt>
                <c:pt idx="9">
                  <c:v>Act 10</c:v>
                </c:pt>
                <c:pt idx="10">
                  <c:v>Act 11</c:v>
                </c:pt>
                <c:pt idx="11">
                  <c:v>Act 12</c:v>
                </c:pt>
                <c:pt idx="12">
                  <c:v>Act 13</c:v>
                </c:pt>
                <c:pt idx="13">
                  <c:v>Act 14</c:v>
                </c:pt>
                <c:pt idx="14">
                  <c:v>Act 15</c:v>
                </c:pt>
                <c:pt idx="15">
                  <c:v>Act 16</c:v>
                </c:pt>
                <c:pt idx="16">
                  <c:v>Act 17</c:v>
                </c:pt>
              </c:strCache>
            </c:strRef>
          </c:cat>
          <c:val>
            <c:numRef>
              <c:f>Sheet1!$D$24:$D$40</c:f>
              <c:numCache>
                <c:formatCode>General</c:formatCode>
                <c:ptCount val="17"/>
                <c:pt idx="0">
                  <c:v>0.75</c:v>
                </c:pt>
                <c:pt idx="1">
                  <c:v>3.67</c:v>
                </c:pt>
                <c:pt idx="2">
                  <c:v>5</c:v>
                </c:pt>
                <c:pt idx="3">
                  <c:v>1.75</c:v>
                </c:pt>
                <c:pt idx="4">
                  <c:v>2.5</c:v>
                </c:pt>
                <c:pt idx="5">
                  <c:v>3.75</c:v>
                </c:pt>
                <c:pt idx="6">
                  <c:v>1.5</c:v>
                </c:pt>
                <c:pt idx="7">
                  <c:v>5.75</c:v>
                </c:pt>
                <c:pt idx="8">
                  <c:v>4.25</c:v>
                </c:pt>
                <c:pt idx="9">
                  <c:v>3.75</c:v>
                </c:pt>
                <c:pt idx="10">
                  <c:v>5.75</c:v>
                </c:pt>
                <c:pt idx="11">
                  <c:v>3</c:v>
                </c:pt>
                <c:pt idx="12">
                  <c:v>2.5</c:v>
                </c:pt>
                <c:pt idx="13">
                  <c:v>1.5</c:v>
                </c:pt>
                <c:pt idx="14">
                  <c:v>3</c:v>
                </c:pt>
                <c:pt idx="15">
                  <c:v>1</c:v>
                </c:pt>
                <c:pt idx="16">
                  <c:v>3.75</c:v>
                </c:pt>
              </c:numCache>
            </c:numRef>
          </c:val>
          <c:smooth val="0"/>
          <c:extLst>
            <c:ext xmlns:c16="http://schemas.microsoft.com/office/drawing/2014/chart" uri="{C3380CC4-5D6E-409C-BE32-E72D297353CC}">
              <c16:uniqueId val="{00000000-AAC1-40BF-8725-0FE05FB879DB}"/>
            </c:ext>
          </c:extLst>
        </c:ser>
        <c:ser>
          <c:idx val="1"/>
          <c:order val="1"/>
          <c:tx>
            <c:strRef>
              <c:f>Sheet1!$E$23</c:f>
              <c:strCache>
                <c:ptCount val="1"/>
                <c:pt idx="0">
                  <c:v>Mean of true/pred diff over all acts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Sheet1!$C$24:$C$40</c:f>
              <c:strCache>
                <c:ptCount val="17"/>
                <c:pt idx="0">
                  <c:v>Act 1</c:v>
                </c:pt>
                <c:pt idx="1">
                  <c:v>Act 2</c:v>
                </c:pt>
                <c:pt idx="2">
                  <c:v>Act 3</c:v>
                </c:pt>
                <c:pt idx="3">
                  <c:v>Act 4</c:v>
                </c:pt>
                <c:pt idx="4">
                  <c:v>Act 5</c:v>
                </c:pt>
                <c:pt idx="5">
                  <c:v>Act 6</c:v>
                </c:pt>
                <c:pt idx="6">
                  <c:v>Act 7</c:v>
                </c:pt>
                <c:pt idx="7">
                  <c:v>Act 8</c:v>
                </c:pt>
                <c:pt idx="8">
                  <c:v>Act 9</c:v>
                </c:pt>
                <c:pt idx="9">
                  <c:v>Act 10</c:v>
                </c:pt>
                <c:pt idx="10">
                  <c:v>Act 11</c:v>
                </c:pt>
                <c:pt idx="11">
                  <c:v>Act 12</c:v>
                </c:pt>
                <c:pt idx="12">
                  <c:v>Act 13</c:v>
                </c:pt>
                <c:pt idx="13">
                  <c:v>Act 14</c:v>
                </c:pt>
                <c:pt idx="14">
                  <c:v>Act 15</c:v>
                </c:pt>
                <c:pt idx="15">
                  <c:v>Act 16</c:v>
                </c:pt>
                <c:pt idx="16">
                  <c:v>Act 17</c:v>
                </c:pt>
              </c:strCache>
            </c:strRef>
          </c:cat>
          <c:val>
            <c:numRef>
              <c:f>Sheet1!$E$24:$E$40</c:f>
              <c:numCache>
                <c:formatCode>General</c:formatCode>
                <c:ptCount val="17"/>
                <c:pt idx="0">
                  <c:v>3.3</c:v>
                </c:pt>
                <c:pt idx="1">
                  <c:v>3.3</c:v>
                </c:pt>
                <c:pt idx="2">
                  <c:v>3.3</c:v>
                </c:pt>
                <c:pt idx="3">
                  <c:v>3.3</c:v>
                </c:pt>
                <c:pt idx="4">
                  <c:v>3.3</c:v>
                </c:pt>
                <c:pt idx="5">
                  <c:v>3.3</c:v>
                </c:pt>
                <c:pt idx="6">
                  <c:v>3.3</c:v>
                </c:pt>
                <c:pt idx="7">
                  <c:v>3.3</c:v>
                </c:pt>
                <c:pt idx="8">
                  <c:v>3.3</c:v>
                </c:pt>
                <c:pt idx="9">
                  <c:v>3.3</c:v>
                </c:pt>
                <c:pt idx="10">
                  <c:v>3.3</c:v>
                </c:pt>
                <c:pt idx="11">
                  <c:v>3.3</c:v>
                </c:pt>
                <c:pt idx="12">
                  <c:v>3.3</c:v>
                </c:pt>
                <c:pt idx="13">
                  <c:v>3.3</c:v>
                </c:pt>
                <c:pt idx="14">
                  <c:v>3.3</c:v>
                </c:pt>
                <c:pt idx="15">
                  <c:v>3.3</c:v>
                </c:pt>
                <c:pt idx="16">
                  <c:v>3.3</c:v>
                </c:pt>
              </c:numCache>
            </c:numRef>
          </c:val>
          <c:smooth val="0"/>
          <c:extLst>
            <c:ext xmlns:c16="http://schemas.microsoft.com/office/drawing/2014/chart" uri="{C3380CC4-5D6E-409C-BE32-E72D297353CC}">
              <c16:uniqueId val="{00000001-AAC1-40BF-8725-0FE05FB879DB}"/>
            </c:ext>
          </c:extLst>
        </c:ser>
        <c:dLbls>
          <c:showLegendKey val="0"/>
          <c:showVal val="0"/>
          <c:showCatName val="0"/>
          <c:showSerName val="0"/>
          <c:showPercent val="0"/>
          <c:showBubbleSize val="0"/>
        </c:dLbls>
        <c:marker val="1"/>
        <c:smooth val="0"/>
        <c:axId val="698236536"/>
        <c:axId val="698234568"/>
      </c:lineChart>
      <c:catAx>
        <c:axId val="698236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8234568"/>
        <c:crosses val="autoZero"/>
        <c:auto val="0"/>
        <c:lblAlgn val="ctr"/>
        <c:lblOffset val="100"/>
        <c:tickMarkSkip val="1"/>
        <c:noMultiLvlLbl val="0"/>
      </c:catAx>
      <c:valAx>
        <c:axId val="698234568"/>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8236536"/>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a:solidFill>
                  <a:srgbClr val="003E74"/>
                </a:solidFill>
              </a:rPr>
              <a:t>Name of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t>12 September, 2019</a:t>
            </a:fld>
            <a:endParaRPr lang="en-US" dirty="0">
              <a:solidFill>
                <a:srgbClr val="003E74"/>
              </a:solidFill>
            </a:endParaRPr>
          </a:p>
        </p:txBody>
      </p:sp>
    </p:spTree>
    <p:extLst>
      <p:ext uri="{BB962C8B-B14F-4D97-AF65-F5344CB8AC3E}">
        <p14:creationId xmlns:p14="http://schemas.microsoft.com/office/powerpoint/2010/main" val="3306949037"/>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a:t>Name of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pPr/>
              <a:t>12 September, 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133265648"/>
      </p:ext>
    </p:extLst>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57124"/>
            <a:ext cx="6400800" cy="453385"/>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3" name="Title 12"/>
          <p:cNvSpPr>
            <a:spLocks noGrp="1"/>
          </p:cNvSpPr>
          <p:nvPr>
            <p:ph type="title"/>
          </p:nvPr>
        </p:nvSpPr>
        <p:spPr>
          <a:xfrm>
            <a:off x="457200" y="1572517"/>
            <a:ext cx="8229600" cy="857250"/>
          </a:xfrm>
        </p:spPr>
        <p:txBody>
          <a:bodyPr/>
          <a:lstStyle>
            <a:lvl1pPr algn="l">
              <a:defRPr sz="4000" b="0">
                <a:solidFill>
                  <a:srgbClr val="003E74"/>
                </a:solidFill>
              </a:defRPr>
            </a:lvl1pPr>
          </a:lstStyle>
          <a:p>
            <a:r>
              <a:rPr lang="en-GB" dirty="0"/>
              <a:t>Click to edit Master title style</a:t>
            </a:r>
            <a:endParaRPr lang="en-US" dirty="0"/>
          </a:p>
        </p:txBody>
      </p:sp>
      <p:sp>
        <p:nvSpPr>
          <p:cNvPr id="10" name="Text Placeholder 9"/>
          <p:cNvSpPr>
            <a:spLocks noGrp="1"/>
          </p:cNvSpPr>
          <p:nvPr>
            <p:ph type="body" sz="quarter" idx="11" hasCustomPrompt="1"/>
          </p:nvPr>
        </p:nvSpPr>
        <p:spPr>
          <a:xfrm>
            <a:off x="457200" y="3955186"/>
            <a:ext cx="6400800"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718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3D7-E31A-4CCF-B086-8FFFD42AAD9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59F03CC5-E5D1-45D0-B6E6-D1D27B67E12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5F54BF-CDC1-4CAA-91D6-10CBC75DAE65}"/>
              </a:ext>
            </a:extLst>
          </p:cNvPr>
          <p:cNvSpPr>
            <a:spLocks noGrp="1"/>
          </p:cNvSpPr>
          <p:nvPr>
            <p:ph type="dt" sz="half" idx="10"/>
          </p:nvPr>
        </p:nvSpPr>
        <p:spPr/>
        <p:txBody>
          <a:bodyPr/>
          <a:lstStyle/>
          <a:p>
            <a:fld id="{BA339B7B-4119-4128-AA2D-02439A010273}" type="datetimeFigureOut">
              <a:rPr lang="en-GB" smtClean="0"/>
              <a:t>12/09/2019</a:t>
            </a:fld>
            <a:endParaRPr lang="en-GB"/>
          </a:p>
        </p:txBody>
      </p:sp>
      <p:sp>
        <p:nvSpPr>
          <p:cNvPr id="5" name="Footer Placeholder 4">
            <a:extLst>
              <a:ext uri="{FF2B5EF4-FFF2-40B4-BE49-F238E27FC236}">
                <a16:creationId xmlns:a16="http://schemas.microsoft.com/office/drawing/2014/main" id="{C706C3BF-6714-49D2-8881-44E8B70F38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8E1661-FFEF-4EA9-A20B-CD801CF3DED7}"/>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34639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CBB0-DDCD-4F66-BB34-AE9F2A52EF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497223-95F1-482C-93C6-A596C13D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7D4112-651B-4679-9B3C-A91BF9A37485}"/>
              </a:ext>
            </a:extLst>
          </p:cNvPr>
          <p:cNvSpPr>
            <a:spLocks noGrp="1"/>
          </p:cNvSpPr>
          <p:nvPr>
            <p:ph type="dt" sz="half" idx="10"/>
          </p:nvPr>
        </p:nvSpPr>
        <p:spPr/>
        <p:txBody>
          <a:bodyPr/>
          <a:lstStyle/>
          <a:p>
            <a:fld id="{BA339B7B-4119-4128-AA2D-02439A010273}" type="datetimeFigureOut">
              <a:rPr lang="en-GB" smtClean="0"/>
              <a:t>12/09/2019</a:t>
            </a:fld>
            <a:endParaRPr lang="en-GB"/>
          </a:p>
        </p:txBody>
      </p:sp>
      <p:sp>
        <p:nvSpPr>
          <p:cNvPr id="5" name="Footer Placeholder 4">
            <a:extLst>
              <a:ext uri="{FF2B5EF4-FFF2-40B4-BE49-F238E27FC236}">
                <a16:creationId xmlns:a16="http://schemas.microsoft.com/office/drawing/2014/main" id="{17719C34-C922-4F4A-85F9-CDF9B8D031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B5CE9D-C721-458D-AD4F-D64824665464}"/>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323958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82581"/>
            <a:ext cx="3711608" cy="718386"/>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4" name="Title 12"/>
          <p:cNvSpPr>
            <a:spLocks noGrp="1"/>
          </p:cNvSpPr>
          <p:nvPr>
            <p:ph type="title"/>
          </p:nvPr>
        </p:nvSpPr>
        <p:spPr>
          <a:xfrm>
            <a:off x="457200" y="1159487"/>
            <a:ext cx="3711608" cy="1615001"/>
          </a:xfrm>
        </p:spPr>
        <p:txBody>
          <a:bodyPr/>
          <a:lstStyle>
            <a:lvl1pPr>
              <a:defRPr sz="4000" b="0">
                <a:solidFill>
                  <a:srgbClr val="003E74"/>
                </a:solidFill>
              </a:defRPr>
            </a:lvl1pPr>
          </a:lstStyle>
          <a:p>
            <a:r>
              <a:rPr lang="en-GB" dirty="0"/>
              <a:t>Click to edit Master title style</a:t>
            </a:r>
            <a:endParaRPr lang="en-US" dirty="0"/>
          </a:p>
        </p:txBody>
      </p:sp>
      <p:sp>
        <p:nvSpPr>
          <p:cNvPr id="5" name="Text Placeholder 9"/>
          <p:cNvSpPr>
            <a:spLocks noGrp="1"/>
          </p:cNvSpPr>
          <p:nvPr>
            <p:ph type="body" sz="quarter" idx="11" hasCustomPrompt="1"/>
          </p:nvPr>
        </p:nvSpPr>
        <p:spPr>
          <a:xfrm>
            <a:off x="457200" y="4118513"/>
            <a:ext cx="3601176"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7" name="Picture Placeholder 6"/>
          <p:cNvSpPr>
            <a:spLocks noGrp="1"/>
          </p:cNvSpPr>
          <p:nvPr>
            <p:ph type="pic" sz="quarter" idx="12"/>
          </p:nvPr>
        </p:nvSpPr>
        <p:spPr>
          <a:xfrm>
            <a:off x="4756151" y="1159669"/>
            <a:ext cx="3930650" cy="3213702"/>
          </a:xfrm>
        </p:spPr>
        <p:txBody>
          <a:bodyPr/>
          <a:lstStyle>
            <a:lvl1pPr>
              <a:buClr>
                <a:srgbClr val="0085CA"/>
              </a:buClr>
              <a:defRPr/>
            </a:lvl1pPr>
          </a:lstStyle>
          <a:p>
            <a:endParaRPr lang="en-US" dirty="0"/>
          </a:p>
        </p:txBody>
      </p:sp>
      <p:sp>
        <p:nvSpPr>
          <p:cNvPr id="11"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2"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37203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3" name="Content Placeholder 2"/>
          <p:cNvSpPr>
            <a:spLocks noGrp="1"/>
          </p:cNvSpPr>
          <p:nvPr>
            <p:ph idx="1"/>
          </p:nvPr>
        </p:nvSpPr>
        <p:spPr>
          <a:xfrm>
            <a:off x="457200" y="1759936"/>
            <a:ext cx="8229600" cy="2613435"/>
          </a:xfrm>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9"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56925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12" name="Content Placeholder 2"/>
          <p:cNvSpPr>
            <a:spLocks noGrp="1"/>
          </p:cNvSpPr>
          <p:nvPr>
            <p:ph idx="12"/>
          </p:nvPr>
        </p:nvSpPr>
        <p:spPr>
          <a:xfrm>
            <a:off x="4735923" y="1759936"/>
            <a:ext cx="3950878"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4"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262275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6" name="Content Placeholder 2"/>
          <p:cNvSpPr>
            <a:spLocks noGrp="1"/>
          </p:cNvSpPr>
          <p:nvPr>
            <p:ph idx="12" hasCustomPrompt="1"/>
          </p:nvPr>
        </p:nvSpPr>
        <p:spPr>
          <a:xfrm>
            <a:off x="4735923" y="1759936"/>
            <a:ext cx="3950878" cy="1948997"/>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add a quote”</a:t>
            </a:r>
            <a:endParaRPr lang="en-US" dirty="0"/>
          </a:p>
        </p:txBody>
      </p:sp>
      <p:sp>
        <p:nvSpPr>
          <p:cNvPr id="8" name="Text Placeholder 12"/>
          <p:cNvSpPr>
            <a:spLocks noGrp="1"/>
          </p:cNvSpPr>
          <p:nvPr>
            <p:ph type="body" sz="quarter" idx="14" hasCustomPrompt="1"/>
          </p:nvPr>
        </p:nvSpPr>
        <p:spPr>
          <a:xfrm>
            <a:off x="4735514" y="3890251"/>
            <a:ext cx="3951287" cy="48312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tabLst/>
              <a:defRPr sz="1200" baseline="0">
                <a:solidFill>
                  <a:srgbClr val="0085C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tabLst/>
              <a:defRPr/>
            </a:pPr>
            <a:r>
              <a:rPr lang="en-GB" dirty="0"/>
              <a:t>Click to add quote attribution</a:t>
            </a:r>
            <a:endParaRPr lang="en-US" dirty="0"/>
          </a:p>
        </p:txBody>
      </p:sp>
      <p:sp>
        <p:nvSpPr>
          <p:cNvPr id="10"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5"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12802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9" name="Picture Placeholder 8"/>
          <p:cNvSpPr>
            <a:spLocks noGrp="1"/>
          </p:cNvSpPr>
          <p:nvPr>
            <p:ph type="pic" sz="quarter" idx="13"/>
          </p:nvPr>
        </p:nvSpPr>
        <p:spPr>
          <a:xfrm>
            <a:off x="4735514" y="1759937"/>
            <a:ext cx="3951287" cy="1976608"/>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4735514" y="3942710"/>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84725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457200" y="1115931"/>
            <a:ext cx="8229601" cy="2639020"/>
          </a:xfrm>
        </p:spPr>
        <p:txBody>
          <a:bodyPr/>
          <a:lstStyle>
            <a:lvl1pPr>
              <a:buClr>
                <a:srgbClr val="0085CA"/>
              </a:buClr>
              <a:defRPr/>
            </a:lvl1pPr>
          </a:lstStyle>
          <a:p>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12"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Tree>
    <p:extLst>
      <p:ext uri="{BB962C8B-B14F-4D97-AF65-F5344CB8AC3E}">
        <p14:creationId xmlns:p14="http://schemas.microsoft.com/office/powerpoint/2010/main" val="39295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457200" y="1115931"/>
            <a:ext cx="3951287" cy="2611410"/>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7" name="Picture Placeholder 8"/>
          <p:cNvSpPr>
            <a:spLocks noGrp="1"/>
          </p:cNvSpPr>
          <p:nvPr>
            <p:ph type="pic" sz="quarter" idx="15"/>
          </p:nvPr>
        </p:nvSpPr>
        <p:spPr>
          <a:xfrm>
            <a:off x="4735514" y="1115932"/>
            <a:ext cx="3951287" cy="1479401"/>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4735514" y="2816214"/>
            <a:ext cx="3951287" cy="1557158"/>
          </a:xfrm>
        </p:spPr>
        <p:txBody>
          <a:bodyPr/>
          <a:lstStyle>
            <a:lvl1pPr>
              <a:buClr>
                <a:srgbClr val="0085CA"/>
              </a:buClr>
              <a:defRPr/>
            </a:lvl1pPr>
          </a:lstStyle>
          <a:p>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25034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7"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406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College_Powerpoint_Background_16-9.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3" name="Text Placeholder 2"/>
          <p:cNvSpPr>
            <a:spLocks noGrp="1"/>
          </p:cNvSpPr>
          <p:nvPr>
            <p:ph type="body" idx="1"/>
          </p:nvPr>
        </p:nvSpPr>
        <p:spPr>
          <a:xfrm>
            <a:off x="457200" y="1759936"/>
            <a:ext cx="8229600" cy="261343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Placeholder 1"/>
          <p:cNvSpPr>
            <a:spLocks noGrp="1"/>
          </p:cNvSpPr>
          <p:nvPr>
            <p:ph type="title"/>
          </p:nvPr>
        </p:nvSpPr>
        <p:spPr>
          <a:xfrm>
            <a:off x="457200" y="1115931"/>
            <a:ext cx="8229600" cy="380667"/>
          </a:xfrm>
          <a:prstGeom prst="rect">
            <a:avLst/>
          </a:prstGeom>
        </p:spPr>
        <p:txBody>
          <a:bodyPr vert="horz" lIns="0" tIns="45720" rIns="0" bIns="0" rtlCol="0" anchor="ctr">
            <a:noAutofit/>
          </a:bodyPr>
          <a:lstStyle/>
          <a:p>
            <a:r>
              <a:rPr lang="en-GB" dirty="0"/>
              <a:t>Click to edit Master title style</a:t>
            </a:r>
            <a:endParaRPr lang="en-US" dirty="0"/>
          </a:p>
        </p:txBody>
      </p:sp>
    </p:spTree>
    <p:extLst>
      <p:ext uri="{BB962C8B-B14F-4D97-AF65-F5344CB8AC3E}">
        <p14:creationId xmlns:p14="http://schemas.microsoft.com/office/powerpoint/2010/main" val="258537281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60" r:id="rId5"/>
    <p:sldLayoutId id="2147483657" r:id="rId6"/>
    <p:sldLayoutId id="2147483658" r:id="rId7"/>
    <p:sldLayoutId id="2147483659" r:id="rId8"/>
    <p:sldLayoutId id="2147483655" r:id="rId9"/>
    <p:sldLayoutId id="2147483661" r:id="rId10"/>
    <p:sldLayoutId id="2147483662" r:id="rId11"/>
  </p:sldLayoutIdLst>
  <p:hf hdr="0"/>
  <p:txStyles>
    <p:titleStyle>
      <a:lvl1pPr algn="l" defTabSz="457200" rtl="0" eaLnBrk="1" latinLnBrk="0" hangingPunct="1">
        <a:spcBef>
          <a:spcPct val="0"/>
        </a:spcBef>
        <a:buNone/>
        <a:defRPr sz="2400" b="1" kern="1200">
          <a:solidFill>
            <a:srgbClr val="0085CA"/>
          </a:solidFill>
          <a:latin typeface="Arial"/>
          <a:ea typeface="+mj-ea"/>
          <a:cs typeface="Arial"/>
        </a:defRPr>
      </a:lvl1pPr>
    </p:titleStyle>
    <p:body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gitlab.doc.ic.ac.uk/djh18/MSc_indiv_project" TargetMode="External"/><Relationship Id="rId2" Type="http://schemas.openxmlformats.org/officeDocument/2006/relationships/hyperlink" Target="https://github.com/dan-heaton/MSc_indiv_project" TargetMode="External"/><Relationship Id="rId1" Type="http://schemas.openxmlformats.org/officeDocument/2006/relationships/slideLayout" Target="../slideLayouts/slideLayout11.xml"/><Relationship Id="rId4" Type="http://schemas.openxmlformats.org/officeDocument/2006/relationships/hyperlink" Target="https://github.com/dan-heaton/MSc_indiv_project/blob/master/report_stuff/report_parts/msc-template/mai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00" y="1379635"/>
            <a:ext cx="8229600" cy="2077883"/>
          </a:xfrm>
        </p:spPr>
        <p:txBody>
          <a:bodyPr/>
          <a:lstStyle/>
          <a:p>
            <a:r>
              <a:rPr lang="en-US" dirty="0"/>
              <a:t>Recurrent Neural Networks Applied for Human Movement in Subjects with Duchenne Muscular Dystrophy</a:t>
            </a:r>
          </a:p>
        </p:txBody>
      </p:sp>
      <p:sp>
        <p:nvSpPr>
          <p:cNvPr id="4" name="Text Placeholder 3"/>
          <p:cNvSpPr>
            <a:spLocks noGrp="1"/>
          </p:cNvSpPr>
          <p:nvPr>
            <p:ph type="body" sz="quarter" idx="11"/>
          </p:nvPr>
        </p:nvSpPr>
        <p:spPr/>
        <p:txBody>
          <a:bodyPr/>
          <a:lstStyle/>
          <a:p>
            <a:r>
              <a:rPr lang="en-US" dirty="0"/>
              <a:t>Daniel James Heaton, MSc Computing (Machine Learning), CID: 01524921</a:t>
            </a:r>
          </a:p>
        </p:txBody>
      </p:sp>
      <p:sp>
        <p:nvSpPr>
          <p:cNvPr id="6" name="Text Placeholder 5"/>
          <p:cNvSpPr>
            <a:spLocks noGrp="1"/>
          </p:cNvSpPr>
          <p:nvPr>
            <p:ph type="body" sz="quarter" idx="12"/>
          </p:nvPr>
        </p:nvSpPr>
        <p:spPr/>
        <p:txBody>
          <a:bodyPr/>
          <a:lstStyle/>
          <a:p>
            <a:r>
              <a:rPr lang="en-US" dirty="0"/>
              <a:t>12/09/19</a:t>
            </a:r>
          </a:p>
        </p:txBody>
      </p:sp>
    </p:spTree>
    <p:extLst>
      <p:ext uri="{BB962C8B-B14F-4D97-AF65-F5344CB8AC3E}">
        <p14:creationId xmlns:p14="http://schemas.microsoft.com/office/powerpoint/2010/main" val="405836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0F5BBBEA-2227-4951-88C4-23BA42C7D171}"/>
              </a:ext>
            </a:extLst>
          </p:cNvPr>
          <p:cNvSpPr>
            <a:spLocks noGrp="1"/>
          </p:cNvSpPr>
          <p:nvPr>
            <p:ph type="ctrTitle"/>
          </p:nvPr>
        </p:nvSpPr>
        <p:spPr>
          <a:xfrm>
            <a:off x="2773204" y="80683"/>
            <a:ext cx="3597593" cy="404785"/>
          </a:xfrm>
        </p:spPr>
        <p:txBody>
          <a:bodyPr>
            <a:normAutofit fontScale="90000"/>
          </a:bodyPr>
          <a:lstStyle/>
          <a:p>
            <a:r>
              <a:rPr lang="en-GB" sz="2700" u="sng" dirty="0"/>
              <a:t>Supplementary Scripts</a:t>
            </a:r>
          </a:p>
        </p:txBody>
      </p:sp>
      <p:pic>
        <p:nvPicPr>
          <p:cNvPr id="2" name="Picture 1">
            <a:extLst>
              <a:ext uri="{FF2B5EF4-FFF2-40B4-BE49-F238E27FC236}">
                <a16:creationId xmlns:a16="http://schemas.microsoft.com/office/drawing/2014/main" id="{9A6BF411-12F7-45CF-97F8-715614DEA12F}"/>
              </a:ext>
            </a:extLst>
          </p:cNvPr>
          <p:cNvPicPr>
            <a:picLocks noChangeAspect="1"/>
          </p:cNvPicPr>
          <p:nvPr/>
        </p:nvPicPr>
        <p:blipFill>
          <a:blip r:embed="rId2"/>
          <a:stretch>
            <a:fillRect/>
          </a:stretch>
        </p:blipFill>
        <p:spPr>
          <a:xfrm>
            <a:off x="1297730" y="739588"/>
            <a:ext cx="6374205" cy="3933266"/>
          </a:xfrm>
          <a:prstGeom prst="rect">
            <a:avLst/>
          </a:prstGeom>
        </p:spPr>
      </p:pic>
    </p:spTree>
    <p:extLst>
      <p:ext uri="{BB962C8B-B14F-4D97-AF65-F5344CB8AC3E}">
        <p14:creationId xmlns:p14="http://schemas.microsoft.com/office/powerpoint/2010/main" val="382822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6CF6D-7548-47FD-B795-67466F1621D4}"/>
              </a:ext>
            </a:extLst>
          </p:cNvPr>
          <p:cNvSpPr>
            <a:spLocks noGrp="1"/>
          </p:cNvSpPr>
          <p:nvPr>
            <p:ph type="ctrTitle"/>
          </p:nvPr>
        </p:nvSpPr>
        <p:spPr>
          <a:xfrm>
            <a:off x="1625413" y="1176618"/>
            <a:ext cx="5893174" cy="2208890"/>
          </a:xfrm>
        </p:spPr>
        <p:txBody>
          <a:bodyPr/>
          <a:lstStyle/>
          <a:p>
            <a:r>
              <a:rPr lang="en-GB" sz="4800" dirty="0"/>
              <a:t>3. Experimentation, Evaluation, and Conclusions</a:t>
            </a:r>
            <a:endParaRPr lang="en-GB" dirty="0"/>
          </a:p>
        </p:txBody>
      </p:sp>
    </p:spTree>
    <p:extLst>
      <p:ext uri="{BB962C8B-B14F-4D97-AF65-F5344CB8AC3E}">
        <p14:creationId xmlns:p14="http://schemas.microsoft.com/office/powerpoint/2010/main" val="309902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4173-741E-4AB9-A281-39C6AD65F0CA}"/>
              </a:ext>
            </a:extLst>
          </p:cNvPr>
          <p:cNvSpPr>
            <a:spLocks noGrp="1"/>
          </p:cNvSpPr>
          <p:nvPr>
            <p:ph type="title"/>
          </p:nvPr>
        </p:nvSpPr>
        <p:spPr>
          <a:xfrm>
            <a:off x="2438876" y="207645"/>
            <a:ext cx="4266248" cy="606266"/>
          </a:xfrm>
        </p:spPr>
        <p:txBody>
          <a:bodyPr>
            <a:normAutofit fontScale="90000"/>
          </a:bodyPr>
          <a:lstStyle/>
          <a:p>
            <a:r>
              <a:rPr lang="en-GB" sz="2700" u="sng" dirty="0"/>
              <a:t>Overview of Experimentation</a:t>
            </a:r>
          </a:p>
        </p:txBody>
      </p:sp>
      <p:sp>
        <p:nvSpPr>
          <p:cNvPr id="3" name="Content Placeholder 2">
            <a:extLst>
              <a:ext uri="{FF2B5EF4-FFF2-40B4-BE49-F238E27FC236}">
                <a16:creationId xmlns:a16="http://schemas.microsoft.com/office/drawing/2014/main" id="{F697901B-9430-49D4-A830-AD6D5D60645B}"/>
              </a:ext>
            </a:extLst>
          </p:cNvPr>
          <p:cNvSpPr>
            <a:spLocks noGrp="1"/>
          </p:cNvSpPr>
          <p:nvPr>
            <p:ph idx="1"/>
          </p:nvPr>
        </p:nvSpPr>
        <p:spPr>
          <a:xfrm>
            <a:off x="301526" y="922160"/>
            <a:ext cx="8425080" cy="998809"/>
          </a:xfrm>
        </p:spPr>
        <p:txBody>
          <a:bodyPr>
            <a:normAutofit/>
          </a:bodyPr>
          <a:lstStyle/>
          <a:p>
            <a:r>
              <a:rPr lang="en-GB" sz="1100" dirty="0"/>
              <a:t>Two types of experimentation that we undertake: ‘experiment sets’ and ‘model predictions sets’</a:t>
            </a:r>
          </a:p>
          <a:p>
            <a:endParaRPr lang="en-GB" sz="1100" dirty="0"/>
          </a:p>
          <a:p>
            <a:r>
              <a:rPr lang="en-GB" sz="1100" dirty="0"/>
              <a:t>Covered 33 total sets, involved the construction of &gt;600 models, and spanned several months</a:t>
            </a:r>
          </a:p>
          <a:p>
            <a:endParaRPr lang="en-GB" sz="1100" dirty="0"/>
          </a:p>
          <a:p>
            <a:r>
              <a:rPr lang="en-GB" sz="1100" dirty="0"/>
              <a:t>Consider only 6 of these in the following slides that show the most promising results</a:t>
            </a:r>
          </a:p>
          <a:p>
            <a:endParaRPr lang="en-GB" sz="1350" dirty="0"/>
          </a:p>
        </p:txBody>
      </p:sp>
      <p:pic>
        <p:nvPicPr>
          <p:cNvPr id="5" name="Picture 4">
            <a:extLst>
              <a:ext uri="{FF2B5EF4-FFF2-40B4-BE49-F238E27FC236}">
                <a16:creationId xmlns:a16="http://schemas.microsoft.com/office/drawing/2014/main" id="{AC74E782-167E-42FE-86D9-FAAC34E5D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82" y="2676445"/>
            <a:ext cx="3876160" cy="441534"/>
          </a:xfrm>
          <a:prstGeom prst="rect">
            <a:avLst/>
          </a:prstGeom>
        </p:spPr>
      </p:pic>
      <p:pic>
        <p:nvPicPr>
          <p:cNvPr id="7" name="Picture 6">
            <a:extLst>
              <a:ext uri="{FF2B5EF4-FFF2-40B4-BE49-F238E27FC236}">
                <a16:creationId xmlns:a16="http://schemas.microsoft.com/office/drawing/2014/main" id="{721E03E1-AFE1-4D95-B88E-DFA9136E4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690" y="1893766"/>
            <a:ext cx="3805045" cy="1770082"/>
          </a:xfrm>
          <a:prstGeom prst="rect">
            <a:avLst/>
          </a:prstGeom>
        </p:spPr>
      </p:pic>
      <p:sp>
        <p:nvSpPr>
          <p:cNvPr id="8" name="TextBox 7">
            <a:extLst>
              <a:ext uri="{FF2B5EF4-FFF2-40B4-BE49-F238E27FC236}">
                <a16:creationId xmlns:a16="http://schemas.microsoft.com/office/drawing/2014/main" id="{4AFCF257-4249-4397-8B37-3D63CD0C9AC6}"/>
              </a:ext>
            </a:extLst>
          </p:cNvPr>
          <p:cNvSpPr txBox="1"/>
          <p:nvPr/>
        </p:nvSpPr>
        <p:spPr>
          <a:xfrm>
            <a:off x="0" y="3601910"/>
            <a:ext cx="4336725" cy="938719"/>
          </a:xfrm>
          <a:prstGeom prst="rect">
            <a:avLst/>
          </a:prstGeom>
          <a:noFill/>
        </p:spPr>
        <p:txBody>
          <a:bodyPr wrap="square" rtlCol="0">
            <a:spAutoFit/>
          </a:bodyPr>
          <a:lstStyle/>
          <a:p>
            <a:pPr marL="214313" indent="-214313">
              <a:buFont typeface="Arial" panose="020B0604020202020204" pitchFamily="34" charset="0"/>
              <a:buChar char="•"/>
            </a:pPr>
            <a:r>
              <a:rPr lang="en-GB" sz="1100" dirty="0"/>
              <a:t>Experiment sets were initial experimentation to ascertain the optimal model setups (e.g. sequence length, sequence overlap)</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Assessments made on the testing portion of the input data (models familiar w/ subject, not testing data)</a:t>
            </a:r>
          </a:p>
        </p:txBody>
      </p:sp>
      <p:sp>
        <p:nvSpPr>
          <p:cNvPr id="9" name="TextBox 8">
            <a:extLst>
              <a:ext uri="{FF2B5EF4-FFF2-40B4-BE49-F238E27FC236}">
                <a16:creationId xmlns:a16="http://schemas.microsoft.com/office/drawing/2014/main" id="{54CCFC02-83E5-439A-8059-35BC329F25DF}"/>
              </a:ext>
            </a:extLst>
          </p:cNvPr>
          <p:cNvSpPr txBox="1"/>
          <p:nvPr/>
        </p:nvSpPr>
        <p:spPr>
          <a:xfrm>
            <a:off x="4416326" y="3624136"/>
            <a:ext cx="4464980" cy="938719"/>
          </a:xfrm>
          <a:prstGeom prst="rect">
            <a:avLst/>
          </a:prstGeom>
          <a:noFill/>
        </p:spPr>
        <p:txBody>
          <a:bodyPr wrap="square" rtlCol="0">
            <a:spAutoFit/>
          </a:bodyPr>
          <a:lstStyle/>
          <a:p>
            <a:pPr marL="214313" indent="-214313">
              <a:buFont typeface="Arial" panose="020B0604020202020204" pitchFamily="34" charset="0"/>
              <a:buChar char="•"/>
            </a:pPr>
            <a:r>
              <a:rPr lang="en-GB" sz="1100" dirty="0"/>
              <a:t>Model predictions sets use ‘model_predictor.py’ to make assessments on complete files and make use of pre-built models</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Assessments made on ‘left-out’ files from the data set (models NOT familiar w/ either subject, nor testing data)</a:t>
            </a:r>
          </a:p>
        </p:txBody>
      </p:sp>
    </p:spTree>
    <p:extLst>
      <p:ext uri="{BB962C8B-B14F-4D97-AF65-F5344CB8AC3E}">
        <p14:creationId xmlns:p14="http://schemas.microsoft.com/office/powerpoint/2010/main" val="17941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6968C12-666F-4AD9-8DCE-508BB0126680}"/>
              </a:ext>
            </a:extLst>
          </p:cNvPr>
          <p:cNvSpPr>
            <a:spLocks noGrp="1"/>
          </p:cNvSpPr>
          <p:nvPr>
            <p:ph type="title"/>
          </p:nvPr>
        </p:nvSpPr>
        <p:spPr>
          <a:xfrm>
            <a:off x="2773268" y="189221"/>
            <a:ext cx="3358591" cy="833649"/>
          </a:xfrm>
        </p:spPr>
        <p:txBody>
          <a:bodyPr/>
          <a:lstStyle/>
          <a:p>
            <a:r>
              <a:rPr lang="en-GB" dirty="0"/>
              <a:t>Model Generalisation w/ 5 Left-Out Subjects </a:t>
            </a:r>
          </a:p>
        </p:txBody>
      </p:sp>
      <p:sp>
        <p:nvSpPr>
          <p:cNvPr id="3" name="TextBox 2">
            <a:extLst>
              <a:ext uri="{FF2B5EF4-FFF2-40B4-BE49-F238E27FC236}">
                <a16:creationId xmlns:a16="http://schemas.microsoft.com/office/drawing/2014/main" id="{C6DEFD3A-9AEA-4279-BC26-238966A4B996}"/>
              </a:ext>
            </a:extLst>
          </p:cNvPr>
          <p:cNvSpPr txBox="1"/>
          <p:nvPr/>
        </p:nvSpPr>
        <p:spPr>
          <a:xfrm>
            <a:off x="5057681" y="1395229"/>
            <a:ext cx="3534990" cy="2462213"/>
          </a:xfrm>
          <a:prstGeom prst="rect">
            <a:avLst/>
          </a:prstGeom>
          <a:noFill/>
        </p:spPr>
        <p:txBody>
          <a:bodyPr wrap="square" rtlCol="0">
            <a:spAutoFit/>
          </a:bodyPr>
          <a:lstStyle/>
          <a:p>
            <a:pPr marL="285750" indent="-285750">
              <a:buFont typeface="Arial" panose="020B0604020202020204" pitchFamily="34" charset="0"/>
              <a:buChar char="•"/>
            </a:pPr>
            <a:r>
              <a:rPr lang="en-GB" sz="1100" dirty="0"/>
              <a:t>Subjects chosen for diverse range of overall NSAA scores (19, 22, 27, 33, 34)</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a:t>Use 4 ‘chosen’ best raw measurements from earlier experimentation w/ computed stat values</a:t>
            </a:r>
          </a:p>
          <a:p>
            <a:pPr marL="742950" lvl="1" indent="-285750">
              <a:buFont typeface="Arial" panose="020B0604020202020204" pitchFamily="34" charset="0"/>
              <a:buChar char="•"/>
            </a:pPr>
            <a:r>
              <a:rPr lang="en-GB" sz="1100" dirty="0"/>
              <a:t>Aggregates results from models build w/ separate measures</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a:t>Shows results for the 3 ‘output types’ that models target: ‘overall’, ‘acts’, and ‘dhc’</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a:t>Using results for ‘overall’ output type, can see generalisation ability but not to the degree for which we are aiming</a:t>
            </a:r>
          </a:p>
        </p:txBody>
      </p:sp>
      <p:sp>
        <p:nvSpPr>
          <p:cNvPr id="4" name="TextBox 3">
            <a:extLst>
              <a:ext uri="{FF2B5EF4-FFF2-40B4-BE49-F238E27FC236}">
                <a16:creationId xmlns:a16="http://schemas.microsoft.com/office/drawing/2014/main" id="{D45A2708-B67A-42EE-9084-523BC20B6C43}"/>
              </a:ext>
            </a:extLst>
          </p:cNvPr>
          <p:cNvSpPr txBox="1"/>
          <p:nvPr/>
        </p:nvSpPr>
        <p:spPr>
          <a:xfrm>
            <a:off x="475723" y="3261926"/>
            <a:ext cx="3534990" cy="769441"/>
          </a:xfrm>
          <a:prstGeom prst="rect">
            <a:avLst/>
          </a:prstGeom>
          <a:noFill/>
        </p:spPr>
        <p:txBody>
          <a:bodyPr wrap="square" rtlCol="0">
            <a:spAutoFit/>
          </a:bodyPr>
          <a:lstStyle/>
          <a:p>
            <a:r>
              <a:rPr lang="en-GB" sz="1100" b="1" u="sng" dirty="0"/>
              <a:t>Significance of Results:</a:t>
            </a:r>
            <a:r>
              <a:rPr lang="en-GB" sz="1100" dirty="0"/>
              <a:t> While models show some ability to learn from all measures and generalise towards new unseen subjects, we require further modifications to help them generalise better</a:t>
            </a:r>
            <a:endParaRPr lang="en-GB" sz="1100" b="1" u="sng" dirty="0"/>
          </a:p>
        </p:txBody>
      </p:sp>
      <p:graphicFrame>
        <p:nvGraphicFramePr>
          <p:cNvPr id="5" name="Table 4">
            <a:extLst>
              <a:ext uri="{FF2B5EF4-FFF2-40B4-BE49-F238E27FC236}">
                <a16:creationId xmlns:a16="http://schemas.microsoft.com/office/drawing/2014/main" id="{DF2C4639-B395-4B32-A16D-D0FC74C25D49}"/>
              </a:ext>
            </a:extLst>
          </p:cNvPr>
          <p:cNvGraphicFramePr>
            <a:graphicFrameLocks noGrp="1"/>
          </p:cNvGraphicFramePr>
          <p:nvPr>
            <p:extLst>
              <p:ext uri="{D42A27DB-BD31-4B8C-83A1-F6EECF244321}">
                <p14:modId xmlns:p14="http://schemas.microsoft.com/office/powerpoint/2010/main" val="2761401897"/>
              </p:ext>
            </p:extLst>
          </p:nvPr>
        </p:nvGraphicFramePr>
        <p:xfrm>
          <a:off x="406584" y="1473347"/>
          <a:ext cx="4372006" cy="1449959"/>
        </p:xfrm>
        <a:graphic>
          <a:graphicData uri="http://schemas.openxmlformats.org/drawingml/2006/table">
            <a:tbl>
              <a:tblPr firstRow="1" firstCol="1" bandRow="1">
                <a:tableStyleId>{5C22544A-7EE6-4342-B048-85BDC9FD1C3A}</a:tableStyleId>
              </a:tblPr>
              <a:tblGrid>
                <a:gridCol w="388125">
                  <a:extLst>
                    <a:ext uri="{9D8B030D-6E8A-4147-A177-3AD203B41FA5}">
                      <a16:colId xmlns:a16="http://schemas.microsoft.com/office/drawing/2014/main" val="2308897026"/>
                    </a:ext>
                  </a:extLst>
                </a:gridCol>
                <a:gridCol w="779930">
                  <a:extLst>
                    <a:ext uri="{9D8B030D-6E8A-4147-A177-3AD203B41FA5}">
                      <a16:colId xmlns:a16="http://schemas.microsoft.com/office/drawing/2014/main" val="3577523372"/>
                    </a:ext>
                  </a:extLst>
                </a:gridCol>
                <a:gridCol w="773206">
                  <a:extLst>
                    <a:ext uri="{9D8B030D-6E8A-4147-A177-3AD203B41FA5}">
                      <a16:colId xmlns:a16="http://schemas.microsoft.com/office/drawing/2014/main" val="1621454861"/>
                    </a:ext>
                  </a:extLst>
                </a:gridCol>
                <a:gridCol w="558053">
                  <a:extLst>
                    <a:ext uri="{9D8B030D-6E8A-4147-A177-3AD203B41FA5}">
                      <a16:colId xmlns:a16="http://schemas.microsoft.com/office/drawing/2014/main" val="2461083239"/>
                    </a:ext>
                  </a:extLst>
                </a:gridCol>
                <a:gridCol w="874058">
                  <a:extLst>
                    <a:ext uri="{9D8B030D-6E8A-4147-A177-3AD203B41FA5}">
                      <a16:colId xmlns:a16="http://schemas.microsoft.com/office/drawing/2014/main" val="1053010522"/>
                    </a:ext>
                  </a:extLst>
                </a:gridCol>
                <a:gridCol w="443753">
                  <a:extLst>
                    <a:ext uri="{9D8B030D-6E8A-4147-A177-3AD203B41FA5}">
                      <a16:colId xmlns:a16="http://schemas.microsoft.com/office/drawing/2014/main" val="254822025"/>
                    </a:ext>
                  </a:extLst>
                </a:gridCol>
                <a:gridCol w="554881">
                  <a:extLst>
                    <a:ext uri="{9D8B030D-6E8A-4147-A177-3AD203B41FA5}">
                      <a16:colId xmlns:a16="http://schemas.microsoft.com/office/drawing/2014/main" val="2952892513"/>
                    </a:ext>
                  </a:extLst>
                </a:gridCol>
              </a:tblGrid>
              <a:tr h="0">
                <a:tc>
                  <a:txBody>
                    <a:bodyPr/>
                    <a:lstStyle/>
                    <a:p>
                      <a:pPr algn="ctr">
                        <a:lnSpc>
                          <a:spcPct val="107000"/>
                        </a:lnSpc>
                        <a:spcAft>
                          <a:spcPts val="0"/>
                        </a:spcAft>
                      </a:pPr>
                      <a:r>
                        <a:rPr lang="en-GB" sz="700" u="sng">
                          <a:effectLst/>
                        </a:rPr>
                        <a:t>File Name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dirty="0">
                          <a:effectLst/>
                        </a:rPr>
                        <a:t>Measurements tested</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dirty="0">
                          <a:effectLst/>
                        </a:rPr>
                        <a:t>Percent of acts corrected predicted</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a:effectLst/>
                        </a:rPr>
                        <a:t>Predicted D/HC Label</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dirty="0">
                          <a:effectLst/>
                        </a:rPr>
                        <a:t>Percent of correct predicted sequences</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a:effectLst/>
                        </a:rPr>
                        <a:t>True Overall Score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u="sng">
                          <a:effectLst/>
                        </a:rPr>
                        <a:t>Predicted Overall Score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400226"/>
                  </a:ext>
                </a:extLst>
              </a:tr>
              <a:tr h="0">
                <a:tc>
                  <a:txBody>
                    <a:bodyPr/>
                    <a:lstStyle/>
                    <a:p>
                      <a:pPr>
                        <a:lnSpc>
                          <a:spcPct val="107000"/>
                        </a:lnSpc>
                        <a:spcAft>
                          <a:spcPts val="0"/>
                        </a:spcAft>
                      </a:pPr>
                      <a:r>
                        <a:rPr lang="en-GB" sz="700">
                          <a:effectLst/>
                        </a:rPr>
                        <a:t>D3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[ALL MEASURES]</a:t>
                      </a:r>
                    </a:p>
                  </a:txBody>
                  <a:tcPr marL="68580" marR="68580" marT="0" marB="0"/>
                </a:tc>
                <a:tc>
                  <a:txBody>
                    <a:bodyPr/>
                    <a:lstStyle/>
                    <a:p>
                      <a:pPr>
                        <a:lnSpc>
                          <a:spcPct val="107000"/>
                        </a:lnSpc>
                        <a:spcAft>
                          <a:spcPts val="0"/>
                        </a:spcAft>
                      </a:pPr>
                      <a:r>
                        <a:rPr lang="en-GB" sz="700">
                          <a:effectLst/>
                        </a:rPr>
                        <a:t>41.18%</a:t>
                      </a:r>
                    </a:p>
                    <a:p>
                      <a:pPr>
                        <a:lnSpc>
                          <a:spcPct val="107000"/>
                        </a:lnSpc>
                        <a:spcAft>
                          <a:spcPts val="0"/>
                        </a:spcAft>
                      </a:pPr>
                      <a:r>
                        <a:rPr lang="en-GB" sz="700">
                          <a:effectLst/>
                        </a:rPr>
                        <a:t>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100%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19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27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1653392"/>
                  </a:ext>
                </a:extLst>
              </a:tr>
              <a:tr h="0">
                <a:tc>
                  <a:txBody>
                    <a:bodyPr/>
                    <a:lstStyle/>
                    <a:p>
                      <a:pPr>
                        <a:lnSpc>
                          <a:spcPct val="107000"/>
                        </a:lnSpc>
                        <a:spcAft>
                          <a:spcPts val="0"/>
                        </a:spcAft>
                      </a:pPr>
                      <a:r>
                        <a:rPr lang="en-GB" sz="700">
                          <a:effectLst/>
                        </a:rPr>
                        <a:t>D9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[ALL MEASURES]</a:t>
                      </a:r>
                    </a:p>
                  </a:txBody>
                  <a:tcPr marL="68580" marR="68580" marT="0" marB="0"/>
                </a:tc>
                <a:tc>
                  <a:txBody>
                    <a:bodyPr/>
                    <a:lstStyle/>
                    <a:p>
                      <a:pPr>
                        <a:lnSpc>
                          <a:spcPct val="107000"/>
                        </a:lnSpc>
                        <a:spcAft>
                          <a:spcPts val="0"/>
                        </a:spcAft>
                      </a:pPr>
                      <a:r>
                        <a:rPr lang="en-GB" sz="700">
                          <a:effectLst/>
                        </a:rPr>
                        <a:t>52.94%</a:t>
                      </a:r>
                    </a:p>
                    <a:p>
                      <a:pPr>
                        <a:lnSpc>
                          <a:spcPct val="107000"/>
                        </a:lnSpc>
                        <a:spcAft>
                          <a:spcPts val="0"/>
                        </a:spcAft>
                      </a:pPr>
                      <a:r>
                        <a:rPr lang="en-GB" sz="700">
                          <a:effectLst/>
                        </a:rPr>
                        <a:t>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100%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22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25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8371511"/>
                  </a:ext>
                </a:extLst>
              </a:tr>
              <a:tr h="0">
                <a:tc>
                  <a:txBody>
                    <a:bodyPr/>
                    <a:lstStyle/>
                    <a:p>
                      <a:pPr>
                        <a:lnSpc>
                          <a:spcPct val="107000"/>
                        </a:lnSpc>
                        <a:spcAft>
                          <a:spcPts val="0"/>
                        </a:spcAft>
                      </a:pPr>
                      <a:r>
                        <a:rPr lang="en-GB" sz="700">
                          <a:effectLst/>
                        </a:rPr>
                        <a:t>D11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[ALL MEASURES]</a:t>
                      </a:r>
                    </a:p>
                  </a:txBody>
                  <a:tcPr marL="68580" marR="68580" marT="0" marB="0"/>
                </a:tc>
                <a:tc>
                  <a:txBody>
                    <a:bodyPr/>
                    <a:lstStyle/>
                    <a:p>
                      <a:pPr>
                        <a:lnSpc>
                          <a:spcPct val="107000"/>
                        </a:lnSpc>
                        <a:spcAft>
                          <a:spcPts val="0"/>
                        </a:spcAft>
                      </a:pPr>
                      <a:r>
                        <a:rPr lang="en-GB" sz="700">
                          <a:effectLst/>
                        </a:rPr>
                        <a:t>70.59%</a:t>
                      </a:r>
                    </a:p>
                    <a:p>
                      <a:pPr>
                        <a:lnSpc>
                          <a:spcPct val="107000"/>
                        </a:lnSpc>
                        <a:spcAft>
                          <a:spcPts val="0"/>
                        </a:spcAft>
                      </a:pPr>
                      <a:r>
                        <a:rPr lang="en-GB" sz="700">
                          <a:effectLst/>
                        </a:rPr>
                        <a:t>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100%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27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28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288415"/>
                  </a:ext>
                </a:extLst>
              </a:tr>
              <a:tr h="0">
                <a:tc>
                  <a:txBody>
                    <a:bodyPr/>
                    <a:lstStyle/>
                    <a:p>
                      <a:pPr>
                        <a:lnSpc>
                          <a:spcPct val="107000"/>
                        </a:lnSpc>
                        <a:spcAft>
                          <a:spcPts val="0"/>
                        </a:spcAft>
                      </a:pPr>
                      <a:r>
                        <a:rPr lang="en-GB" sz="700">
                          <a:effectLst/>
                        </a:rPr>
                        <a:t>D17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[ALL MEASURES]</a:t>
                      </a:r>
                    </a:p>
                  </a:txBody>
                  <a:tcPr marL="68580" marR="68580" marT="0" marB="0"/>
                </a:tc>
                <a:tc>
                  <a:txBody>
                    <a:bodyPr/>
                    <a:lstStyle/>
                    <a:p>
                      <a:pPr>
                        <a:lnSpc>
                          <a:spcPct val="107000"/>
                        </a:lnSpc>
                        <a:spcAft>
                          <a:spcPts val="0"/>
                        </a:spcAft>
                      </a:pPr>
                      <a:r>
                        <a:rPr lang="en-GB" sz="700">
                          <a:effectLst/>
                        </a:rPr>
                        <a:t>94.12%</a:t>
                      </a:r>
                    </a:p>
                    <a:p>
                      <a:pPr>
                        <a:lnSpc>
                          <a:spcPct val="107000"/>
                        </a:lnSpc>
                        <a:spcAft>
                          <a:spcPts val="0"/>
                        </a:spcAft>
                      </a:pPr>
                      <a:r>
                        <a:rPr lang="en-GB" sz="700">
                          <a:effectLst/>
                        </a:rPr>
                        <a:t>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HC</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50%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33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28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028522"/>
                  </a:ext>
                </a:extLst>
              </a:tr>
              <a:tr h="0">
                <a:tc>
                  <a:txBody>
                    <a:bodyPr/>
                    <a:lstStyle/>
                    <a:p>
                      <a:pPr>
                        <a:lnSpc>
                          <a:spcPct val="107000"/>
                        </a:lnSpc>
                        <a:spcAft>
                          <a:spcPts val="0"/>
                        </a:spcAft>
                      </a:pPr>
                      <a:r>
                        <a:rPr lang="en-GB" sz="700">
                          <a:effectLst/>
                        </a:rPr>
                        <a:t>HC6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[ALL MEASURES]</a:t>
                      </a:r>
                    </a:p>
                  </a:txBody>
                  <a:tcPr marL="68580" marR="68580" marT="0" marB="0"/>
                </a:tc>
                <a:tc>
                  <a:txBody>
                    <a:bodyPr/>
                    <a:lstStyle/>
                    <a:p>
                      <a:pPr>
                        <a:lnSpc>
                          <a:spcPct val="107000"/>
                        </a:lnSpc>
                        <a:spcAft>
                          <a:spcPts val="0"/>
                        </a:spcAft>
                      </a:pPr>
                      <a:r>
                        <a:rPr lang="en-GB" sz="700">
                          <a:effectLst/>
                        </a:rPr>
                        <a:t>100.0%</a:t>
                      </a:r>
                    </a:p>
                    <a:p>
                      <a:pPr>
                        <a:lnSpc>
                          <a:spcPct val="107000"/>
                        </a:lnSpc>
                        <a:spcAft>
                          <a:spcPts val="0"/>
                        </a:spcAft>
                      </a:pPr>
                      <a:r>
                        <a:rPr lang="en-GB" sz="700">
                          <a:effectLst/>
                        </a:rPr>
                        <a:t>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HC</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75%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34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dirty="0">
                          <a:effectLst/>
                        </a:rPr>
                        <a:t>31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8490468"/>
                  </a:ext>
                </a:extLst>
              </a:tr>
            </a:tbl>
          </a:graphicData>
        </a:graphic>
      </p:graphicFrame>
    </p:spTree>
    <p:extLst>
      <p:ext uri="{BB962C8B-B14F-4D97-AF65-F5344CB8AC3E}">
        <p14:creationId xmlns:p14="http://schemas.microsoft.com/office/powerpoint/2010/main" val="61983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6968C12-666F-4AD9-8DCE-508BB0126680}"/>
              </a:ext>
            </a:extLst>
          </p:cNvPr>
          <p:cNvSpPr>
            <a:spLocks noGrp="1"/>
          </p:cNvSpPr>
          <p:nvPr>
            <p:ph type="title"/>
          </p:nvPr>
        </p:nvSpPr>
        <p:spPr>
          <a:xfrm>
            <a:off x="2127810" y="189221"/>
            <a:ext cx="5476503" cy="833649"/>
          </a:xfrm>
        </p:spPr>
        <p:txBody>
          <a:bodyPr/>
          <a:lstStyle/>
          <a:p>
            <a:r>
              <a:rPr lang="en-GB" dirty="0"/>
              <a:t>Attempts at Improving Generalisation</a:t>
            </a:r>
          </a:p>
        </p:txBody>
      </p:sp>
      <p:sp>
        <p:nvSpPr>
          <p:cNvPr id="2" name="TextBox 1">
            <a:extLst>
              <a:ext uri="{FF2B5EF4-FFF2-40B4-BE49-F238E27FC236}">
                <a16:creationId xmlns:a16="http://schemas.microsoft.com/office/drawing/2014/main" id="{59908340-8E6C-4562-8833-38F44DBAB062}"/>
              </a:ext>
            </a:extLst>
          </p:cNvPr>
          <p:cNvSpPr txBox="1"/>
          <p:nvPr/>
        </p:nvSpPr>
        <p:spPr>
          <a:xfrm>
            <a:off x="800099" y="1264024"/>
            <a:ext cx="4982136" cy="2970044"/>
          </a:xfrm>
          <a:prstGeom prst="rect">
            <a:avLst/>
          </a:prstGeom>
          <a:noFill/>
        </p:spPr>
        <p:txBody>
          <a:bodyPr wrap="square" rtlCol="0">
            <a:spAutoFit/>
          </a:bodyPr>
          <a:lstStyle/>
          <a:p>
            <a:pPr marL="171450" indent="-171450">
              <a:buFont typeface="Arial" panose="020B0604020202020204" pitchFamily="34" charset="0"/>
              <a:buChar char="•"/>
            </a:pPr>
            <a:r>
              <a:rPr lang="en-GB" sz="1100" dirty="0"/>
              <a:t>Experimenting w/ different measurement combinations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Combining measures ‘horizontally’ to be used in same model</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Excluding the ‘outlier’ subject (‘D10’, overall score of 3)</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Replacing the complete-act source ‘.mat’ files w/ single-act-</a:t>
            </a:r>
            <a:r>
              <a:rPr lang="en-GB" sz="1100" dirty="0" err="1"/>
              <a:t>concat</a:t>
            </a:r>
            <a:r>
              <a:rPr lang="en-GB" sz="1100" dirty="0"/>
              <a:t> files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Rebalancing data set according to distribution of overall scores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Reducing dimensionality of raw measure data</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Adding in 6-min walk supplementary data</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Adding in small amount of noise to the data set</a:t>
            </a:r>
          </a:p>
          <a:p>
            <a:pPr marL="171450" indent="-171450">
              <a:buFont typeface="Arial" panose="020B0604020202020204" pitchFamily="34" charset="0"/>
              <a:buChar char="•"/>
            </a:pPr>
            <a:endParaRPr lang="en-GB" sz="1100" dirty="0"/>
          </a:p>
          <a:p>
            <a:pPr lvl="1"/>
            <a:r>
              <a:rPr lang="en-GB" sz="1100" dirty="0"/>
              <a:t>…among others</a:t>
            </a:r>
          </a:p>
        </p:txBody>
      </p:sp>
    </p:spTree>
    <p:extLst>
      <p:ext uri="{BB962C8B-B14F-4D97-AF65-F5344CB8AC3E}">
        <p14:creationId xmlns:p14="http://schemas.microsoft.com/office/powerpoint/2010/main" val="159915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6968C12-666F-4AD9-8DCE-508BB0126680}"/>
              </a:ext>
            </a:extLst>
          </p:cNvPr>
          <p:cNvSpPr>
            <a:spLocks noGrp="1"/>
          </p:cNvSpPr>
          <p:nvPr>
            <p:ph type="title"/>
          </p:nvPr>
        </p:nvSpPr>
        <p:spPr>
          <a:xfrm>
            <a:off x="2773268" y="189221"/>
            <a:ext cx="4541931" cy="833649"/>
          </a:xfrm>
        </p:spPr>
        <p:txBody>
          <a:bodyPr/>
          <a:lstStyle/>
          <a:p>
            <a:r>
              <a:rPr lang="en-GB" dirty="0"/>
              <a:t>Model Generalisation w/ Added Natural Movement Behaviour</a:t>
            </a:r>
          </a:p>
        </p:txBody>
      </p:sp>
      <p:graphicFrame>
        <p:nvGraphicFramePr>
          <p:cNvPr id="2" name="Table 1">
            <a:extLst>
              <a:ext uri="{FF2B5EF4-FFF2-40B4-BE49-F238E27FC236}">
                <a16:creationId xmlns:a16="http://schemas.microsoft.com/office/drawing/2014/main" id="{E71323C7-4741-464E-81A9-390774DB15AB}"/>
              </a:ext>
            </a:extLst>
          </p:cNvPr>
          <p:cNvGraphicFramePr>
            <a:graphicFrameLocks noGrp="1"/>
          </p:cNvGraphicFramePr>
          <p:nvPr>
            <p:extLst>
              <p:ext uri="{D42A27DB-BD31-4B8C-83A1-F6EECF244321}">
                <p14:modId xmlns:p14="http://schemas.microsoft.com/office/powerpoint/2010/main" val="156827318"/>
              </p:ext>
            </p:extLst>
          </p:nvPr>
        </p:nvGraphicFramePr>
        <p:xfrm>
          <a:off x="403010" y="1206276"/>
          <a:ext cx="4219790" cy="2613025"/>
        </p:xfrm>
        <a:graphic>
          <a:graphicData uri="http://schemas.openxmlformats.org/drawingml/2006/table">
            <a:tbl>
              <a:tblPr firstRow="1" firstCol="1" bandRow="1">
                <a:tableStyleId>{5C22544A-7EE6-4342-B048-85BDC9FD1C3A}</a:tableStyleId>
              </a:tblPr>
              <a:tblGrid>
                <a:gridCol w="816190">
                  <a:extLst>
                    <a:ext uri="{9D8B030D-6E8A-4147-A177-3AD203B41FA5}">
                      <a16:colId xmlns:a16="http://schemas.microsoft.com/office/drawing/2014/main" val="1096399345"/>
                    </a:ext>
                  </a:extLst>
                </a:gridCol>
                <a:gridCol w="755650">
                  <a:extLst>
                    <a:ext uri="{9D8B030D-6E8A-4147-A177-3AD203B41FA5}">
                      <a16:colId xmlns:a16="http://schemas.microsoft.com/office/drawing/2014/main" val="573010895"/>
                    </a:ext>
                  </a:extLst>
                </a:gridCol>
                <a:gridCol w="539750">
                  <a:extLst>
                    <a:ext uri="{9D8B030D-6E8A-4147-A177-3AD203B41FA5}">
                      <a16:colId xmlns:a16="http://schemas.microsoft.com/office/drawing/2014/main" val="1574033002"/>
                    </a:ext>
                  </a:extLst>
                </a:gridCol>
                <a:gridCol w="558800">
                  <a:extLst>
                    <a:ext uri="{9D8B030D-6E8A-4147-A177-3AD203B41FA5}">
                      <a16:colId xmlns:a16="http://schemas.microsoft.com/office/drawing/2014/main" val="564474468"/>
                    </a:ext>
                  </a:extLst>
                </a:gridCol>
                <a:gridCol w="584200">
                  <a:extLst>
                    <a:ext uri="{9D8B030D-6E8A-4147-A177-3AD203B41FA5}">
                      <a16:colId xmlns:a16="http://schemas.microsoft.com/office/drawing/2014/main" val="2807811415"/>
                    </a:ext>
                  </a:extLst>
                </a:gridCol>
                <a:gridCol w="431800">
                  <a:extLst>
                    <a:ext uri="{9D8B030D-6E8A-4147-A177-3AD203B41FA5}">
                      <a16:colId xmlns:a16="http://schemas.microsoft.com/office/drawing/2014/main" val="1329726371"/>
                    </a:ext>
                  </a:extLst>
                </a:gridCol>
                <a:gridCol w="533400">
                  <a:extLst>
                    <a:ext uri="{9D8B030D-6E8A-4147-A177-3AD203B41FA5}">
                      <a16:colId xmlns:a16="http://schemas.microsoft.com/office/drawing/2014/main" val="1055621427"/>
                    </a:ext>
                  </a:extLst>
                </a:gridCol>
              </a:tblGrid>
              <a:tr h="603380">
                <a:tc>
                  <a:txBody>
                    <a:bodyPr/>
                    <a:lstStyle/>
                    <a:p>
                      <a:pPr algn="ctr">
                        <a:lnSpc>
                          <a:spcPct val="107000"/>
                        </a:lnSpc>
                        <a:spcAft>
                          <a:spcPts val="0"/>
                        </a:spcAft>
                      </a:pPr>
                      <a:r>
                        <a:rPr lang="en-GB" sz="700" u="sng" dirty="0">
                          <a:effectLst/>
                        </a:rPr>
                        <a:t>File Name</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tc>
                <a:tc>
                  <a:txBody>
                    <a:bodyPr/>
                    <a:lstStyle/>
                    <a:p>
                      <a:pPr algn="ctr">
                        <a:lnSpc>
                          <a:spcPct val="107000"/>
                        </a:lnSpc>
                        <a:spcAft>
                          <a:spcPts val="0"/>
                        </a:spcAft>
                      </a:pPr>
                      <a:r>
                        <a:rPr lang="en-GB" sz="700" u="sng" dirty="0">
                          <a:effectLst/>
                        </a:rPr>
                        <a:t>Measurements tested</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tc>
                <a:tc>
                  <a:txBody>
                    <a:bodyPr/>
                    <a:lstStyle/>
                    <a:p>
                      <a:pPr algn="ctr">
                        <a:lnSpc>
                          <a:spcPct val="107000"/>
                        </a:lnSpc>
                        <a:spcAft>
                          <a:spcPts val="0"/>
                        </a:spcAft>
                      </a:pPr>
                      <a:r>
                        <a:rPr lang="en-GB" sz="700" u="sng" dirty="0">
                          <a:effectLst/>
                        </a:rPr>
                        <a:t>Percent of acts corrected predicted</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tc>
                <a:tc>
                  <a:txBody>
                    <a:bodyPr/>
                    <a:lstStyle/>
                    <a:p>
                      <a:pPr algn="ctr">
                        <a:lnSpc>
                          <a:spcPct val="107000"/>
                        </a:lnSpc>
                        <a:spcAft>
                          <a:spcPts val="0"/>
                        </a:spcAft>
                      </a:pPr>
                      <a:r>
                        <a:rPr lang="en-GB" sz="700" u="sng" dirty="0">
                          <a:effectLst/>
                        </a:rPr>
                        <a:t>Predicted D/HC Label</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tc>
                <a:tc>
                  <a:txBody>
                    <a:bodyPr/>
                    <a:lstStyle/>
                    <a:p>
                      <a:pPr algn="ctr">
                        <a:lnSpc>
                          <a:spcPct val="107000"/>
                        </a:lnSpc>
                        <a:spcAft>
                          <a:spcPts val="0"/>
                        </a:spcAft>
                      </a:pPr>
                      <a:r>
                        <a:rPr lang="en-GB" sz="700" u="sng" dirty="0">
                          <a:effectLst/>
                        </a:rPr>
                        <a:t>Percent of correct predicted sequences</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tc>
                <a:tc>
                  <a:txBody>
                    <a:bodyPr/>
                    <a:lstStyle/>
                    <a:p>
                      <a:pPr algn="ctr">
                        <a:lnSpc>
                          <a:spcPct val="107000"/>
                        </a:lnSpc>
                        <a:spcAft>
                          <a:spcPts val="0"/>
                        </a:spcAft>
                      </a:pPr>
                      <a:r>
                        <a:rPr lang="en-GB" sz="700" u="sng" dirty="0">
                          <a:effectLst/>
                        </a:rPr>
                        <a:t>True Overall Score</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tc>
                <a:tc>
                  <a:txBody>
                    <a:bodyPr/>
                    <a:lstStyle/>
                    <a:p>
                      <a:pPr>
                        <a:lnSpc>
                          <a:spcPct val="107000"/>
                        </a:lnSpc>
                        <a:spcAft>
                          <a:spcPts val="0"/>
                        </a:spcAft>
                      </a:pPr>
                      <a:r>
                        <a:rPr lang="en-GB" sz="700" u="sng" dirty="0">
                          <a:effectLst/>
                        </a:rPr>
                        <a:t>Predicted Overall Score</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tc>
                <a:extLst>
                  <a:ext uri="{0D108BD9-81ED-4DB2-BD59-A6C34878D82A}">
                    <a16:rowId xmlns:a16="http://schemas.microsoft.com/office/drawing/2014/main" val="3008899060"/>
                  </a:ext>
                </a:extLst>
              </a:tr>
              <a:tr h="131637">
                <a:tc>
                  <a:txBody>
                    <a:bodyPr/>
                    <a:lstStyle/>
                    <a:p>
                      <a:pPr>
                        <a:lnSpc>
                          <a:spcPct val="107000"/>
                        </a:lnSpc>
                        <a:spcAft>
                          <a:spcPts val="0"/>
                        </a:spcAft>
                      </a:pPr>
                      <a:r>
                        <a:rPr lang="en-GB" sz="700">
                          <a:effectLst/>
                        </a:rPr>
                        <a:t>D3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['jointAngle']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47.06%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90.4%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a:effectLst/>
                        </a:rPr>
                        <a:t>19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dirty="0">
                          <a:effectLst/>
                        </a:rPr>
                        <a:t>27</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extLst>
                  <a:ext uri="{0D108BD9-81ED-4DB2-BD59-A6C34878D82A}">
                    <a16:rowId xmlns:a16="http://schemas.microsoft.com/office/drawing/2014/main" val="2129637906"/>
                  </a:ext>
                </a:extLst>
              </a:tr>
              <a:tr h="270292">
                <a:tc>
                  <a:txBody>
                    <a:bodyPr/>
                    <a:lstStyle/>
                    <a:p>
                      <a:pPr>
                        <a:lnSpc>
                          <a:spcPct val="107000"/>
                        </a:lnSpc>
                        <a:spcAft>
                          <a:spcPts val="0"/>
                        </a:spcAft>
                      </a:pPr>
                      <a:r>
                        <a:rPr lang="en-GB" sz="700">
                          <a:effectLst/>
                        </a:rPr>
                        <a:t>D3 (additional dir = allmatfiles)</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dirty="0">
                          <a:effectLst/>
                        </a:rPr>
                        <a:t>['jointAngle']</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47.06%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HC</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48.44%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a:effectLst/>
                        </a:rPr>
                        <a:t>19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dirty="0">
                          <a:effectLst/>
                        </a:rPr>
                        <a:t>27</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extLst>
                  <a:ext uri="{0D108BD9-81ED-4DB2-BD59-A6C34878D82A}">
                    <a16:rowId xmlns:a16="http://schemas.microsoft.com/office/drawing/2014/main" val="4149211931"/>
                  </a:ext>
                </a:extLst>
              </a:tr>
              <a:tr h="131637">
                <a:tc>
                  <a:txBody>
                    <a:bodyPr/>
                    <a:lstStyle/>
                    <a:p>
                      <a:pPr>
                        <a:lnSpc>
                          <a:spcPct val="107000"/>
                        </a:lnSpc>
                        <a:spcAft>
                          <a:spcPts val="0"/>
                        </a:spcAft>
                      </a:pPr>
                      <a:r>
                        <a:rPr lang="en-GB" sz="700">
                          <a:effectLst/>
                        </a:rPr>
                        <a:t>D9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['jointAngle']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58.82%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85.62%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a:effectLst/>
                        </a:rPr>
                        <a:t>22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a:effectLst/>
                        </a:rPr>
                        <a:t>25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extLst>
                  <a:ext uri="{0D108BD9-81ED-4DB2-BD59-A6C34878D82A}">
                    <a16:rowId xmlns:a16="http://schemas.microsoft.com/office/drawing/2014/main" val="2862315727"/>
                  </a:ext>
                </a:extLst>
              </a:tr>
              <a:tr h="270292">
                <a:tc>
                  <a:txBody>
                    <a:bodyPr/>
                    <a:lstStyle/>
                    <a:p>
                      <a:pPr>
                        <a:lnSpc>
                          <a:spcPct val="107000"/>
                        </a:lnSpc>
                        <a:spcAft>
                          <a:spcPts val="0"/>
                        </a:spcAft>
                      </a:pPr>
                      <a:r>
                        <a:rPr lang="en-GB" sz="700">
                          <a:effectLst/>
                        </a:rPr>
                        <a:t>D9 (additional dir = allmatfiles)</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dirty="0">
                          <a:effectLst/>
                        </a:rPr>
                        <a:t>['jointAngle']</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58.82%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HC</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34.38%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a:effectLst/>
                        </a:rPr>
                        <a:t>22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dirty="0">
                          <a:effectLst/>
                        </a:rPr>
                        <a:t>24</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extLst>
                  <a:ext uri="{0D108BD9-81ED-4DB2-BD59-A6C34878D82A}">
                    <a16:rowId xmlns:a16="http://schemas.microsoft.com/office/drawing/2014/main" val="2817165648"/>
                  </a:ext>
                </a:extLst>
              </a:tr>
              <a:tr h="131637">
                <a:tc>
                  <a:txBody>
                    <a:bodyPr/>
                    <a:lstStyle/>
                    <a:p>
                      <a:pPr>
                        <a:lnSpc>
                          <a:spcPct val="107000"/>
                        </a:lnSpc>
                        <a:spcAft>
                          <a:spcPts val="0"/>
                        </a:spcAft>
                      </a:pPr>
                      <a:r>
                        <a:rPr lang="en-GB" sz="700">
                          <a:effectLst/>
                        </a:rPr>
                        <a:t>D11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dirty="0">
                          <a:effectLst/>
                        </a:rPr>
                        <a:t>['jointAngle']</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58.82%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72.97%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a:effectLst/>
                        </a:rPr>
                        <a:t>27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a:effectLst/>
                        </a:rPr>
                        <a:t>27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extLst>
                  <a:ext uri="{0D108BD9-81ED-4DB2-BD59-A6C34878D82A}">
                    <a16:rowId xmlns:a16="http://schemas.microsoft.com/office/drawing/2014/main" val="2650680674"/>
                  </a:ext>
                </a:extLst>
              </a:tr>
              <a:tr h="270292">
                <a:tc>
                  <a:txBody>
                    <a:bodyPr/>
                    <a:lstStyle/>
                    <a:p>
                      <a:pPr>
                        <a:lnSpc>
                          <a:spcPct val="107000"/>
                        </a:lnSpc>
                        <a:spcAft>
                          <a:spcPts val="0"/>
                        </a:spcAft>
                      </a:pPr>
                      <a:r>
                        <a:rPr lang="en-GB" sz="700">
                          <a:effectLst/>
                        </a:rPr>
                        <a:t>D11 (additional dir = allmatfiles)</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['jointAngle']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82.35%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52.66%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a:effectLst/>
                        </a:rPr>
                        <a:t>27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dirty="0">
                          <a:effectLst/>
                        </a:rPr>
                        <a:t>27</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extLst>
                  <a:ext uri="{0D108BD9-81ED-4DB2-BD59-A6C34878D82A}">
                    <a16:rowId xmlns:a16="http://schemas.microsoft.com/office/drawing/2014/main" val="3298724613"/>
                  </a:ext>
                </a:extLst>
              </a:tr>
              <a:tr h="131637">
                <a:tc>
                  <a:txBody>
                    <a:bodyPr/>
                    <a:lstStyle/>
                    <a:p>
                      <a:pPr>
                        <a:lnSpc>
                          <a:spcPct val="107000"/>
                        </a:lnSpc>
                        <a:spcAft>
                          <a:spcPts val="0"/>
                        </a:spcAft>
                      </a:pPr>
                      <a:r>
                        <a:rPr lang="en-GB" sz="700">
                          <a:effectLst/>
                        </a:rPr>
                        <a:t>D17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['jointAngle']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76.47%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89.84%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a:effectLst/>
                        </a:rPr>
                        <a:t>33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a:effectLst/>
                        </a:rPr>
                        <a:t>27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extLst>
                  <a:ext uri="{0D108BD9-81ED-4DB2-BD59-A6C34878D82A}">
                    <a16:rowId xmlns:a16="http://schemas.microsoft.com/office/drawing/2014/main" val="2701882133"/>
                  </a:ext>
                </a:extLst>
              </a:tr>
              <a:tr h="270292">
                <a:tc>
                  <a:txBody>
                    <a:bodyPr/>
                    <a:lstStyle/>
                    <a:p>
                      <a:pPr>
                        <a:lnSpc>
                          <a:spcPct val="107000"/>
                        </a:lnSpc>
                        <a:spcAft>
                          <a:spcPts val="0"/>
                        </a:spcAft>
                      </a:pPr>
                      <a:r>
                        <a:rPr lang="en-GB" sz="700">
                          <a:effectLst/>
                        </a:rPr>
                        <a:t>D17 (additional dir = allmatfiles)</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['jointAngle']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dirty="0">
                          <a:effectLst/>
                        </a:rPr>
                        <a:t>82.35%</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67.19%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a:effectLst/>
                        </a:rPr>
                        <a:t>33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dirty="0">
                          <a:effectLst/>
                        </a:rPr>
                        <a:t>27</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extLst>
                  <a:ext uri="{0D108BD9-81ED-4DB2-BD59-A6C34878D82A}">
                    <a16:rowId xmlns:a16="http://schemas.microsoft.com/office/drawing/2014/main" val="1482728504"/>
                  </a:ext>
                </a:extLst>
              </a:tr>
              <a:tr h="131637">
                <a:tc>
                  <a:txBody>
                    <a:bodyPr/>
                    <a:lstStyle/>
                    <a:p>
                      <a:pPr>
                        <a:lnSpc>
                          <a:spcPct val="107000"/>
                        </a:lnSpc>
                        <a:spcAft>
                          <a:spcPts val="0"/>
                        </a:spcAft>
                      </a:pPr>
                      <a:r>
                        <a:rPr lang="en-GB" sz="700">
                          <a:effectLst/>
                        </a:rPr>
                        <a:t>HC6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['jointAngle']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100.0%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HC</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nSpc>
                          <a:spcPct val="107000"/>
                        </a:lnSpc>
                        <a:spcAft>
                          <a:spcPts val="0"/>
                        </a:spcAft>
                      </a:pPr>
                      <a:r>
                        <a:rPr lang="en-GB" sz="700">
                          <a:effectLst/>
                        </a:rPr>
                        <a:t>61.72%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a:effectLst/>
                        </a:rPr>
                        <a:t>34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tc>
                  <a:txBody>
                    <a:bodyPr/>
                    <a:lstStyle/>
                    <a:p>
                      <a:pPr algn="r">
                        <a:lnSpc>
                          <a:spcPct val="107000"/>
                        </a:lnSpc>
                        <a:spcAft>
                          <a:spcPts val="0"/>
                        </a:spcAft>
                      </a:pPr>
                      <a:r>
                        <a:rPr lang="en-GB" sz="700">
                          <a:effectLst/>
                        </a:rPr>
                        <a:t>29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tc>
                <a:extLst>
                  <a:ext uri="{0D108BD9-81ED-4DB2-BD59-A6C34878D82A}">
                    <a16:rowId xmlns:a16="http://schemas.microsoft.com/office/drawing/2014/main" val="2267408959"/>
                  </a:ext>
                </a:extLst>
              </a:tr>
              <a:tr h="270292">
                <a:tc>
                  <a:txBody>
                    <a:bodyPr/>
                    <a:lstStyle/>
                    <a:p>
                      <a:pPr>
                        <a:lnSpc>
                          <a:spcPct val="107000"/>
                        </a:lnSpc>
                        <a:spcAft>
                          <a:spcPts val="0"/>
                        </a:spcAft>
                      </a:pPr>
                      <a:r>
                        <a:rPr lang="en-GB" sz="700">
                          <a:effectLst/>
                        </a:rPr>
                        <a:t>HC6 (additional dir = allmatfiles)</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['jointAngle']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a:effectLst/>
                        </a:rPr>
                        <a:t>100.0%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dirty="0">
                          <a:effectLst/>
                        </a:rPr>
                        <a:t>HC</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nSpc>
                          <a:spcPct val="107000"/>
                        </a:lnSpc>
                        <a:spcAft>
                          <a:spcPts val="0"/>
                        </a:spcAft>
                      </a:pPr>
                      <a:r>
                        <a:rPr lang="en-GB" sz="700" dirty="0">
                          <a:effectLst/>
                        </a:rPr>
                        <a:t>84.77%</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dirty="0">
                          <a:effectLst/>
                        </a:rPr>
                        <a:t>34</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tc>
                  <a:txBody>
                    <a:bodyPr/>
                    <a:lstStyle/>
                    <a:p>
                      <a:pPr algn="r">
                        <a:lnSpc>
                          <a:spcPct val="107000"/>
                        </a:lnSpc>
                        <a:spcAft>
                          <a:spcPts val="0"/>
                        </a:spcAft>
                      </a:pPr>
                      <a:r>
                        <a:rPr lang="en-GB" sz="700" dirty="0">
                          <a:effectLst/>
                        </a:rPr>
                        <a:t>31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8313" marR="58313" marT="0" marB="0" anchor="ctr">
                    <a:solidFill>
                      <a:schemeClr val="accent5">
                        <a:lumMod val="75000"/>
                      </a:schemeClr>
                    </a:solidFill>
                  </a:tcPr>
                </a:tc>
                <a:extLst>
                  <a:ext uri="{0D108BD9-81ED-4DB2-BD59-A6C34878D82A}">
                    <a16:rowId xmlns:a16="http://schemas.microsoft.com/office/drawing/2014/main" val="2863504253"/>
                  </a:ext>
                </a:extLst>
              </a:tr>
            </a:tbl>
          </a:graphicData>
        </a:graphic>
      </p:graphicFrame>
      <p:sp>
        <p:nvSpPr>
          <p:cNvPr id="3" name="TextBox 2">
            <a:extLst>
              <a:ext uri="{FF2B5EF4-FFF2-40B4-BE49-F238E27FC236}">
                <a16:creationId xmlns:a16="http://schemas.microsoft.com/office/drawing/2014/main" id="{C6DEFD3A-9AEA-4279-BC26-238966A4B996}"/>
              </a:ext>
            </a:extLst>
          </p:cNvPr>
          <p:cNvSpPr txBox="1"/>
          <p:nvPr/>
        </p:nvSpPr>
        <p:spPr>
          <a:xfrm>
            <a:off x="4787900" y="1339626"/>
            <a:ext cx="4219790" cy="2292935"/>
          </a:xfrm>
          <a:prstGeom prst="rect">
            <a:avLst/>
          </a:prstGeom>
          <a:noFill/>
        </p:spPr>
        <p:txBody>
          <a:bodyPr wrap="square" rtlCol="0">
            <a:spAutoFit/>
          </a:bodyPr>
          <a:lstStyle/>
          <a:p>
            <a:pPr marL="285750" indent="-285750">
              <a:buFont typeface="Arial" panose="020B0604020202020204" pitchFamily="34" charset="0"/>
              <a:buChar char="•"/>
            </a:pPr>
            <a:r>
              <a:rPr lang="en-GB" sz="1100" dirty="0"/>
              <a:t>Shows the differing performance of models when trained exclusively on NSAA files vs when also ‘supplemented’ w/ portion of ‘</a:t>
            </a:r>
            <a:r>
              <a:rPr lang="en-GB" sz="1100" dirty="0" err="1"/>
              <a:t>allmatfiles</a:t>
            </a:r>
            <a:r>
              <a:rPr lang="en-GB" sz="1100" dirty="0"/>
              <a:t>’</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a:t>Can see that the accumulation of the differences between true and predicted overall NSAA decreases from 22 to 19 when using additional data</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a:t>Implies that using additional natural movement behaviour files along with NSAA scores helps w/ regressing towards the true NSAA scores</a:t>
            </a:r>
          </a:p>
        </p:txBody>
      </p:sp>
      <p:sp>
        <p:nvSpPr>
          <p:cNvPr id="4" name="TextBox 3">
            <a:extLst>
              <a:ext uri="{FF2B5EF4-FFF2-40B4-BE49-F238E27FC236}">
                <a16:creationId xmlns:a16="http://schemas.microsoft.com/office/drawing/2014/main" id="{D45A2708-B67A-42EE-9084-523BC20B6C43}"/>
              </a:ext>
            </a:extLst>
          </p:cNvPr>
          <p:cNvSpPr txBox="1"/>
          <p:nvPr/>
        </p:nvSpPr>
        <p:spPr>
          <a:xfrm>
            <a:off x="403010" y="3956050"/>
            <a:ext cx="4778590" cy="600164"/>
          </a:xfrm>
          <a:prstGeom prst="rect">
            <a:avLst/>
          </a:prstGeom>
          <a:noFill/>
        </p:spPr>
        <p:txBody>
          <a:bodyPr wrap="square" rtlCol="0">
            <a:spAutoFit/>
          </a:bodyPr>
          <a:lstStyle/>
          <a:p>
            <a:r>
              <a:rPr lang="en-GB" sz="1100" b="1" u="sng" dirty="0"/>
              <a:t>Significance of Results:</a:t>
            </a:r>
            <a:r>
              <a:rPr lang="en-GB" sz="1100" dirty="0"/>
              <a:t> Models show that additional natural movement data is useful for the models, suggesting more robust assessments can be done w/ activities mimicking natural movement closer</a:t>
            </a:r>
            <a:r>
              <a:rPr lang="en-GB" sz="1100" b="1" u="sng" dirty="0"/>
              <a:t> </a:t>
            </a:r>
          </a:p>
        </p:txBody>
      </p:sp>
    </p:spTree>
    <p:extLst>
      <p:ext uri="{BB962C8B-B14F-4D97-AF65-F5344CB8AC3E}">
        <p14:creationId xmlns:p14="http://schemas.microsoft.com/office/powerpoint/2010/main" val="198401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6968C12-666F-4AD9-8DCE-508BB0126680}"/>
              </a:ext>
            </a:extLst>
          </p:cNvPr>
          <p:cNvSpPr>
            <a:spLocks noGrp="1"/>
          </p:cNvSpPr>
          <p:nvPr>
            <p:ph type="title"/>
          </p:nvPr>
        </p:nvSpPr>
        <p:spPr>
          <a:xfrm>
            <a:off x="3116169" y="100321"/>
            <a:ext cx="3597462" cy="833649"/>
          </a:xfrm>
        </p:spPr>
        <p:txBody>
          <a:bodyPr/>
          <a:lstStyle/>
          <a:p>
            <a:r>
              <a:rPr lang="en-GB" dirty="0"/>
              <a:t>Model Generalisation w/ Different Measurements</a:t>
            </a:r>
          </a:p>
        </p:txBody>
      </p:sp>
      <p:graphicFrame>
        <p:nvGraphicFramePr>
          <p:cNvPr id="13" name="Table 12">
            <a:extLst>
              <a:ext uri="{FF2B5EF4-FFF2-40B4-BE49-F238E27FC236}">
                <a16:creationId xmlns:a16="http://schemas.microsoft.com/office/drawing/2014/main" id="{E08E1FF5-3CBE-4C6E-9557-25BC3F15A2CF}"/>
              </a:ext>
            </a:extLst>
          </p:cNvPr>
          <p:cNvGraphicFramePr>
            <a:graphicFrameLocks noGrp="1"/>
          </p:cNvGraphicFramePr>
          <p:nvPr>
            <p:extLst>
              <p:ext uri="{D42A27DB-BD31-4B8C-83A1-F6EECF244321}">
                <p14:modId xmlns:p14="http://schemas.microsoft.com/office/powerpoint/2010/main" val="129691002"/>
              </p:ext>
            </p:extLst>
          </p:nvPr>
        </p:nvGraphicFramePr>
        <p:xfrm>
          <a:off x="380257" y="933970"/>
          <a:ext cx="5358649" cy="3096387"/>
        </p:xfrm>
        <a:graphic>
          <a:graphicData uri="http://schemas.openxmlformats.org/drawingml/2006/table">
            <a:tbl>
              <a:tblPr firstRow="1" firstCol="1" bandRow="1">
                <a:tableStyleId>{5C22544A-7EE6-4342-B048-85BDC9FD1C3A}</a:tableStyleId>
              </a:tblPr>
              <a:tblGrid>
                <a:gridCol w="773884">
                  <a:extLst>
                    <a:ext uri="{9D8B030D-6E8A-4147-A177-3AD203B41FA5}">
                      <a16:colId xmlns:a16="http://schemas.microsoft.com/office/drawing/2014/main" val="2005509302"/>
                    </a:ext>
                  </a:extLst>
                </a:gridCol>
                <a:gridCol w="1283194">
                  <a:extLst>
                    <a:ext uri="{9D8B030D-6E8A-4147-A177-3AD203B41FA5}">
                      <a16:colId xmlns:a16="http://schemas.microsoft.com/office/drawing/2014/main" val="2392896540"/>
                    </a:ext>
                  </a:extLst>
                </a:gridCol>
                <a:gridCol w="591991">
                  <a:extLst>
                    <a:ext uri="{9D8B030D-6E8A-4147-A177-3AD203B41FA5}">
                      <a16:colId xmlns:a16="http://schemas.microsoft.com/office/drawing/2014/main" val="3012866856"/>
                    </a:ext>
                  </a:extLst>
                </a:gridCol>
                <a:gridCol w="524435">
                  <a:extLst>
                    <a:ext uri="{9D8B030D-6E8A-4147-A177-3AD203B41FA5}">
                      <a16:colId xmlns:a16="http://schemas.microsoft.com/office/drawing/2014/main" val="4256608592"/>
                    </a:ext>
                  </a:extLst>
                </a:gridCol>
                <a:gridCol w="672353">
                  <a:extLst>
                    <a:ext uri="{9D8B030D-6E8A-4147-A177-3AD203B41FA5}">
                      <a16:colId xmlns:a16="http://schemas.microsoft.com/office/drawing/2014/main" val="648725756"/>
                    </a:ext>
                  </a:extLst>
                </a:gridCol>
                <a:gridCol w="376518">
                  <a:extLst>
                    <a:ext uri="{9D8B030D-6E8A-4147-A177-3AD203B41FA5}">
                      <a16:colId xmlns:a16="http://schemas.microsoft.com/office/drawing/2014/main" val="910421886"/>
                    </a:ext>
                  </a:extLst>
                </a:gridCol>
                <a:gridCol w="443753">
                  <a:extLst>
                    <a:ext uri="{9D8B030D-6E8A-4147-A177-3AD203B41FA5}">
                      <a16:colId xmlns:a16="http://schemas.microsoft.com/office/drawing/2014/main" val="1077765247"/>
                    </a:ext>
                  </a:extLst>
                </a:gridCol>
                <a:gridCol w="692521">
                  <a:extLst>
                    <a:ext uri="{9D8B030D-6E8A-4147-A177-3AD203B41FA5}">
                      <a16:colId xmlns:a16="http://schemas.microsoft.com/office/drawing/2014/main" val="1342136156"/>
                    </a:ext>
                  </a:extLst>
                </a:gridCol>
              </a:tblGrid>
              <a:tr h="260521">
                <a:tc>
                  <a:txBody>
                    <a:bodyPr/>
                    <a:lstStyle/>
                    <a:p>
                      <a:pPr algn="ctr">
                        <a:lnSpc>
                          <a:spcPct val="107000"/>
                        </a:lnSpc>
                        <a:spcAft>
                          <a:spcPts val="0"/>
                        </a:spcAft>
                      </a:pPr>
                      <a:r>
                        <a:rPr lang="en-GB" sz="700" u="sng" dirty="0">
                          <a:effectLst/>
                          <a:latin typeface="Arial (Body)"/>
                        </a:rPr>
                        <a:t>File Name</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tc>
                <a:tc>
                  <a:txBody>
                    <a:bodyPr/>
                    <a:lstStyle/>
                    <a:p>
                      <a:pPr algn="ctr">
                        <a:lnSpc>
                          <a:spcPct val="107000"/>
                        </a:lnSpc>
                        <a:spcAft>
                          <a:spcPts val="0"/>
                        </a:spcAft>
                      </a:pPr>
                      <a:r>
                        <a:rPr lang="en-GB" sz="700" u="sng">
                          <a:effectLst/>
                          <a:latin typeface="Arial (Body)"/>
                        </a:rPr>
                        <a:t>Measurements </a:t>
                      </a:r>
                      <a:endParaRPr lang="en-GB" sz="700">
                        <a:effectLst/>
                        <a:latin typeface="Arial (Body)"/>
                      </a:endParaRPr>
                    </a:p>
                    <a:p>
                      <a:pPr algn="ctr">
                        <a:lnSpc>
                          <a:spcPct val="107000"/>
                        </a:lnSpc>
                        <a:spcAft>
                          <a:spcPts val="0"/>
                        </a:spcAft>
                      </a:pPr>
                      <a:r>
                        <a:rPr lang="en-GB" sz="700" u="sng">
                          <a:effectLst/>
                          <a:latin typeface="Arial (Body)"/>
                        </a:rPr>
                        <a:t>tested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tc>
                <a:tc>
                  <a:txBody>
                    <a:bodyPr/>
                    <a:lstStyle/>
                    <a:p>
                      <a:pPr algn="ctr">
                        <a:lnSpc>
                          <a:spcPct val="107000"/>
                        </a:lnSpc>
                        <a:spcAft>
                          <a:spcPts val="0"/>
                        </a:spcAft>
                      </a:pPr>
                      <a:r>
                        <a:rPr lang="en-GB" sz="700" u="sng" dirty="0">
                          <a:effectLst/>
                          <a:latin typeface="Arial (Body)"/>
                        </a:rPr>
                        <a:t>Percent of acts corrected predicted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tc>
                <a:tc>
                  <a:txBody>
                    <a:bodyPr/>
                    <a:lstStyle/>
                    <a:p>
                      <a:pPr algn="ctr">
                        <a:lnSpc>
                          <a:spcPct val="107000"/>
                        </a:lnSpc>
                        <a:spcAft>
                          <a:spcPts val="0"/>
                        </a:spcAft>
                      </a:pPr>
                      <a:r>
                        <a:rPr lang="en-GB" sz="700" u="sng">
                          <a:effectLst/>
                          <a:latin typeface="Arial (Body)"/>
                        </a:rPr>
                        <a:t>Predicted D/HC Label</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tc>
                <a:tc>
                  <a:txBody>
                    <a:bodyPr/>
                    <a:lstStyle/>
                    <a:p>
                      <a:pPr algn="ctr">
                        <a:lnSpc>
                          <a:spcPct val="107000"/>
                        </a:lnSpc>
                        <a:spcAft>
                          <a:spcPts val="0"/>
                        </a:spcAft>
                      </a:pPr>
                      <a:r>
                        <a:rPr lang="en-GB" sz="700" u="sng">
                          <a:effectLst/>
                          <a:latin typeface="Arial (Body)"/>
                        </a:rPr>
                        <a:t>Percent of correct predicted sequences</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tc>
                <a:tc>
                  <a:txBody>
                    <a:bodyPr/>
                    <a:lstStyle/>
                    <a:p>
                      <a:pPr algn="ctr">
                        <a:lnSpc>
                          <a:spcPct val="107000"/>
                        </a:lnSpc>
                        <a:spcAft>
                          <a:spcPts val="0"/>
                        </a:spcAft>
                      </a:pPr>
                      <a:r>
                        <a:rPr lang="en-GB" sz="700" u="sng">
                          <a:effectLst/>
                          <a:latin typeface="Arial (Body)"/>
                        </a:rPr>
                        <a:t>True Overall Score</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tc>
                <a:tc>
                  <a:txBody>
                    <a:bodyPr/>
                    <a:lstStyle/>
                    <a:p>
                      <a:pPr>
                        <a:lnSpc>
                          <a:spcPct val="107000"/>
                        </a:lnSpc>
                        <a:spcAft>
                          <a:spcPts val="0"/>
                        </a:spcAft>
                      </a:pPr>
                      <a:r>
                        <a:rPr lang="en-GB" sz="700" u="sng">
                          <a:effectLst/>
                          <a:latin typeface="Arial (Body)"/>
                        </a:rPr>
                        <a:t>Predicted Overall Score</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tc>
                <a:tc>
                  <a:txBody>
                    <a:bodyPr/>
                    <a:lstStyle/>
                    <a:p>
                      <a:pPr>
                        <a:lnSpc>
                          <a:spcPct val="107000"/>
                        </a:lnSpc>
                        <a:spcAft>
                          <a:spcPts val="0"/>
                        </a:spcAft>
                      </a:pPr>
                      <a:r>
                        <a:rPr lang="en-GB" sz="700" u="sng" dirty="0">
                          <a:effectLst/>
                          <a:latin typeface="Arial (Body)"/>
                        </a:rPr>
                        <a:t>Aggregated Predicted Overall Score</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tc>
                <a:extLst>
                  <a:ext uri="{0D108BD9-81ED-4DB2-BD59-A6C34878D82A}">
                    <a16:rowId xmlns:a16="http://schemas.microsoft.com/office/drawing/2014/main" val="1566232570"/>
                  </a:ext>
                </a:extLst>
              </a:tr>
              <a:tr h="62647">
                <a:tc>
                  <a:txBody>
                    <a:bodyPr/>
                    <a:lstStyle/>
                    <a:p>
                      <a:pPr>
                        <a:lnSpc>
                          <a:spcPct val="107000"/>
                        </a:lnSpc>
                        <a:spcAft>
                          <a:spcPts val="0"/>
                        </a:spcAft>
                      </a:pPr>
                      <a:r>
                        <a:rPr lang="en-GB" sz="700" dirty="0">
                          <a:effectLst/>
                          <a:latin typeface="Arial (Body)"/>
                        </a:rPr>
                        <a:t>D3</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['position']</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52.94%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78.57%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19</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28</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1948221518"/>
                  </a:ext>
                </a:extLst>
              </a:tr>
              <a:tr h="62647">
                <a:tc>
                  <a:txBody>
                    <a:bodyPr/>
                    <a:lstStyle/>
                    <a:p>
                      <a:pPr>
                        <a:lnSpc>
                          <a:spcPct val="107000"/>
                        </a:lnSpc>
                        <a:spcAft>
                          <a:spcPts val="0"/>
                        </a:spcAft>
                      </a:pPr>
                      <a:r>
                        <a:rPr lang="en-GB" sz="700" dirty="0">
                          <a:effectLst/>
                          <a:latin typeface="Arial (Body)"/>
                        </a:rPr>
                        <a:t>D3</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a:t>
                      </a:r>
                      <a:r>
                        <a:rPr lang="en-GB" sz="700" dirty="0" err="1">
                          <a:effectLst/>
                          <a:latin typeface="Arial (Body)"/>
                        </a:rPr>
                        <a:t>sensorMagnetic</a:t>
                      </a:r>
                      <a:r>
                        <a:rPr lang="en-GB" sz="700" dirty="0">
                          <a:effectLst/>
                          <a:latin typeface="Arial (Body)"/>
                        </a:rPr>
                        <a:t> Field']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52.94%</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73.44%</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dirty="0">
                          <a:effectLst/>
                          <a:latin typeface="Arial (Body)"/>
                        </a:rPr>
                        <a:t>19</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dirty="0">
                          <a:effectLst/>
                          <a:latin typeface="Arial (Body)"/>
                        </a:rPr>
                        <a:t>23</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dirty="0">
                          <a:effectLst/>
                          <a:latin typeface="Arial (Body)"/>
                        </a:rPr>
                        <a:t>24</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extLst>
                  <a:ext uri="{0D108BD9-81ED-4DB2-BD59-A6C34878D82A}">
                    <a16:rowId xmlns:a16="http://schemas.microsoft.com/office/drawing/2014/main" val="3118136408"/>
                  </a:ext>
                </a:extLst>
              </a:tr>
              <a:tr h="62647">
                <a:tc>
                  <a:txBody>
                    <a:bodyPr/>
                    <a:lstStyle/>
                    <a:p>
                      <a:pPr>
                        <a:lnSpc>
                          <a:spcPct val="107000"/>
                        </a:lnSpc>
                        <a:spcAft>
                          <a:spcPts val="0"/>
                        </a:spcAft>
                      </a:pPr>
                      <a:r>
                        <a:rPr lang="en-GB" sz="700" dirty="0">
                          <a:effectLst/>
                          <a:latin typeface="Arial (Body)"/>
                        </a:rPr>
                        <a:t>D3</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['jointAngle']</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47.06%</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94.87%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19</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28</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3729416576"/>
                  </a:ext>
                </a:extLst>
              </a:tr>
              <a:tr h="62647">
                <a:tc>
                  <a:txBody>
                    <a:bodyPr/>
                    <a:lstStyle/>
                    <a:p>
                      <a:pPr>
                        <a:lnSpc>
                          <a:spcPct val="107000"/>
                        </a:lnSpc>
                        <a:spcAft>
                          <a:spcPts val="0"/>
                        </a:spcAft>
                      </a:pPr>
                      <a:r>
                        <a:rPr lang="en-GB" sz="700" dirty="0">
                          <a:effectLst/>
                          <a:latin typeface="Arial (Body)"/>
                        </a:rPr>
                        <a:t>D3</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['AD’]</a:t>
                      </a:r>
                    </a:p>
                  </a:txBody>
                  <a:tcPr marL="17350" marR="17350" marT="0" marB="0" anchor="ctr"/>
                </a:tc>
                <a:tc>
                  <a:txBody>
                    <a:bodyPr/>
                    <a:lstStyle/>
                    <a:p>
                      <a:pPr>
                        <a:lnSpc>
                          <a:spcPct val="107000"/>
                        </a:lnSpc>
                        <a:spcAft>
                          <a:spcPts val="0"/>
                        </a:spcAft>
                      </a:pPr>
                      <a:r>
                        <a:rPr lang="en-GB" sz="700" dirty="0">
                          <a:effectLst/>
                          <a:latin typeface="Arial (Body)"/>
                        </a:rPr>
                        <a:t>58.82%</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68.75%</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19</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28</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26</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953171134"/>
                  </a:ext>
                </a:extLst>
              </a:tr>
              <a:tr h="62647">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D3</a:t>
                      </a:r>
                    </a:p>
                  </a:txBody>
                  <a:tcPr marL="17350" marR="17350" marT="0" marB="0" anchor="ctr"/>
                </a:tc>
                <a:tc>
                  <a:txBody>
                    <a:bodyPr/>
                    <a:lstStyle/>
                    <a:p>
                      <a:pPr>
                        <a:lnSpc>
                          <a:spcPct val="107000"/>
                        </a:lnSpc>
                        <a:spcAft>
                          <a:spcPts val="0"/>
                        </a:spcAft>
                      </a:pPr>
                      <a:r>
                        <a:rPr lang="en-GB" sz="700" dirty="0">
                          <a:effectLst/>
                          <a:latin typeface="Arial (Body)"/>
                        </a:rPr>
                        <a:t>[ALL MEASURES]</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52.94%</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D</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78.57</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19</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27</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26</a:t>
                      </a:r>
                    </a:p>
                  </a:txBody>
                  <a:tcPr marL="17350" marR="17350" marT="0" marB="0" anchor="ctr"/>
                </a:tc>
                <a:extLst>
                  <a:ext uri="{0D108BD9-81ED-4DB2-BD59-A6C34878D82A}">
                    <a16:rowId xmlns:a16="http://schemas.microsoft.com/office/drawing/2014/main" val="2779390450"/>
                  </a:ext>
                </a:extLst>
              </a:tr>
              <a:tr h="62647">
                <a:tc>
                  <a:txBody>
                    <a:bodyPr/>
                    <a:lstStyle/>
                    <a:p>
                      <a:pPr>
                        <a:lnSpc>
                          <a:spcPct val="107000"/>
                        </a:lnSpc>
                        <a:spcAft>
                          <a:spcPts val="0"/>
                        </a:spcAft>
                      </a:pPr>
                      <a:r>
                        <a:rPr lang="en-GB" sz="700" dirty="0">
                          <a:effectLst/>
                          <a:latin typeface="Arial (Body)"/>
                        </a:rPr>
                        <a:t>D9</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['position']</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41.18%</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HC</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0.94%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22</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32</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4119738607"/>
                  </a:ext>
                </a:extLst>
              </a:tr>
              <a:tr h="62647">
                <a:tc>
                  <a:txBody>
                    <a:bodyPr/>
                    <a:lstStyle/>
                    <a:p>
                      <a:pPr>
                        <a:lnSpc>
                          <a:spcPct val="107000"/>
                        </a:lnSpc>
                        <a:spcAft>
                          <a:spcPts val="0"/>
                        </a:spcAft>
                      </a:pPr>
                      <a:r>
                        <a:rPr lang="en-GB" sz="700" dirty="0">
                          <a:effectLst/>
                          <a:latin typeface="Arial (Body)"/>
                        </a:rPr>
                        <a:t>D9</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a:t>
                      </a:r>
                      <a:r>
                        <a:rPr lang="en-GB" sz="700" dirty="0" err="1">
                          <a:effectLst/>
                          <a:latin typeface="Arial (Body)"/>
                        </a:rPr>
                        <a:t>sensorMagnetic</a:t>
                      </a:r>
                      <a:r>
                        <a:rPr lang="en-GB" sz="700" dirty="0">
                          <a:effectLst/>
                          <a:latin typeface="Arial (Body)"/>
                        </a:rPr>
                        <a:t> Field']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52.94%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99.69%</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a:effectLst/>
                          <a:latin typeface="Arial (Body)"/>
                        </a:rPr>
                        <a:t>22</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a:effectLst/>
                          <a:latin typeface="Arial (Body)"/>
                        </a:rPr>
                        <a:t>25</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dirty="0">
                          <a:effectLst/>
                          <a:latin typeface="Arial (Body)"/>
                        </a:rPr>
                        <a:t>26</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extLst>
                  <a:ext uri="{0D108BD9-81ED-4DB2-BD59-A6C34878D82A}">
                    <a16:rowId xmlns:a16="http://schemas.microsoft.com/office/drawing/2014/main" val="965390706"/>
                  </a:ext>
                </a:extLst>
              </a:tr>
              <a:tr h="62647">
                <a:tc>
                  <a:txBody>
                    <a:bodyPr/>
                    <a:lstStyle/>
                    <a:p>
                      <a:pPr>
                        <a:lnSpc>
                          <a:spcPct val="107000"/>
                        </a:lnSpc>
                        <a:spcAft>
                          <a:spcPts val="0"/>
                        </a:spcAft>
                      </a:pPr>
                      <a:r>
                        <a:rPr lang="en-GB" sz="700" dirty="0">
                          <a:effectLst/>
                          <a:latin typeface="Arial (Body)"/>
                        </a:rPr>
                        <a:t>D9</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['jointAngle']</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52.94%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95.94%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22</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26</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27</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1222962227"/>
                  </a:ext>
                </a:extLst>
              </a:tr>
              <a:tr h="62647">
                <a:tc>
                  <a:txBody>
                    <a:bodyPr/>
                    <a:lstStyle/>
                    <a:p>
                      <a:pPr>
                        <a:lnSpc>
                          <a:spcPct val="107000"/>
                        </a:lnSpc>
                        <a:spcAft>
                          <a:spcPts val="0"/>
                        </a:spcAft>
                      </a:pPr>
                      <a:r>
                        <a:rPr lang="en-GB" sz="700" dirty="0">
                          <a:effectLst/>
                          <a:latin typeface="Arial (Body)"/>
                        </a:rPr>
                        <a:t>D9</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['AD']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41.18%</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90.62%</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22</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26</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28</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2726431221"/>
                  </a:ext>
                </a:extLst>
              </a:tr>
              <a:tr h="62647">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D9</a:t>
                      </a:r>
                    </a:p>
                  </a:txBody>
                  <a:tcPr marL="17350" marR="17350" marT="0" marB="0" anchor="ct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GB" sz="700" dirty="0">
                          <a:effectLst/>
                          <a:latin typeface="Arial (Body)"/>
                        </a:rPr>
                        <a:t>[ALL MEASURES]</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41.18</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D</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0.94%</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22</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26</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28</a:t>
                      </a:r>
                    </a:p>
                  </a:txBody>
                  <a:tcPr marL="17350" marR="17350" marT="0" marB="0" anchor="ctr"/>
                </a:tc>
                <a:extLst>
                  <a:ext uri="{0D108BD9-81ED-4DB2-BD59-A6C34878D82A}">
                    <a16:rowId xmlns:a16="http://schemas.microsoft.com/office/drawing/2014/main" val="1668222673"/>
                  </a:ext>
                </a:extLst>
              </a:tr>
              <a:tr h="62647">
                <a:tc>
                  <a:txBody>
                    <a:bodyPr/>
                    <a:lstStyle/>
                    <a:p>
                      <a:pPr>
                        <a:lnSpc>
                          <a:spcPct val="107000"/>
                        </a:lnSpc>
                        <a:spcAft>
                          <a:spcPts val="0"/>
                        </a:spcAft>
                      </a:pPr>
                      <a:r>
                        <a:rPr lang="en-GB" sz="700" dirty="0">
                          <a:effectLst/>
                          <a:latin typeface="Arial (Body)"/>
                        </a:rPr>
                        <a:t>D11</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['position']</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47.06%</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64.53%</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25</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25</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3499473725"/>
                  </a:ext>
                </a:extLst>
              </a:tr>
              <a:tr h="62647">
                <a:tc>
                  <a:txBody>
                    <a:bodyPr/>
                    <a:lstStyle/>
                    <a:p>
                      <a:pPr>
                        <a:lnSpc>
                          <a:spcPct val="107000"/>
                        </a:lnSpc>
                        <a:spcAft>
                          <a:spcPts val="0"/>
                        </a:spcAft>
                      </a:pPr>
                      <a:r>
                        <a:rPr lang="en-GB" sz="700" dirty="0">
                          <a:effectLst/>
                          <a:latin typeface="Arial (Body)"/>
                        </a:rPr>
                        <a:t>D11</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a:t>
                      </a:r>
                      <a:r>
                        <a:rPr lang="en-GB" sz="700" dirty="0" err="1">
                          <a:effectLst/>
                          <a:latin typeface="Arial (Body)"/>
                        </a:rPr>
                        <a:t>sensorMagnetic</a:t>
                      </a:r>
                      <a:r>
                        <a:rPr lang="en-GB" sz="700" dirty="0">
                          <a:effectLst/>
                          <a:latin typeface="Arial (Body)"/>
                        </a:rPr>
                        <a:t> Field']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70.59%</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99.69%</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a:effectLst/>
                          <a:latin typeface="Arial (Body)"/>
                        </a:rPr>
                        <a:t>27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a:effectLst/>
                          <a:latin typeface="Arial (Body)"/>
                        </a:rPr>
                        <a:t>25</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dirty="0">
                          <a:effectLst/>
                          <a:latin typeface="Arial (Body)"/>
                        </a:rPr>
                        <a:t>25</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extLst>
                  <a:ext uri="{0D108BD9-81ED-4DB2-BD59-A6C34878D82A}">
                    <a16:rowId xmlns:a16="http://schemas.microsoft.com/office/drawing/2014/main" val="70298029"/>
                  </a:ext>
                </a:extLst>
              </a:tr>
              <a:tr h="62647">
                <a:tc>
                  <a:txBody>
                    <a:bodyPr/>
                    <a:lstStyle/>
                    <a:p>
                      <a:pPr>
                        <a:lnSpc>
                          <a:spcPct val="107000"/>
                        </a:lnSpc>
                        <a:spcAft>
                          <a:spcPts val="0"/>
                        </a:spcAft>
                      </a:pPr>
                      <a:r>
                        <a:rPr lang="en-GB" sz="700" dirty="0">
                          <a:effectLst/>
                          <a:latin typeface="Arial (Body)"/>
                        </a:rPr>
                        <a:t>D11</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['jointAngle']</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82.35%</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76.88%</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27</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25</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819021740"/>
                  </a:ext>
                </a:extLst>
              </a:tr>
              <a:tr h="62647">
                <a:tc>
                  <a:txBody>
                    <a:bodyPr/>
                    <a:lstStyle/>
                    <a:p>
                      <a:pPr>
                        <a:lnSpc>
                          <a:spcPct val="107000"/>
                        </a:lnSpc>
                        <a:spcAft>
                          <a:spcPts val="0"/>
                        </a:spcAft>
                      </a:pPr>
                      <a:r>
                        <a:rPr lang="en-GB" sz="700" dirty="0">
                          <a:effectLst/>
                          <a:latin typeface="Arial (Body)"/>
                        </a:rPr>
                        <a:t>D11</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['AD']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58.82%</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95.31%</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29</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29</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3125823581"/>
                  </a:ext>
                </a:extLst>
              </a:tr>
              <a:tr h="62647">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D11</a:t>
                      </a:r>
                    </a:p>
                  </a:txBody>
                  <a:tcPr marL="17350" marR="17350" marT="0" marB="0" anchor="ct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GB" sz="700" dirty="0">
                          <a:effectLst/>
                          <a:latin typeface="Arial (Body)"/>
                        </a:rPr>
                        <a:t>[ALL MEASURES]</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58.82%</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D</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64.53</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27</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26</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26</a:t>
                      </a:r>
                    </a:p>
                  </a:txBody>
                  <a:tcPr marL="17350" marR="17350" marT="0" marB="0" anchor="ctr"/>
                </a:tc>
                <a:extLst>
                  <a:ext uri="{0D108BD9-81ED-4DB2-BD59-A6C34878D82A}">
                    <a16:rowId xmlns:a16="http://schemas.microsoft.com/office/drawing/2014/main" val="594745079"/>
                  </a:ext>
                </a:extLst>
              </a:tr>
              <a:tr h="62647">
                <a:tc>
                  <a:txBody>
                    <a:bodyPr/>
                    <a:lstStyle/>
                    <a:p>
                      <a:pPr>
                        <a:lnSpc>
                          <a:spcPct val="107000"/>
                        </a:lnSpc>
                        <a:spcAft>
                          <a:spcPts val="0"/>
                        </a:spcAft>
                      </a:pPr>
                      <a:r>
                        <a:rPr lang="en-GB" sz="700" dirty="0">
                          <a:effectLst/>
                          <a:latin typeface="Arial (Body)"/>
                        </a:rPr>
                        <a:t>D17</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['position']</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88.24%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HC</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35.16%</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33</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28</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31</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3196501109"/>
                  </a:ext>
                </a:extLst>
              </a:tr>
              <a:tr h="62647">
                <a:tc>
                  <a:txBody>
                    <a:bodyPr/>
                    <a:lstStyle/>
                    <a:p>
                      <a:pPr>
                        <a:lnSpc>
                          <a:spcPct val="107000"/>
                        </a:lnSpc>
                        <a:spcAft>
                          <a:spcPts val="0"/>
                        </a:spcAft>
                      </a:pPr>
                      <a:r>
                        <a:rPr lang="en-GB" sz="700" dirty="0">
                          <a:effectLst/>
                          <a:latin typeface="Arial (Body)"/>
                        </a:rPr>
                        <a:t>D17</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a:t>
                      </a:r>
                      <a:r>
                        <a:rPr lang="en-GB" sz="700" dirty="0" err="1">
                          <a:effectLst/>
                          <a:latin typeface="Arial (Body)"/>
                        </a:rPr>
                        <a:t>sensorMagnetic</a:t>
                      </a:r>
                      <a:r>
                        <a:rPr lang="en-GB" sz="700" dirty="0">
                          <a:effectLst/>
                          <a:latin typeface="Arial (Body)"/>
                        </a:rPr>
                        <a:t> Field']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94.12%</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HC</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7.03%</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a:effectLst/>
                          <a:latin typeface="Arial (Body)"/>
                        </a:rPr>
                        <a:t>33</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dirty="0">
                          <a:effectLst/>
                          <a:latin typeface="Arial (Body)"/>
                        </a:rPr>
                        <a:t>33</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dirty="0">
                          <a:effectLst/>
                          <a:latin typeface="Arial (Body)"/>
                        </a:rPr>
                        <a:t>34</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extLst>
                  <a:ext uri="{0D108BD9-81ED-4DB2-BD59-A6C34878D82A}">
                    <a16:rowId xmlns:a16="http://schemas.microsoft.com/office/drawing/2014/main" val="2401826038"/>
                  </a:ext>
                </a:extLst>
              </a:tr>
              <a:tr h="62647">
                <a:tc>
                  <a:txBody>
                    <a:bodyPr/>
                    <a:lstStyle/>
                    <a:p>
                      <a:pPr>
                        <a:lnSpc>
                          <a:spcPct val="107000"/>
                        </a:lnSpc>
                        <a:spcAft>
                          <a:spcPts val="0"/>
                        </a:spcAft>
                      </a:pPr>
                      <a:r>
                        <a:rPr lang="en-GB" sz="700" dirty="0">
                          <a:effectLst/>
                          <a:latin typeface="Arial (Body)"/>
                        </a:rPr>
                        <a:t>D17</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['jointAngle']</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88.24%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96.09%</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33</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27</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3847416503"/>
                  </a:ext>
                </a:extLst>
              </a:tr>
              <a:tr h="62647">
                <a:tc>
                  <a:txBody>
                    <a:bodyPr/>
                    <a:lstStyle/>
                    <a:p>
                      <a:pPr>
                        <a:lnSpc>
                          <a:spcPct val="107000"/>
                        </a:lnSpc>
                        <a:spcAft>
                          <a:spcPts val="0"/>
                        </a:spcAft>
                      </a:pPr>
                      <a:r>
                        <a:rPr lang="en-GB" sz="700" dirty="0">
                          <a:effectLst/>
                          <a:latin typeface="Arial (Body)"/>
                        </a:rPr>
                        <a:t>D17</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['AD']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94.12%</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90.62%</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33</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29</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29</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3130118884"/>
                  </a:ext>
                </a:extLst>
              </a:tr>
              <a:tr h="62647">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D17</a:t>
                      </a:r>
                    </a:p>
                  </a:txBody>
                  <a:tcPr marL="17350" marR="17350" marT="0" marB="0" anchor="ct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GB" sz="700" dirty="0">
                          <a:effectLst/>
                          <a:latin typeface="Arial (Body)"/>
                        </a:rPr>
                        <a:t>[ALL MEASURES]</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94.12%</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HC</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35.16%</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33</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29</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32</a:t>
                      </a:r>
                    </a:p>
                  </a:txBody>
                  <a:tcPr marL="17350" marR="17350" marT="0" marB="0" anchor="ctr"/>
                </a:tc>
                <a:extLst>
                  <a:ext uri="{0D108BD9-81ED-4DB2-BD59-A6C34878D82A}">
                    <a16:rowId xmlns:a16="http://schemas.microsoft.com/office/drawing/2014/main" val="1873203463"/>
                  </a:ext>
                </a:extLst>
              </a:tr>
              <a:tr h="62647">
                <a:tc>
                  <a:txBody>
                    <a:bodyPr/>
                    <a:lstStyle/>
                    <a:p>
                      <a:pPr>
                        <a:lnSpc>
                          <a:spcPct val="107000"/>
                        </a:lnSpc>
                        <a:spcAft>
                          <a:spcPts val="0"/>
                        </a:spcAft>
                      </a:pPr>
                      <a:r>
                        <a:rPr lang="en-GB" sz="700" dirty="0">
                          <a:effectLst/>
                          <a:latin typeface="Arial (Body)"/>
                        </a:rPr>
                        <a:t>HC6</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['position']</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100.0%</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HC</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100.0%</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34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32</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33</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965199572"/>
                  </a:ext>
                </a:extLst>
              </a:tr>
              <a:tr h="62647">
                <a:tc>
                  <a:txBody>
                    <a:bodyPr/>
                    <a:lstStyle/>
                    <a:p>
                      <a:pPr>
                        <a:lnSpc>
                          <a:spcPct val="107000"/>
                        </a:lnSpc>
                        <a:spcAft>
                          <a:spcPts val="0"/>
                        </a:spcAft>
                      </a:pPr>
                      <a:r>
                        <a:rPr lang="en-GB" sz="700" dirty="0">
                          <a:effectLst/>
                          <a:latin typeface="Arial (Body)"/>
                        </a:rPr>
                        <a:t>HC6</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dirty="0">
                          <a:effectLst/>
                          <a:latin typeface="Arial (Body)"/>
                        </a:rPr>
                        <a:t>['</a:t>
                      </a:r>
                      <a:r>
                        <a:rPr lang="en-GB" sz="700" dirty="0" err="1">
                          <a:effectLst/>
                          <a:latin typeface="Arial (Body)"/>
                        </a:rPr>
                        <a:t>sensorMagnetic</a:t>
                      </a:r>
                      <a:r>
                        <a:rPr lang="en-GB" sz="700" dirty="0">
                          <a:effectLst/>
                          <a:latin typeface="Arial (Body)"/>
                        </a:rPr>
                        <a:t> Field']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100.0%</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HC</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nSpc>
                          <a:spcPct val="107000"/>
                        </a:lnSpc>
                        <a:spcAft>
                          <a:spcPts val="0"/>
                        </a:spcAft>
                      </a:pPr>
                      <a:r>
                        <a:rPr lang="en-GB" sz="700">
                          <a:effectLst/>
                          <a:latin typeface="Arial (Body)"/>
                        </a:rPr>
                        <a:t>97.27%</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a:effectLst/>
                          <a:latin typeface="Arial (Body)"/>
                        </a:rPr>
                        <a:t>34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dirty="0">
                          <a:effectLst/>
                          <a:latin typeface="Arial (Body)"/>
                        </a:rPr>
                        <a:t>34</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tc>
                  <a:txBody>
                    <a:bodyPr/>
                    <a:lstStyle/>
                    <a:p>
                      <a:pPr algn="r">
                        <a:lnSpc>
                          <a:spcPct val="107000"/>
                        </a:lnSpc>
                        <a:spcAft>
                          <a:spcPts val="0"/>
                        </a:spcAft>
                      </a:pPr>
                      <a:r>
                        <a:rPr lang="en-GB" sz="700" dirty="0">
                          <a:effectLst/>
                          <a:latin typeface="Arial (Body)"/>
                        </a:rPr>
                        <a:t>34</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solidFill>
                      <a:schemeClr val="accent5">
                        <a:lumMod val="75000"/>
                      </a:schemeClr>
                    </a:solidFill>
                  </a:tcPr>
                </a:tc>
                <a:extLst>
                  <a:ext uri="{0D108BD9-81ED-4DB2-BD59-A6C34878D82A}">
                    <a16:rowId xmlns:a16="http://schemas.microsoft.com/office/drawing/2014/main" val="4006082910"/>
                  </a:ext>
                </a:extLst>
              </a:tr>
              <a:tr h="62647">
                <a:tc>
                  <a:txBody>
                    <a:bodyPr/>
                    <a:lstStyle/>
                    <a:p>
                      <a:pPr>
                        <a:lnSpc>
                          <a:spcPct val="107000"/>
                        </a:lnSpc>
                        <a:spcAft>
                          <a:spcPts val="0"/>
                        </a:spcAft>
                      </a:pPr>
                      <a:r>
                        <a:rPr lang="en-GB" sz="700" dirty="0">
                          <a:effectLst/>
                          <a:latin typeface="Arial (Body)"/>
                        </a:rPr>
                        <a:t>HC6</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['jointAngle']</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100.0%</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HC</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52.34%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34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30</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32</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1397488338"/>
                  </a:ext>
                </a:extLst>
              </a:tr>
              <a:tr h="62647">
                <a:tc>
                  <a:txBody>
                    <a:bodyPr/>
                    <a:lstStyle/>
                    <a:p>
                      <a:pPr>
                        <a:lnSpc>
                          <a:spcPct val="107000"/>
                        </a:lnSpc>
                        <a:spcAft>
                          <a:spcPts val="0"/>
                        </a:spcAft>
                      </a:pPr>
                      <a:r>
                        <a:rPr lang="en-GB" sz="700" dirty="0">
                          <a:effectLst/>
                          <a:latin typeface="Arial (Body)"/>
                        </a:rPr>
                        <a:t>HC6</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dirty="0">
                          <a:effectLst/>
                          <a:latin typeface="Arial (Body)"/>
                        </a:rPr>
                        <a:t>['AD']</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100.0%</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D</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nSpc>
                          <a:spcPct val="107000"/>
                        </a:lnSpc>
                        <a:spcAft>
                          <a:spcPts val="0"/>
                        </a:spcAft>
                      </a:pPr>
                      <a:r>
                        <a:rPr lang="en-GB" sz="700">
                          <a:effectLst/>
                          <a:latin typeface="Arial (Body)"/>
                        </a:rPr>
                        <a:t>12.5%</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a:effectLst/>
                          <a:latin typeface="Arial (Body)"/>
                        </a:rPr>
                        <a:t>34</a:t>
                      </a:r>
                      <a:endParaRPr lang="en-GB" sz="70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26</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tc>
                  <a:txBody>
                    <a:bodyPr/>
                    <a:lstStyle/>
                    <a:p>
                      <a:pPr algn="r">
                        <a:lnSpc>
                          <a:spcPct val="107000"/>
                        </a:lnSpc>
                        <a:spcAft>
                          <a:spcPts val="0"/>
                        </a:spcAft>
                      </a:pPr>
                      <a:r>
                        <a:rPr lang="en-GB" sz="700" dirty="0">
                          <a:effectLst/>
                          <a:latin typeface="Arial (Body)"/>
                        </a:rPr>
                        <a:t>28</a:t>
                      </a:r>
                      <a:endParaRPr lang="en-GB" sz="700" dirty="0">
                        <a:effectLst/>
                        <a:latin typeface="Arial (Body)"/>
                        <a:ea typeface="Calibri" panose="020F0502020204030204" pitchFamily="34" charset="0"/>
                        <a:cs typeface="Times New Roman" panose="02020603050405020304" pitchFamily="18" charset="0"/>
                      </a:endParaRPr>
                    </a:p>
                  </a:txBody>
                  <a:tcPr marL="17350" marR="17350" marT="0" marB="0" anchor="ctr"/>
                </a:tc>
                <a:extLst>
                  <a:ext uri="{0D108BD9-81ED-4DB2-BD59-A6C34878D82A}">
                    <a16:rowId xmlns:a16="http://schemas.microsoft.com/office/drawing/2014/main" val="3583321544"/>
                  </a:ext>
                </a:extLst>
              </a:tr>
              <a:tr h="62647">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HC6</a:t>
                      </a:r>
                    </a:p>
                  </a:txBody>
                  <a:tcPr marL="17350" marR="17350" marT="0" marB="0" anchor="ct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GB" sz="700" dirty="0">
                          <a:effectLst/>
                          <a:latin typeface="Arial (Body)"/>
                        </a:rPr>
                        <a:t>[ALL MEASURES]</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100.0%</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HC</a:t>
                      </a:r>
                    </a:p>
                  </a:txBody>
                  <a:tcPr marL="17350" marR="17350" marT="0" marB="0" anchor="ctr"/>
                </a:tc>
                <a:tc>
                  <a:txBody>
                    <a:bodyPr/>
                    <a:lstStyle/>
                    <a:p>
                      <a:pP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100.0%</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34</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30</a:t>
                      </a:r>
                    </a:p>
                  </a:txBody>
                  <a:tcPr marL="17350" marR="17350" marT="0" marB="0" anchor="ctr"/>
                </a:tc>
                <a:tc>
                  <a:txBody>
                    <a:bodyPr/>
                    <a:lstStyle/>
                    <a:p>
                      <a:pPr algn="r">
                        <a:lnSpc>
                          <a:spcPct val="107000"/>
                        </a:lnSpc>
                        <a:spcAft>
                          <a:spcPts val="0"/>
                        </a:spcAft>
                      </a:pPr>
                      <a:r>
                        <a:rPr lang="en-GB" sz="700" dirty="0">
                          <a:effectLst/>
                          <a:latin typeface="Arial (Body)"/>
                          <a:ea typeface="Calibri" panose="020F0502020204030204" pitchFamily="34" charset="0"/>
                          <a:cs typeface="Times New Roman" panose="02020603050405020304" pitchFamily="18" charset="0"/>
                        </a:rPr>
                        <a:t>33</a:t>
                      </a:r>
                    </a:p>
                  </a:txBody>
                  <a:tcPr marL="17350" marR="17350" marT="0" marB="0" anchor="ctr"/>
                </a:tc>
                <a:extLst>
                  <a:ext uri="{0D108BD9-81ED-4DB2-BD59-A6C34878D82A}">
                    <a16:rowId xmlns:a16="http://schemas.microsoft.com/office/drawing/2014/main" val="2504911075"/>
                  </a:ext>
                </a:extLst>
              </a:tr>
            </a:tbl>
          </a:graphicData>
        </a:graphic>
      </p:graphicFrame>
      <p:sp>
        <p:nvSpPr>
          <p:cNvPr id="14" name="TextBox 13">
            <a:extLst>
              <a:ext uri="{FF2B5EF4-FFF2-40B4-BE49-F238E27FC236}">
                <a16:creationId xmlns:a16="http://schemas.microsoft.com/office/drawing/2014/main" id="{8A89AF4C-3EE0-4F54-9B20-564C4F66F105}"/>
              </a:ext>
            </a:extLst>
          </p:cNvPr>
          <p:cNvSpPr txBox="1"/>
          <p:nvPr/>
        </p:nvSpPr>
        <p:spPr>
          <a:xfrm>
            <a:off x="5789531" y="1150586"/>
            <a:ext cx="3354469" cy="2970044"/>
          </a:xfrm>
          <a:prstGeom prst="rect">
            <a:avLst/>
          </a:prstGeom>
          <a:noFill/>
        </p:spPr>
        <p:txBody>
          <a:bodyPr wrap="square" rtlCol="0">
            <a:spAutoFit/>
          </a:bodyPr>
          <a:lstStyle/>
          <a:p>
            <a:pPr marL="285750" indent="-285750">
              <a:buFont typeface="Arial" panose="020B0604020202020204" pitchFamily="34" charset="0"/>
              <a:buChar char="•"/>
            </a:pPr>
            <a:r>
              <a:rPr lang="en-GB" sz="1100" dirty="0"/>
              <a:t>Each uses additional data from NMB and entirety of data set (excluding ‘left out’) for training)</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a:t>Sum of abs diff between true and aggregated predicted overall score for each is:</a:t>
            </a:r>
          </a:p>
          <a:p>
            <a:pPr marL="742950" lvl="1" indent="-285750">
              <a:buFont typeface="Arial" panose="020B0604020202020204" pitchFamily="34" charset="0"/>
              <a:buChar char="•"/>
            </a:pPr>
            <a:r>
              <a:rPr lang="en-GB" sz="1100" dirty="0"/>
              <a:t>position = 23</a:t>
            </a:r>
          </a:p>
          <a:p>
            <a:pPr marL="742950" lvl="1" indent="-285750">
              <a:buFont typeface="Arial" panose="020B0604020202020204" pitchFamily="34" charset="0"/>
              <a:buChar char="•"/>
            </a:pPr>
            <a:r>
              <a:rPr lang="en-GB" sz="1100" b="1" dirty="0"/>
              <a:t>sensorMagneticField = 12</a:t>
            </a:r>
          </a:p>
          <a:p>
            <a:pPr marL="742950" lvl="1" indent="-285750">
              <a:buFont typeface="Arial" panose="020B0604020202020204" pitchFamily="34" charset="0"/>
              <a:buChar char="•"/>
            </a:pPr>
            <a:r>
              <a:rPr lang="en-GB" sz="1100" dirty="0"/>
              <a:t>jointAngle = 21</a:t>
            </a:r>
          </a:p>
          <a:p>
            <a:pPr marL="742950" lvl="1" indent="-285750">
              <a:buFont typeface="Arial" panose="020B0604020202020204" pitchFamily="34" charset="0"/>
              <a:buChar char="•"/>
            </a:pPr>
            <a:r>
              <a:rPr lang="en-GB" sz="1100" dirty="0"/>
              <a:t>AD = 25</a:t>
            </a:r>
          </a:p>
          <a:p>
            <a:pPr marL="742950" lvl="1" indent="-285750">
              <a:buFont typeface="Arial" panose="020B0604020202020204" pitchFamily="34" charset="0"/>
              <a:buChar char="•"/>
            </a:pPr>
            <a:r>
              <a:rPr lang="en-GB" sz="1100" dirty="0"/>
              <a:t>ALL MEASURES = 16</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a:t>On average, models built on and assessed w/ ‘sensorMagneticField’ data assesses subjects to within 2.4 of true overall NSAA score</a:t>
            </a:r>
          </a:p>
        </p:txBody>
      </p:sp>
      <p:sp>
        <p:nvSpPr>
          <p:cNvPr id="15" name="TextBox 14">
            <a:extLst>
              <a:ext uri="{FF2B5EF4-FFF2-40B4-BE49-F238E27FC236}">
                <a16:creationId xmlns:a16="http://schemas.microsoft.com/office/drawing/2014/main" id="{0014926C-30BB-4B00-8692-B449E424FD7A}"/>
              </a:ext>
            </a:extLst>
          </p:cNvPr>
          <p:cNvSpPr txBox="1"/>
          <p:nvPr/>
        </p:nvSpPr>
        <p:spPr>
          <a:xfrm>
            <a:off x="304800" y="4101580"/>
            <a:ext cx="5816600" cy="769441"/>
          </a:xfrm>
          <a:prstGeom prst="rect">
            <a:avLst/>
          </a:prstGeom>
          <a:noFill/>
        </p:spPr>
        <p:txBody>
          <a:bodyPr wrap="square" rtlCol="0">
            <a:spAutoFit/>
          </a:bodyPr>
          <a:lstStyle/>
          <a:p>
            <a:r>
              <a:rPr lang="en-GB" sz="1100" b="1" u="sng" dirty="0"/>
              <a:t>Significance of Results:</a:t>
            </a:r>
            <a:r>
              <a:rPr lang="en-GB" sz="1100" dirty="0"/>
              <a:t> With the use of the ‘assess_nsaa_nmb_file.py’ script, we have a wrapper script that should enable users to accurately assess either an NSAA or natural movement file accurately, which should help assessors with assessing new subjects</a:t>
            </a:r>
          </a:p>
          <a:p>
            <a:endParaRPr lang="en-GB" sz="1100" dirty="0"/>
          </a:p>
        </p:txBody>
      </p:sp>
    </p:spTree>
    <p:extLst>
      <p:ext uri="{BB962C8B-B14F-4D97-AF65-F5344CB8AC3E}">
        <p14:creationId xmlns:p14="http://schemas.microsoft.com/office/powerpoint/2010/main" val="281505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6968C12-666F-4AD9-8DCE-508BB0126680}"/>
              </a:ext>
            </a:extLst>
          </p:cNvPr>
          <p:cNvSpPr>
            <a:spLocks noGrp="1"/>
          </p:cNvSpPr>
          <p:nvPr>
            <p:ph type="title"/>
          </p:nvPr>
        </p:nvSpPr>
        <p:spPr>
          <a:xfrm>
            <a:off x="2138268" y="240021"/>
            <a:ext cx="6300882" cy="833649"/>
          </a:xfrm>
        </p:spPr>
        <p:txBody>
          <a:bodyPr/>
          <a:lstStyle/>
          <a:p>
            <a:r>
              <a:rPr lang="en-GB" dirty="0"/>
              <a:t>Model Generalisation for ‘V2’ Files Left Out</a:t>
            </a:r>
          </a:p>
        </p:txBody>
      </p:sp>
      <p:graphicFrame>
        <p:nvGraphicFramePr>
          <p:cNvPr id="4" name="Table 3">
            <a:extLst>
              <a:ext uri="{FF2B5EF4-FFF2-40B4-BE49-F238E27FC236}">
                <a16:creationId xmlns:a16="http://schemas.microsoft.com/office/drawing/2014/main" id="{45101844-74D6-47AC-B7AB-3A5DC9BCB18C}"/>
              </a:ext>
            </a:extLst>
          </p:cNvPr>
          <p:cNvGraphicFramePr>
            <a:graphicFrameLocks noGrp="1"/>
          </p:cNvGraphicFramePr>
          <p:nvPr>
            <p:extLst>
              <p:ext uri="{D42A27DB-BD31-4B8C-83A1-F6EECF244321}">
                <p14:modId xmlns:p14="http://schemas.microsoft.com/office/powerpoint/2010/main" val="2579405676"/>
              </p:ext>
            </p:extLst>
          </p:nvPr>
        </p:nvGraphicFramePr>
        <p:xfrm>
          <a:off x="280404" y="1280225"/>
          <a:ext cx="5136146" cy="2454656"/>
        </p:xfrm>
        <a:graphic>
          <a:graphicData uri="http://schemas.openxmlformats.org/drawingml/2006/table">
            <a:tbl>
              <a:tblPr firstRow="1" firstCol="1" bandRow="1">
                <a:tableStyleId>{5C22544A-7EE6-4342-B048-85BDC9FD1C3A}</a:tableStyleId>
              </a:tblPr>
              <a:tblGrid>
                <a:gridCol w="468896">
                  <a:extLst>
                    <a:ext uri="{9D8B030D-6E8A-4147-A177-3AD203B41FA5}">
                      <a16:colId xmlns:a16="http://schemas.microsoft.com/office/drawing/2014/main" val="2631915413"/>
                    </a:ext>
                  </a:extLst>
                </a:gridCol>
                <a:gridCol w="965200">
                  <a:extLst>
                    <a:ext uri="{9D8B030D-6E8A-4147-A177-3AD203B41FA5}">
                      <a16:colId xmlns:a16="http://schemas.microsoft.com/office/drawing/2014/main" val="2971332731"/>
                    </a:ext>
                  </a:extLst>
                </a:gridCol>
                <a:gridCol w="514350">
                  <a:extLst>
                    <a:ext uri="{9D8B030D-6E8A-4147-A177-3AD203B41FA5}">
                      <a16:colId xmlns:a16="http://schemas.microsoft.com/office/drawing/2014/main" val="331599620"/>
                    </a:ext>
                  </a:extLst>
                </a:gridCol>
                <a:gridCol w="565150">
                  <a:extLst>
                    <a:ext uri="{9D8B030D-6E8A-4147-A177-3AD203B41FA5}">
                      <a16:colId xmlns:a16="http://schemas.microsoft.com/office/drawing/2014/main" val="2118017168"/>
                    </a:ext>
                  </a:extLst>
                </a:gridCol>
                <a:gridCol w="647700">
                  <a:extLst>
                    <a:ext uri="{9D8B030D-6E8A-4147-A177-3AD203B41FA5}">
                      <a16:colId xmlns:a16="http://schemas.microsoft.com/office/drawing/2014/main" val="3337226255"/>
                    </a:ext>
                  </a:extLst>
                </a:gridCol>
                <a:gridCol w="977900">
                  <a:extLst>
                    <a:ext uri="{9D8B030D-6E8A-4147-A177-3AD203B41FA5}">
                      <a16:colId xmlns:a16="http://schemas.microsoft.com/office/drawing/2014/main" val="2822866231"/>
                    </a:ext>
                  </a:extLst>
                </a:gridCol>
                <a:gridCol w="996950">
                  <a:extLst>
                    <a:ext uri="{9D8B030D-6E8A-4147-A177-3AD203B41FA5}">
                      <a16:colId xmlns:a16="http://schemas.microsoft.com/office/drawing/2014/main" val="76873999"/>
                    </a:ext>
                  </a:extLst>
                </a:gridCol>
              </a:tblGrid>
              <a:tr h="257116">
                <a:tc>
                  <a:txBody>
                    <a:bodyPr/>
                    <a:lstStyle/>
                    <a:p>
                      <a:pPr>
                        <a:lnSpc>
                          <a:spcPct val="107000"/>
                        </a:lnSpc>
                        <a:spcAft>
                          <a:spcPts val="0"/>
                        </a:spcAft>
                      </a:pPr>
                      <a:r>
                        <a:rPr lang="en-GB" sz="700" u="sng">
                          <a:effectLst/>
                        </a:rPr>
                        <a:t>Short file name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u="sng">
                          <a:effectLst/>
                        </a:rPr>
                        <a:t>Measurements tested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u="sng">
                          <a:effectLst/>
                        </a:rPr>
                        <a:t>Predict D/HC label (short file name)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u="sng">
                          <a:effectLst/>
                        </a:rPr>
                        <a:t>True overall NSAA score (other version)</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u="sng">
                          <a:effectLst/>
                        </a:rPr>
                        <a:t>Predict overall NSAA Score (short file name)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u="sng">
                          <a:effectLst/>
                        </a:rPr>
                        <a:t>True single act scores (other version)</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u="sng">
                          <a:effectLst/>
                        </a:rPr>
                        <a:t>Predict single acts scores (short file name)</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75057508"/>
                  </a:ext>
                </a:extLst>
              </a:tr>
              <a:tr h="126929">
                <a:tc>
                  <a:txBody>
                    <a:bodyPr/>
                    <a:lstStyle/>
                    <a:p>
                      <a:pPr>
                        <a:lnSpc>
                          <a:spcPct val="107000"/>
                        </a:lnSpc>
                        <a:spcAft>
                          <a:spcPts val="0"/>
                        </a:spcAft>
                      </a:pPr>
                      <a:r>
                        <a:rPr lang="en-GB" sz="700">
                          <a:effectLst/>
                        </a:rPr>
                        <a:t>D4V2-005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['sensorMagneticField']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[1, 1, 1, 2, 2, 2, 2, 1, 1, 1, 0, 2, 0, 1, 1, 1, 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[2, 1, 1, 2, 2, 2, 2, 1, 1, 1, 0, 2, 0, 2, 1, 1, 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3653660821"/>
                  </a:ext>
                </a:extLst>
              </a:tr>
              <a:tr h="126929">
                <a:tc>
                  <a:txBody>
                    <a:bodyPr/>
                    <a:lstStyle/>
                    <a:p>
                      <a:pPr>
                        <a:lnSpc>
                          <a:spcPct val="107000"/>
                        </a:lnSpc>
                        <a:spcAft>
                          <a:spcPts val="0"/>
                        </a:spcAft>
                      </a:pPr>
                      <a:r>
                        <a:rPr lang="en-GB" sz="700" dirty="0">
                          <a:effectLst/>
                        </a:rPr>
                        <a:t>D4V2-010</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a:t>
                      </a:r>
                      <a:r>
                        <a:rPr lang="en-GB" sz="700" dirty="0" err="1">
                          <a:effectLst/>
                        </a:rPr>
                        <a:t>sensorMagneticField</a:t>
                      </a:r>
                      <a:r>
                        <a:rPr lang="en-GB" sz="700" dirty="0">
                          <a:effectLst/>
                        </a:rPr>
                        <a:t>']</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[1, 1, 1, 2, 2, 2, 2, 1, 1, 1, 0, 2, 0, 1, 1, 1, 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[1, 1, 1, 2, 2, 1, 1, 1, 1, 1, 1, 1, 0, 1, 1, 1, 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3358261844"/>
                  </a:ext>
                </a:extLst>
              </a:tr>
              <a:tr h="126929">
                <a:tc>
                  <a:txBody>
                    <a:bodyPr/>
                    <a:lstStyle/>
                    <a:p>
                      <a:pPr>
                        <a:lnSpc>
                          <a:spcPct val="107000"/>
                        </a:lnSpc>
                        <a:spcAft>
                          <a:spcPts val="0"/>
                        </a:spcAft>
                      </a:pPr>
                      <a:r>
                        <a:rPr lang="en-GB" sz="700">
                          <a:effectLst/>
                        </a:rPr>
                        <a:t>D5V2-010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a:t>
                      </a:r>
                      <a:r>
                        <a:rPr lang="en-GB" sz="700" dirty="0" err="1">
                          <a:effectLst/>
                        </a:rPr>
                        <a:t>sensorMagneticField</a:t>
                      </a:r>
                      <a:r>
                        <a:rPr lang="en-GB" sz="700" dirty="0">
                          <a:effectLst/>
                        </a:rPr>
                        <a:t>']</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34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[2, 2, 2, 2, 2, 2, 2, 2, 2, 2, 2, 2, 2, 2, 2, 2, 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[2, 2, 2, 2, 2, 2, 2, 2, 2, 2, 1, 2, 2, 2, 1, 1, 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722650929"/>
                  </a:ext>
                </a:extLst>
              </a:tr>
              <a:tr h="126929">
                <a:tc>
                  <a:txBody>
                    <a:bodyPr/>
                    <a:lstStyle/>
                    <a:p>
                      <a:pPr>
                        <a:lnSpc>
                          <a:spcPct val="107000"/>
                        </a:lnSpc>
                        <a:spcAft>
                          <a:spcPts val="0"/>
                        </a:spcAft>
                      </a:pPr>
                      <a:r>
                        <a:rPr lang="en-GB" sz="700">
                          <a:effectLst/>
                        </a:rPr>
                        <a:t>D5V2-011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a:t>
                      </a:r>
                      <a:r>
                        <a:rPr lang="en-GB" sz="700" dirty="0" err="1">
                          <a:effectLst/>
                        </a:rPr>
                        <a:t>sensorMagneticField</a:t>
                      </a:r>
                      <a:r>
                        <a:rPr lang="en-GB" sz="700" dirty="0">
                          <a:effectLst/>
                        </a:rPr>
                        <a:t>']</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34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[2, 2, 2, 2, 2, 2, 2, 2, 2, 2, 2, 2, 2, 2, 2, 2, 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[2, 2, 2, 2, 2, 2, 2, 2, 2, 2, 1, 0, 2, 2, 1, 1, 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3028622701"/>
                  </a:ext>
                </a:extLst>
              </a:tr>
              <a:tr h="126929">
                <a:tc>
                  <a:txBody>
                    <a:bodyPr/>
                    <a:lstStyle/>
                    <a:p>
                      <a:pPr>
                        <a:lnSpc>
                          <a:spcPct val="107000"/>
                        </a:lnSpc>
                        <a:spcAft>
                          <a:spcPts val="0"/>
                        </a:spcAft>
                      </a:pPr>
                      <a:r>
                        <a:rPr lang="en-GB" sz="700">
                          <a:effectLst/>
                        </a:rPr>
                        <a:t>D6V2-007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a:t>
                      </a:r>
                      <a:r>
                        <a:rPr lang="en-GB" sz="700" dirty="0" err="1">
                          <a:effectLst/>
                        </a:rPr>
                        <a:t>sensorMagneticField</a:t>
                      </a:r>
                      <a:r>
                        <a:rPr lang="en-GB" sz="700" dirty="0">
                          <a:effectLst/>
                        </a:rPr>
                        <a:t>']</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30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[2, 2, 2, 2, 2, 2, 2, 2, 2, 2, 1, 2, 1, 2, 2, 1, 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[2, 1, 1, 2, 2, 2, 2, 1, 1, 1, 0, 2, 0, 2, 1, 1, 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3054394596"/>
                  </a:ext>
                </a:extLst>
              </a:tr>
              <a:tr h="126929">
                <a:tc>
                  <a:txBody>
                    <a:bodyPr/>
                    <a:lstStyle/>
                    <a:p>
                      <a:pPr>
                        <a:lnSpc>
                          <a:spcPct val="107000"/>
                        </a:lnSpc>
                        <a:spcAft>
                          <a:spcPts val="0"/>
                        </a:spcAft>
                      </a:pPr>
                      <a:r>
                        <a:rPr lang="en-GB" sz="700">
                          <a:effectLst/>
                        </a:rPr>
                        <a:t>D6V2-008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a:t>
                      </a:r>
                      <a:r>
                        <a:rPr lang="en-GB" sz="700" dirty="0" err="1">
                          <a:effectLst/>
                        </a:rPr>
                        <a:t>sensorMagneticField</a:t>
                      </a:r>
                      <a:r>
                        <a:rPr lang="en-GB" sz="700" dirty="0">
                          <a:effectLst/>
                        </a:rPr>
                        <a:t>']</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30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[2, 2, 2, 2, 2, 2, 2, 2, 2, 2, 1, 2, 1, 2, 2, 1, 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[2, 2, 2, 2, 2, 2, 2, 2, 2, 2, 1, 2, 1, 2, 1, 1, 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885754945"/>
                  </a:ext>
                </a:extLst>
              </a:tr>
              <a:tr h="126929">
                <a:tc>
                  <a:txBody>
                    <a:bodyPr/>
                    <a:lstStyle/>
                    <a:p>
                      <a:pPr>
                        <a:lnSpc>
                          <a:spcPct val="107000"/>
                        </a:lnSpc>
                        <a:spcAft>
                          <a:spcPts val="0"/>
                        </a:spcAft>
                      </a:pPr>
                      <a:r>
                        <a:rPr lang="en-GB" sz="700">
                          <a:effectLst/>
                        </a:rPr>
                        <a:t>D7V2-002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a:t>
                      </a:r>
                      <a:r>
                        <a:rPr lang="en-GB" sz="700" dirty="0" err="1">
                          <a:effectLst/>
                        </a:rPr>
                        <a:t>sensorMagneticField</a:t>
                      </a:r>
                      <a:r>
                        <a:rPr lang="en-GB" sz="700" dirty="0">
                          <a:effectLst/>
                        </a:rPr>
                        <a:t>']</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[2, 2, 2, 2, 2, 1, 1, 1, 1, 1, 1, 2, 2, 2, 1, 1, 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[2, 2, 1, 2, 2, 2, 2, 1, 1, 1, 1, 2, 0, 2, 1, 1, 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2079833935"/>
                  </a:ext>
                </a:extLst>
              </a:tr>
              <a:tr h="126929">
                <a:tc>
                  <a:txBody>
                    <a:bodyPr/>
                    <a:lstStyle/>
                    <a:p>
                      <a:pPr>
                        <a:lnSpc>
                          <a:spcPct val="107000"/>
                        </a:lnSpc>
                        <a:spcAft>
                          <a:spcPts val="0"/>
                        </a:spcAft>
                      </a:pPr>
                      <a:r>
                        <a:rPr lang="en-GB" sz="700">
                          <a:effectLst/>
                        </a:rPr>
                        <a:t>D7V2-004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a:t>
                      </a:r>
                      <a:r>
                        <a:rPr lang="en-GB" sz="700" dirty="0" err="1">
                          <a:effectLst/>
                        </a:rPr>
                        <a:t>sensorMagneticField</a:t>
                      </a:r>
                      <a:r>
                        <a:rPr lang="en-GB" sz="700" dirty="0">
                          <a:effectLst/>
                        </a:rPr>
                        <a:t>']</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[2, 2, 2, 2, 2, 1, 1, 1, 1, 1, 1, 2, 2, 2, 1, 1, 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[2, 1, 1, 2, 2, 2, 2, 1, 1, 1, 0, 2, 0, 2, 1, 1, 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3491012964"/>
                  </a:ext>
                </a:extLst>
              </a:tr>
              <a:tr h="126929">
                <a:tc>
                  <a:txBody>
                    <a:bodyPr/>
                    <a:lstStyle/>
                    <a:p>
                      <a:pPr>
                        <a:lnSpc>
                          <a:spcPct val="107000"/>
                        </a:lnSpc>
                        <a:spcAft>
                          <a:spcPts val="0"/>
                        </a:spcAft>
                      </a:pPr>
                      <a:r>
                        <a:rPr lang="en-GB" sz="700">
                          <a:effectLst/>
                        </a:rPr>
                        <a:t>D7V2-03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a:t>
                      </a:r>
                      <a:r>
                        <a:rPr lang="en-GB" sz="700" dirty="0" err="1">
                          <a:effectLst/>
                        </a:rPr>
                        <a:t>sensorMagneticField</a:t>
                      </a:r>
                      <a:r>
                        <a:rPr lang="en-GB" sz="700" dirty="0">
                          <a:effectLst/>
                        </a:rPr>
                        <a:t>']</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a:effectLst/>
                        </a:rPr>
                        <a:t>26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gn="r">
                        <a:lnSpc>
                          <a:spcPct val="107000"/>
                        </a:lnSpc>
                        <a:spcAft>
                          <a:spcPts val="0"/>
                        </a:spcAft>
                      </a:pPr>
                      <a:r>
                        <a:rPr lang="en-GB" sz="700" dirty="0">
                          <a:effectLst/>
                        </a:rPr>
                        <a:t>12</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a:effectLst/>
                        </a:rPr>
                        <a:t>[2, 2, 2, 2, 2, 1, 1, 1, 1, 1, 1, 2, 2, 2, 1, 1, 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tc>
                  <a:txBody>
                    <a:bodyPr/>
                    <a:lstStyle/>
                    <a:p>
                      <a:pPr>
                        <a:lnSpc>
                          <a:spcPct val="107000"/>
                        </a:lnSpc>
                        <a:spcAft>
                          <a:spcPts val="0"/>
                        </a:spcAft>
                      </a:pPr>
                      <a:r>
                        <a:rPr lang="en-GB" sz="700" dirty="0">
                          <a:effectLst/>
                        </a:rPr>
                        <a:t>[1, 1, 0, 0, 2, 0, 0, 0, 0, 0, 0, 0, 0, 0, 0, 0, 1]</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141" marR="26141" marT="0" marB="0" anchor="ctr"/>
                </a:tc>
                <a:extLst>
                  <a:ext uri="{0D108BD9-81ED-4DB2-BD59-A6C34878D82A}">
                    <a16:rowId xmlns:a16="http://schemas.microsoft.com/office/drawing/2014/main" val="3186970415"/>
                  </a:ext>
                </a:extLst>
              </a:tr>
            </a:tbl>
          </a:graphicData>
        </a:graphic>
      </p:graphicFrame>
      <p:sp>
        <p:nvSpPr>
          <p:cNvPr id="5" name="TextBox 4">
            <a:extLst>
              <a:ext uri="{FF2B5EF4-FFF2-40B4-BE49-F238E27FC236}">
                <a16:creationId xmlns:a16="http://schemas.microsoft.com/office/drawing/2014/main" id="{3D0EC511-3CE2-43C2-AD1E-2F30855B7B81}"/>
              </a:ext>
            </a:extLst>
          </p:cNvPr>
          <p:cNvSpPr txBox="1"/>
          <p:nvPr/>
        </p:nvSpPr>
        <p:spPr>
          <a:xfrm>
            <a:off x="5683250" y="1200150"/>
            <a:ext cx="3289300" cy="2462213"/>
          </a:xfrm>
          <a:prstGeom prst="rect">
            <a:avLst/>
          </a:prstGeom>
          <a:noFill/>
        </p:spPr>
        <p:txBody>
          <a:bodyPr wrap="square" rtlCol="0">
            <a:spAutoFit/>
          </a:bodyPr>
          <a:lstStyle/>
          <a:p>
            <a:pPr marL="171450" indent="-171450">
              <a:buFont typeface="Arial" panose="020B0604020202020204" pitchFamily="34" charset="0"/>
              <a:buChar char="•"/>
            </a:pPr>
            <a:r>
              <a:rPr lang="en-GB" sz="1100" dirty="0"/>
              <a:t>Models are trained w/ supplemented NMB data, but this time leaves out all the ‘V2’ files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On average, models that were trained on ‘V1’ using only ‘</a:t>
            </a:r>
            <a:r>
              <a:rPr lang="en-GB" sz="1100" dirty="0" err="1"/>
              <a:t>sensorMagneticField</a:t>
            </a:r>
            <a:r>
              <a:rPr lang="en-GB" sz="1100" dirty="0"/>
              <a:t>’ data would on average predict ‘V2’ file of same subject w/ 4.89 lower overall NSAA score than ‘V1’ file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By comparison, using ‘ALL MEASURES’ for each file (not shown in table) results in marginal increase on average overall score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a:t>
            </a:r>
            <a:r>
              <a:rPr lang="en-GB" sz="1100" dirty="0" err="1"/>
              <a:t>sensorMagneticField</a:t>
            </a:r>
            <a:r>
              <a:rPr lang="en-GB" sz="1100" dirty="0"/>
              <a:t>’ also implies to be good for this source of generalisation</a:t>
            </a:r>
          </a:p>
        </p:txBody>
      </p:sp>
      <p:sp>
        <p:nvSpPr>
          <p:cNvPr id="6" name="TextBox 5">
            <a:extLst>
              <a:ext uri="{FF2B5EF4-FFF2-40B4-BE49-F238E27FC236}">
                <a16:creationId xmlns:a16="http://schemas.microsoft.com/office/drawing/2014/main" id="{C2C04802-E512-4702-94EE-E14791636EB6}"/>
              </a:ext>
            </a:extLst>
          </p:cNvPr>
          <p:cNvSpPr txBox="1"/>
          <p:nvPr/>
        </p:nvSpPr>
        <p:spPr>
          <a:xfrm>
            <a:off x="165100" y="3930650"/>
            <a:ext cx="5816600" cy="600164"/>
          </a:xfrm>
          <a:prstGeom prst="rect">
            <a:avLst/>
          </a:prstGeom>
          <a:noFill/>
        </p:spPr>
        <p:txBody>
          <a:bodyPr wrap="square" rtlCol="0">
            <a:spAutoFit/>
          </a:bodyPr>
          <a:lstStyle/>
          <a:p>
            <a:r>
              <a:rPr lang="en-GB" sz="1100" b="1" u="sng" dirty="0"/>
              <a:t>Significance of Results:</a:t>
            </a:r>
            <a:r>
              <a:rPr lang="en-GB" sz="1100" dirty="0"/>
              <a:t> Using the ‘assess_nsaa_nmb_file.py’ script and with above results, can use it on ‘follow-up’ assessments with subjects and act as a tool to monitor the progress of subjects’ DMD without human assessment</a:t>
            </a:r>
          </a:p>
        </p:txBody>
      </p:sp>
    </p:spTree>
    <p:extLst>
      <p:ext uri="{BB962C8B-B14F-4D97-AF65-F5344CB8AC3E}">
        <p14:creationId xmlns:p14="http://schemas.microsoft.com/office/powerpoint/2010/main" val="136079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6968C12-666F-4AD9-8DCE-508BB0126680}"/>
              </a:ext>
            </a:extLst>
          </p:cNvPr>
          <p:cNvSpPr>
            <a:spLocks noGrp="1"/>
          </p:cNvSpPr>
          <p:nvPr>
            <p:ph type="title"/>
          </p:nvPr>
        </p:nvSpPr>
        <p:spPr>
          <a:xfrm>
            <a:off x="2138268" y="240021"/>
            <a:ext cx="6548532" cy="833649"/>
          </a:xfrm>
        </p:spPr>
        <p:txBody>
          <a:bodyPr/>
          <a:lstStyle/>
          <a:p>
            <a:r>
              <a:rPr lang="en-GB" dirty="0"/>
              <a:t>Use of ‘alt </a:t>
            </a:r>
            <a:r>
              <a:rPr lang="en-GB" dirty="0" err="1"/>
              <a:t>dirs’</a:t>
            </a:r>
            <a:r>
              <a:rPr lang="en-GB" dirty="0"/>
              <a:t> for Model Creation</a:t>
            </a:r>
          </a:p>
        </p:txBody>
      </p:sp>
      <p:graphicFrame>
        <p:nvGraphicFramePr>
          <p:cNvPr id="2" name="Table 1">
            <a:extLst>
              <a:ext uri="{FF2B5EF4-FFF2-40B4-BE49-F238E27FC236}">
                <a16:creationId xmlns:a16="http://schemas.microsoft.com/office/drawing/2014/main" id="{EE966451-AB67-4F95-805B-E1F46AA9E9DF}"/>
              </a:ext>
            </a:extLst>
          </p:cNvPr>
          <p:cNvGraphicFramePr>
            <a:graphicFrameLocks noGrp="1"/>
          </p:cNvGraphicFramePr>
          <p:nvPr>
            <p:extLst>
              <p:ext uri="{D42A27DB-BD31-4B8C-83A1-F6EECF244321}">
                <p14:modId xmlns:p14="http://schemas.microsoft.com/office/powerpoint/2010/main" val="4110901249"/>
              </p:ext>
            </p:extLst>
          </p:nvPr>
        </p:nvGraphicFramePr>
        <p:xfrm>
          <a:off x="112712" y="1198975"/>
          <a:ext cx="4929188" cy="1684020"/>
        </p:xfrm>
        <a:graphic>
          <a:graphicData uri="http://schemas.openxmlformats.org/drawingml/2006/table">
            <a:tbl>
              <a:tblPr firstRow="1" firstCol="1" bandRow="1">
                <a:tableStyleId>{5C22544A-7EE6-4342-B048-85BDC9FD1C3A}</a:tableStyleId>
              </a:tblPr>
              <a:tblGrid>
                <a:gridCol w="452438">
                  <a:extLst>
                    <a:ext uri="{9D8B030D-6E8A-4147-A177-3AD203B41FA5}">
                      <a16:colId xmlns:a16="http://schemas.microsoft.com/office/drawing/2014/main" val="2562203354"/>
                    </a:ext>
                  </a:extLst>
                </a:gridCol>
                <a:gridCol w="463550">
                  <a:extLst>
                    <a:ext uri="{9D8B030D-6E8A-4147-A177-3AD203B41FA5}">
                      <a16:colId xmlns:a16="http://schemas.microsoft.com/office/drawing/2014/main" val="3829552471"/>
                    </a:ext>
                  </a:extLst>
                </a:gridCol>
                <a:gridCol w="1054100">
                  <a:extLst>
                    <a:ext uri="{9D8B030D-6E8A-4147-A177-3AD203B41FA5}">
                      <a16:colId xmlns:a16="http://schemas.microsoft.com/office/drawing/2014/main" val="1747103934"/>
                    </a:ext>
                  </a:extLst>
                </a:gridCol>
                <a:gridCol w="730250">
                  <a:extLst>
                    <a:ext uri="{9D8B030D-6E8A-4147-A177-3AD203B41FA5}">
                      <a16:colId xmlns:a16="http://schemas.microsoft.com/office/drawing/2014/main" val="2721571817"/>
                    </a:ext>
                  </a:extLst>
                </a:gridCol>
                <a:gridCol w="622300">
                  <a:extLst>
                    <a:ext uri="{9D8B030D-6E8A-4147-A177-3AD203B41FA5}">
                      <a16:colId xmlns:a16="http://schemas.microsoft.com/office/drawing/2014/main" val="1408646480"/>
                    </a:ext>
                  </a:extLst>
                </a:gridCol>
                <a:gridCol w="857250">
                  <a:extLst>
                    <a:ext uri="{9D8B030D-6E8A-4147-A177-3AD203B41FA5}">
                      <a16:colId xmlns:a16="http://schemas.microsoft.com/office/drawing/2014/main" val="1649024661"/>
                    </a:ext>
                  </a:extLst>
                </a:gridCol>
                <a:gridCol w="749300">
                  <a:extLst>
                    <a:ext uri="{9D8B030D-6E8A-4147-A177-3AD203B41FA5}">
                      <a16:colId xmlns:a16="http://schemas.microsoft.com/office/drawing/2014/main" val="1494295276"/>
                    </a:ext>
                  </a:extLst>
                </a:gridCol>
              </a:tblGrid>
              <a:tr h="0">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GB" sz="700" u="sng" dirty="0">
                          <a:effectLst/>
                        </a:rPr>
                        <a:t>File assess dir</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dirty="0">
                          <a:effectLst/>
                        </a:rPr>
                        <a:t>Model trained dir</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a:effectLst/>
                        </a:rPr>
                        <a:t>Measurements tested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dirty="0">
                          <a:effectLst/>
                        </a:rPr>
                        <a:t>MAE between true and predicted NSAA scores over files (source dir)</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a:effectLst/>
                        </a:rPr>
                        <a:t>Percentage of correct predicted file D/HC label (source dir)</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a:effectLst/>
                        </a:rPr>
                        <a:t>MAE of percentage predicted wrong sequence D/HC classification over files (source dir)</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GB" sz="700" u="sng" dirty="0">
                          <a:effectLst/>
                        </a:rPr>
                        <a:t>Average percentage of single acts correctly predicted over files (source dir)</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5370194"/>
                  </a:ext>
                </a:extLst>
              </a:tr>
              <a:tr h="0">
                <a:tc>
                  <a:txBody>
                    <a:bodyPr/>
                    <a:lstStyle/>
                    <a:p>
                      <a:pPr>
                        <a:lnSpc>
                          <a:spcPct val="107000"/>
                        </a:lnSpc>
                        <a:spcAft>
                          <a:spcPts val="0"/>
                        </a:spcAft>
                      </a:pPr>
                      <a:r>
                        <a:rPr lang="en-GB" sz="700">
                          <a:effectLst/>
                        </a:rPr>
                        <a:t>NMB</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NSAA</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['sensorMagneticField']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3.05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90.67%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12.69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87.14%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1152355"/>
                  </a:ext>
                </a:extLst>
              </a:tr>
              <a:tr h="0">
                <a:tc>
                  <a:txBody>
                    <a:bodyPr/>
                    <a:lstStyle/>
                    <a:p>
                      <a:pPr>
                        <a:lnSpc>
                          <a:spcPct val="107000"/>
                        </a:lnSpc>
                        <a:spcAft>
                          <a:spcPts val="0"/>
                        </a:spcAft>
                      </a:pPr>
                      <a:r>
                        <a:rPr lang="en-GB" sz="700">
                          <a:effectLst/>
                        </a:rPr>
                        <a:t>NMB</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NSAA</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700">
                          <a:effectLst/>
                        </a:rPr>
                        <a:t>['position', 'sensorMagneticField', 'jointAngle', 'AD']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4.99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80.04%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30.21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73.76%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023053"/>
                  </a:ext>
                </a:extLst>
              </a:tr>
              <a:tr h="0">
                <a:tc>
                  <a:txBody>
                    <a:bodyPr/>
                    <a:lstStyle/>
                    <a:p>
                      <a:pPr>
                        <a:lnSpc>
                          <a:spcPct val="107000"/>
                        </a:lnSpc>
                        <a:spcAft>
                          <a:spcPts val="0"/>
                        </a:spcAft>
                      </a:pPr>
                      <a:r>
                        <a:rPr lang="en-GB" sz="700">
                          <a:effectLst/>
                        </a:rPr>
                        <a:t>NSAA</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NMB</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['sensorMagneticField']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2.33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92.86%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8.9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90.9%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9592915"/>
                  </a:ext>
                </a:extLst>
              </a:tr>
              <a:tr h="0">
                <a:tc>
                  <a:txBody>
                    <a:bodyPr/>
                    <a:lstStyle/>
                    <a:p>
                      <a:pPr>
                        <a:lnSpc>
                          <a:spcPct val="107000"/>
                        </a:lnSpc>
                        <a:spcAft>
                          <a:spcPts val="0"/>
                        </a:spcAft>
                      </a:pPr>
                      <a:r>
                        <a:rPr lang="en-GB" sz="700" dirty="0">
                          <a:effectLst/>
                        </a:rPr>
                        <a:t>NSAA</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NMB</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700" dirty="0">
                          <a:effectLst/>
                        </a:rPr>
                        <a:t>['position', '</a:t>
                      </a:r>
                      <a:r>
                        <a:rPr lang="en-GB" sz="700" dirty="0" err="1">
                          <a:effectLst/>
                        </a:rPr>
                        <a:t>sensorMagneticField</a:t>
                      </a:r>
                      <a:r>
                        <a:rPr lang="en-GB" sz="700" dirty="0">
                          <a:effectLst/>
                        </a:rPr>
                        <a:t>', 'jointAngle', 'AD']</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4.79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80.95%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a:effectLst/>
                        </a:rPr>
                        <a:t>24.78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700" dirty="0">
                          <a:effectLst/>
                        </a:rPr>
                        <a:t>77.45%</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3930996"/>
                  </a:ext>
                </a:extLst>
              </a:tr>
            </a:tbl>
          </a:graphicData>
        </a:graphic>
      </p:graphicFrame>
      <p:sp>
        <p:nvSpPr>
          <p:cNvPr id="3" name="TextBox 2">
            <a:extLst>
              <a:ext uri="{FF2B5EF4-FFF2-40B4-BE49-F238E27FC236}">
                <a16:creationId xmlns:a16="http://schemas.microsoft.com/office/drawing/2014/main" id="{9389DC4D-1DE2-4834-B103-BA5CB26B100C}"/>
              </a:ext>
            </a:extLst>
          </p:cNvPr>
          <p:cNvSpPr txBox="1"/>
          <p:nvPr/>
        </p:nvSpPr>
        <p:spPr>
          <a:xfrm>
            <a:off x="5162550" y="1282700"/>
            <a:ext cx="3765550" cy="2970044"/>
          </a:xfrm>
          <a:prstGeom prst="rect">
            <a:avLst/>
          </a:prstGeom>
          <a:noFill/>
        </p:spPr>
        <p:txBody>
          <a:bodyPr wrap="square" rtlCol="0">
            <a:spAutoFit/>
          </a:bodyPr>
          <a:lstStyle/>
          <a:p>
            <a:pPr marL="171450" indent="-171450">
              <a:buFont typeface="Arial" panose="020B0604020202020204" pitchFamily="34" charset="0"/>
              <a:buChar char="•"/>
            </a:pPr>
            <a:r>
              <a:rPr lang="en-GB" sz="1100" dirty="0"/>
              <a:t>Here, looking at models which have been trained on ‘Model trained dir’ and assessed with all the files in ‘File assess dir’</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Results show that, again, ‘</a:t>
            </a:r>
            <a:r>
              <a:rPr lang="en-GB" sz="1100" dirty="0" err="1"/>
              <a:t>sensorMagneticField</a:t>
            </a:r>
            <a:r>
              <a:rPr lang="en-GB" sz="1100" dirty="0"/>
              <a:t>’ on its own is superior to using an aggregation of measurements for this application</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Using this measurement, models assess a subject on average ~2.7 away from true score</a:t>
            </a:r>
          </a:p>
          <a:p>
            <a:pPr marL="628650" lvl="1" indent="-171450">
              <a:buFont typeface="Arial" panose="020B0604020202020204" pitchFamily="34" charset="0"/>
              <a:buChar char="•"/>
            </a:pPr>
            <a:r>
              <a:rPr lang="en-GB" sz="1100" dirty="0"/>
              <a:t>Assessing NSAA files using this measurement on models built from NMB data is comparable to assessing on NSAA models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Very possible, and potentially even ideal, to assess models with files from different data set than used to train models in case of NSAA/NMB directories</a:t>
            </a:r>
          </a:p>
        </p:txBody>
      </p:sp>
      <p:sp>
        <p:nvSpPr>
          <p:cNvPr id="7" name="TextBox 6">
            <a:extLst>
              <a:ext uri="{FF2B5EF4-FFF2-40B4-BE49-F238E27FC236}">
                <a16:creationId xmlns:a16="http://schemas.microsoft.com/office/drawing/2014/main" id="{3F9E9B22-A75C-4EFD-8652-8FC643BFEBEB}"/>
              </a:ext>
            </a:extLst>
          </p:cNvPr>
          <p:cNvSpPr txBox="1"/>
          <p:nvPr/>
        </p:nvSpPr>
        <p:spPr>
          <a:xfrm>
            <a:off x="149225" y="3390527"/>
            <a:ext cx="4953000" cy="1107996"/>
          </a:xfrm>
          <a:prstGeom prst="rect">
            <a:avLst/>
          </a:prstGeom>
          <a:noFill/>
        </p:spPr>
        <p:txBody>
          <a:bodyPr wrap="square" rtlCol="0">
            <a:spAutoFit/>
          </a:bodyPr>
          <a:lstStyle/>
          <a:p>
            <a:r>
              <a:rPr lang="en-GB" sz="1100" b="1" u="sng" dirty="0"/>
              <a:t>Significance of Results:</a:t>
            </a:r>
            <a:r>
              <a:rPr lang="en-GB" sz="1100" dirty="0"/>
              <a:t> Assessors could feasibly only need capture the natural movement behaviour of subjects and use ‘assess_nsaa_nmb_file.py’ to accurately assess the overall and single-act NSAA scores of a subject</a:t>
            </a:r>
          </a:p>
          <a:p>
            <a:endParaRPr lang="en-GB" sz="1100" dirty="0"/>
          </a:p>
          <a:p>
            <a:r>
              <a:rPr lang="en-GB" sz="1100" dirty="0"/>
              <a:t>	- Would avoid the need to undertake the NSAA assessment at all</a:t>
            </a:r>
          </a:p>
          <a:p>
            <a:endParaRPr lang="en-GB" sz="1100" dirty="0"/>
          </a:p>
        </p:txBody>
      </p:sp>
    </p:spTree>
    <p:extLst>
      <p:ext uri="{BB962C8B-B14F-4D97-AF65-F5344CB8AC3E}">
        <p14:creationId xmlns:p14="http://schemas.microsoft.com/office/powerpoint/2010/main" val="210776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6968C12-666F-4AD9-8DCE-508BB0126680}"/>
              </a:ext>
            </a:extLst>
          </p:cNvPr>
          <p:cNvSpPr>
            <a:spLocks noGrp="1"/>
          </p:cNvSpPr>
          <p:nvPr>
            <p:ph type="title"/>
          </p:nvPr>
        </p:nvSpPr>
        <p:spPr>
          <a:xfrm>
            <a:off x="2138268" y="240021"/>
            <a:ext cx="5888132" cy="833649"/>
          </a:xfrm>
        </p:spPr>
        <p:txBody>
          <a:bodyPr/>
          <a:lstStyle/>
          <a:p>
            <a:r>
              <a:rPr lang="en-GB" dirty="0"/>
              <a:t>Assessing Subjects w/ Single-Act Files</a:t>
            </a:r>
          </a:p>
        </p:txBody>
      </p:sp>
      <p:graphicFrame>
        <p:nvGraphicFramePr>
          <p:cNvPr id="5" name="Chart 4">
            <a:extLst>
              <a:ext uri="{FF2B5EF4-FFF2-40B4-BE49-F238E27FC236}">
                <a16:creationId xmlns:a16="http://schemas.microsoft.com/office/drawing/2014/main" id="{89D2A2B4-AA1A-4679-8310-E05AC61299D2}"/>
              </a:ext>
            </a:extLst>
          </p:cNvPr>
          <p:cNvGraphicFramePr/>
          <p:nvPr>
            <p:extLst>
              <p:ext uri="{D42A27DB-BD31-4B8C-83A1-F6EECF244321}">
                <p14:modId xmlns:p14="http://schemas.microsoft.com/office/powerpoint/2010/main" val="2208888264"/>
              </p:ext>
            </p:extLst>
          </p:nvPr>
        </p:nvGraphicFramePr>
        <p:xfrm>
          <a:off x="334869" y="960120"/>
          <a:ext cx="3760881" cy="269113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77BB015-72A1-45D7-A131-8DBDCE5D2FF9}"/>
              </a:ext>
            </a:extLst>
          </p:cNvPr>
          <p:cNvSpPr txBox="1"/>
          <p:nvPr/>
        </p:nvSpPr>
        <p:spPr>
          <a:xfrm>
            <a:off x="4217894" y="1086728"/>
            <a:ext cx="4770344" cy="2970044"/>
          </a:xfrm>
          <a:prstGeom prst="rect">
            <a:avLst/>
          </a:prstGeom>
          <a:noFill/>
        </p:spPr>
        <p:txBody>
          <a:bodyPr wrap="square" rtlCol="0">
            <a:spAutoFit/>
          </a:bodyPr>
          <a:lstStyle/>
          <a:p>
            <a:pPr marL="171450" indent="-171450">
              <a:buFont typeface="Arial" panose="020B0604020202020204" pitchFamily="34" charset="0"/>
              <a:buChar char="•"/>
            </a:pPr>
            <a:r>
              <a:rPr lang="en-GB" sz="1100" dirty="0"/>
              <a:t>Here we look at assessing single-act files on models built from complete-act NSAA and NMB files w/ ‘</a:t>
            </a:r>
            <a:r>
              <a:rPr lang="en-GB" sz="1100" dirty="0" err="1"/>
              <a:t>sensorMagneticField</a:t>
            </a:r>
            <a:r>
              <a:rPr lang="en-GB" sz="1100" dirty="0"/>
              <a:t>’</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For each act, average the difference between true and predicted overall NSAA score over the 5 subjects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Climb/descend box on right (act 6 + 8) noticeably worse than using left (act 7 + 9); see similar w/ hop right (act 15) worse than left (act 16)</a:t>
            </a:r>
          </a:p>
          <a:p>
            <a:pPr marL="628650" lvl="1" indent="-171450">
              <a:buFont typeface="Arial" panose="020B0604020202020204" pitchFamily="34" charset="0"/>
              <a:buChar char="•"/>
            </a:pPr>
            <a:r>
              <a:rPr lang="en-GB" sz="1100" dirty="0"/>
              <a:t>Acts using left leg generally correspond closer to true overall NSAA</a:t>
            </a:r>
          </a:p>
          <a:p>
            <a:pPr marL="628650" lvl="1"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Acts 13 to 17 on average more useful than others, which are acts performed stood up</a:t>
            </a:r>
          </a:p>
          <a:p>
            <a:pPr marL="628650" lvl="1" indent="-171450">
              <a:buFont typeface="Arial" panose="020B0604020202020204" pitchFamily="34" charset="0"/>
              <a:buChar char="•"/>
            </a:pPr>
            <a:r>
              <a:rPr lang="en-GB" sz="1100" dirty="0"/>
              <a:t>Acts 8 to 11, meanwhile, have worse scores and are more performed from floor</a:t>
            </a:r>
          </a:p>
          <a:p>
            <a:pPr marL="628650" lvl="1" indent="-171450">
              <a:buFont typeface="Arial" panose="020B0604020202020204" pitchFamily="34" charset="0"/>
              <a:buChar char="•"/>
            </a:pPr>
            <a:r>
              <a:rPr lang="en-GB" sz="1100" dirty="0"/>
              <a:t>Acts performed standing thus more indicative of accurate assessment than those from sitting</a:t>
            </a:r>
          </a:p>
        </p:txBody>
      </p:sp>
      <p:sp>
        <p:nvSpPr>
          <p:cNvPr id="7" name="TextBox 6">
            <a:extLst>
              <a:ext uri="{FF2B5EF4-FFF2-40B4-BE49-F238E27FC236}">
                <a16:creationId xmlns:a16="http://schemas.microsoft.com/office/drawing/2014/main" id="{D4F9FC42-0080-4BAA-BB49-E78E07306184}"/>
              </a:ext>
            </a:extLst>
          </p:cNvPr>
          <p:cNvSpPr txBox="1"/>
          <p:nvPr/>
        </p:nvSpPr>
        <p:spPr>
          <a:xfrm>
            <a:off x="209550" y="3883298"/>
            <a:ext cx="4222750" cy="600164"/>
          </a:xfrm>
          <a:prstGeom prst="rect">
            <a:avLst/>
          </a:prstGeom>
          <a:noFill/>
        </p:spPr>
        <p:txBody>
          <a:bodyPr wrap="square" rtlCol="0">
            <a:spAutoFit/>
          </a:bodyPr>
          <a:lstStyle/>
          <a:p>
            <a:r>
              <a:rPr lang="en-GB" sz="1100" b="1" u="sng" dirty="0"/>
              <a:t>Significance of Results:</a:t>
            </a:r>
            <a:r>
              <a:rPr lang="en-GB" sz="1100" dirty="0"/>
              <a:t> The results we have found justify possibly undertaking new ‘left-leg and standing’ activities as part of the NSAA assessment</a:t>
            </a:r>
          </a:p>
        </p:txBody>
      </p:sp>
    </p:spTree>
    <p:extLst>
      <p:ext uri="{BB962C8B-B14F-4D97-AF65-F5344CB8AC3E}">
        <p14:creationId xmlns:p14="http://schemas.microsoft.com/office/powerpoint/2010/main" val="225233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A1B1-15F7-41C0-AA01-FE0A7E2B9810}"/>
              </a:ext>
            </a:extLst>
          </p:cNvPr>
          <p:cNvSpPr>
            <a:spLocks noGrp="1"/>
          </p:cNvSpPr>
          <p:nvPr>
            <p:ph type="ctrTitle"/>
          </p:nvPr>
        </p:nvSpPr>
        <p:spPr>
          <a:xfrm>
            <a:off x="2565602" y="341100"/>
            <a:ext cx="4012796" cy="414900"/>
          </a:xfrm>
        </p:spPr>
        <p:txBody>
          <a:bodyPr>
            <a:normAutofit/>
          </a:bodyPr>
          <a:lstStyle/>
          <a:p>
            <a:r>
              <a:rPr lang="en-GB" sz="2400" u="sng" dirty="0"/>
              <a:t>Overview of Presentation</a:t>
            </a:r>
          </a:p>
        </p:txBody>
      </p:sp>
      <p:sp>
        <p:nvSpPr>
          <p:cNvPr id="3" name="Subtitle 2">
            <a:extLst>
              <a:ext uri="{FF2B5EF4-FFF2-40B4-BE49-F238E27FC236}">
                <a16:creationId xmlns:a16="http://schemas.microsoft.com/office/drawing/2014/main" id="{8A2D2D18-0654-4B65-8CCA-704B3957643E}"/>
              </a:ext>
            </a:extLst>
          </p:cNvPr>
          <p:cNvSpPr>
            <a:spLocks noGrp="1"/>
          </p:cNvSpPr>
          <p:nvPr>
            <p:ph type="subTitle" idx="1"/>
          </p:nvPr>
        </p:nvSpPr>
        <p:spPr>
          <a:xfrm>
            <a:off x="821055" y="1527781"/>
            <a:ext cx="6858000" cy="1928113"/>
          </a:xfrm>
        </p:spPr>
        <p:txBody>
          <a:bodyPr>
            <a:normAutofit/>
          </a:bodyPr>
          <a:lstStyle/>
          <a:p>
            <a:pPr marL="342900" indent="-342900" algn="l">
              <a:buFont typeface="+mj-lt"/>
              <a:buAutoNum type="arabicPeriod"/>
            </a:pPr>
            <a:r>
              <a:rPr lang="en-GB" sz="1400" dirty="0"/>
              <a:t>Aims and Background</a:t>
            </a:r>
          </a:p>
          <a:p>
            <a:pPr marL="342900" indent="-342900" algn="l">
              <a:buFont typeface="+mj-lt"/>
              <a:buAutoNum type="arabicPeriod"/>
            </a:pPr>
            <a:endParaRPr lang="en-GB" sz="1400" dirty="0"/>
          </a:p>
          <a:p>
            <a:pPr marL="342900" indent="-342900" algn="l">
              <a:buFont typeface="+mj-lt"/>
              <a:buAutoNum type="arabicPeriod"/>
            </a:pPr>
            <a:endParaRPr lang="en-GB" sz="1400" dirty="0"/>
          </a:p>
          <a:p>
            <a:pPr marL="342900" indent="-342900" algn="l">
              <a:buFont typeface="+mj-lt"/>
              <a:buAutoNum type="arabicPeriod"/>
            </a:pPr>
            <a:r>
              <a:rPr lang="en-GB" sz="1400" dirty="0"/>
              <a:t>Script Ecosystem Overview</a:t>
            </a:r>
          </a:p>
          <a:p>
            <a:pPr marL="342900" indent="-342900" algn="l">
              <a:buFont typeface="+mj-lt"/>
              <a:buAutoNum type="arabicPeriod"/>
            </a:pPr>
            <a:endParaRPr lang="en-GB" sz="1400" dirty="0"/>
          </a:p>
          <a:p>
            <a:pPr marL="342900" indent="-342900" algn="l">
              <a:buFont typeface="+mj-lt"/>
              <a:buAutoNum type="arabicPeriod"/>
            </a:pPr>
            <a:endParaRPr lang="en-GB" sz="1400" dirty="0"/>
          </a:p>
          <a:p>
            <a:pPr marL="342900" indent="-342900" algn="l">
              <a:buFont typeface="+mj-lt"/>
              <a:buAutoNum type="arabicPeriod"/>
            </a:pPr>
            <a:r>
              <a:rPr lang="en-GB" sz="1400" dirty="0"/>
              <a:t>Experimentation, Evaluation, and Conclusions</a:t>
            </a:r>
          </a:p>
          <a:p>
            <a:pPr marL="685800" lvl="1" indent="-342900" algn="l">
              <a:buFont typeface="+mj-lt"/>
              <a:buAutoNum type="arabicPeriod"/>
            </a:pPr>
            <a:endParaRPr lang="en-GB" sz="1050" dirty="0"/>
          </a:p>
          <a:p>
            <a:pPr marL="685800" lvl="1" indent="-342900" algn="l">
              <a:buFont typeface="+mj-lt"/>
              <a:buAutoNum type="arabicPeriod"/>
            </a:pPr>
            <a:endParaRPr lang="en-GB" sz="1050" dirty="0"/>
          </a:p>
          <a:p>
            <a:pPr marL="685800" lvl="1" indent="-342900" algn="l">
              <a:buFont typeface="+mj-lt"/>
              <a:buAutoNum type="arabicPeriod"/>
            </a:pPr>
            <a:endParaRPr lang="en-GB" sz="1050" dirty="0"/>
          </a:p>
          <a:p>
            <a:pPr marL="685800" lvl="1" indent="-342900" algn="l">
              <a:buFont typeface="+mj-lt"/>
              <a:buAutoNum type="arabicPeriod"/>
            </a:pPr>
            <a:endParaRPr lang="en-GB" sz="1050" dirty="0"/>
          </a:p>
          <a:p>
            <a:pPr marL="685800" lvl="1" indent="-342900" algn="l">
              <a:buFont typeface="+mj-lt"/>
              <a:buAutoNum type="arabicPeriod"/>
            </a:pPr>
            <a:endParaRPr lang="en-GB" sz="1050" dirty="0"/>
          </a:p>
        </p:txBody>
      </p:sp>
    </p:spTree>
    <p:extLst>
      <p:ext uri="{BB962C8B-B14F-4D97-AF65-F5344CB8AC3E}">
        <p14:creationId xmlns:p14="http://schemas.microsoft.com/office/powerpoint/2010/main" val="306872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18B9-A874-4411-9933-52603DEA5DB3}"/>
              </a:ext>
            </a:extLst>
          </p:cNvPr>
          <p:cNvSpPr>
            <a:spLocks noGrp="1"/>
          </p:cNvSpPr>
          <p:nvPr>
            <p:ph type="title"/>
          </p:nvPr>
        </p:nvSpPr>
        <p:spPr>
          <a:xfrm>
            <a:off x="2760497" y="290988"/>
            <a:ext cx="3623006" cy="628650"/>
          </a:xfrm>
        </p:spPr>
        <p:txBody>
          <a:bodyPr>
            <a:normAutofit/>
          </a:bodyPr>
          <a:lstStyle/>
          <a:p>
            <a:r>
              <a:rPr lang="en-GB" sz="2700" u="sng" dirty="0"/>
              <a:t>Further Adaptations</a:t>
            </a:r>
          </a:p>
        </p:txBody>
      </p:sp>
      <p:sp>
        <p:nvSpPr>
          <p:cNvPr id="3" name="Content Placeholder 2">
            <a:extLst>
              <a:ext uri="{FF2B5EF4-FFF2-40B4-BE49-F238E27FC236}">
                <a16:creationId xmlns:a16="http://schemas.microsoft.com/office/drawing/2014/main" id="{026AC00B-E7F9-47F9-BB82-42822B896EE8}"/>
              </a:ext>
            </a:extLst>
          </p:cNvPr>
          <p:cNvSpPr>
            <a:spLocks noGrp="1"/>
          </p:cNvSpPr>
          <p:nvPr>
            <p:ph idx="1"/>
          </p:nvPr>
        </p:nvSpPr>
        <p:spPr>
          <a:xfrm>
            <a:off x="354330" y="1679238"/>
            <a:ext cx="8435340" cy="2777562"/>
          </a:xfrm>
        </p:spPr>
        <p:txBody>
          <a:bodyPr>
            <a:normAutofit/>
          </a:bodyPr>
          <a:lstStyle/>
          <a:p>
            <a:r>
              <a:rPr lang="en-GB" sz="1100" dirty="0"/>
              <a:t>Explore alternatives in sequence modelling other than RNNs, including conditional random fields and hidden Markov models</a:t>
            </a:r>
          </a:p>
          <a:p>
            <a:endParaRPr lang="en-GB" sz="1100" dirty="0"/>
          </a:p>
          <a:p>
            <a:r>
              <a:rPr lang="en-GB" sz="1100" dirty="0"/>
              <a:t>Verification of source ‘.mat’ file data integrity through the use of data anomaly detection techniques and/or use of the ‘dis_3d_pos.py’ script</a:t>
            </a:r>
          </a:p>
          <a:p>
            <a:endParaRPr lang="en-GB" sz="1100" dirty="0"/>
          </a:p>
          <a:p>
            <a:r>
              <a:rPr lang="en-GB" sz="1100" dirty="0"/>
              <a:t>Given an annotation sheet of natural movement behaviour file names and what activity is contained within each, draw conclusions about the type of natural behaviour that is better able to predict a subject’s NSAA assessments</a:t>
            </a:r>
          </a:p>
          <a:p>
            <a:endParaRPr lang="en-GB" sz="1100" dirty="0"/>
          </a:p>
          <a:p>
            <a:r>
              <a:rPr lang="en-GB" sz="1100" dirty="0"/>
              <a:t>Validate the correctness of the original NSAA scores obtained in ‘nsaa_6mw_info.xlsx’ and the single-act start/end times within the Google annotations sheet</a:t>
            </a:r>
          </a:p>
          <a:p>
            <a:pPr marL="0" indent="0">
              <a:buNone/>
            </a:pPr>
            <a:endParaRPr lang="en-GB" sz="1100" dirty="0"/>
          </a:p>
          <a:p>
            <a:r>
              <a:rPr lang="en-GB" sz="1100" dirty="0"/>
              <a:t>Extend the project to work with source ‘.mat’ files of subjects with different movement-impairing conditions other than DMD</a:t>
            </a:r>
          </a:p>
        </p:txBody>
      </p:sp>
    </p:spTree>
    <p:extLst>
      <p:ext uri="{BB962C8B-B14F-4D97-AF65-F5344CB8AC3E}">
        <p14:creationId xmlns:p14="http://schemas.microsoft.com/office/powerpoint/2010/main" val="53618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52F291D-44C8-44B9-8FAF-951DBB4C0354}"/>
              </a:ext>
            </a:extLst>
          </p:cNvPr>
          <p:cNvSpPr>
            <a:spLocks noGrp="1"/>
          </p:cNvSpPr>
          <p:nvPr>
            <p:ph idx="1"/>
          </p:nvPr>
        </p:nvSpPr>
        <p:spPr>
          <a:xfrm>
            <a:off x="307975" y="1111862"/>
            <a:ext cx="8528050" cy="3587138"/>
          </a:xfrm>
        </p:spPr>
        <p:txBody>
          <a:bodyPr/>
          <a:lstStyle/>
          <a:p>
            <a:r>
              <a:rPr lang="en-GB" b="1" u="sng" dirty="0"/>
              <a:t>GitHub</a:t>
            </a:r>
            <a:r>
              <a:rPr lang="en-GB" dirty="0"/>
              <a:t>: </a:t>
            </a:r>
            <a:r>
              <a:rPr lang="en-GB" dirty="0">
                <a:hlinkClick r:id="rId2"/>
              </a:rPr>
              <a:t>https://github.com/dan-heaton/MSc_indiv_project</a:t>
            </a:r>
            <a:endParaRPr lang="en-GB" dirty="0"/>
          </a:p>
          <a:p>
            <a:endParaRPr lang="en-GB" b="1" u="sng" dirty="0"/>
          </a:p>
          <a:p>
            <a:r>
              <a:rPr lang="en-GB" b="1" u="sng" dirty="0"/>
              <a:t>GitLab: </a:t>
            </a:r>
            <a:r>
              <a:rPr lang="en-GB" dirty="0">
                <a:hlinkClick r:id="rId3"/>
              </a:rPr>
              <a:t>https://gitlab.doc.ic.ac.uk/djh18/MSc_indiv_project</a:t>
            </a:r>
            <a:endParaRPr lang="en-GB" dirty="0"/>
          </a:p>
          <a:p>
            <a:endParaRPr lang="en-GB" b="1" u="sng" dirty="0"/>
          </a:p>
          <a:p>
            <a:r>
              <a:rPr lang="en-GB" dirty="0"/>
              <a:t>Both contain the whole system, documentation, reports, and so on</a:t>
            </a:r>
          </a:p>
          <a:p>
            <a:endParaRPr lang="en-GB" dirty="0"/>
          </a:p>
          <a:p>
            <a:r>
              <a:rPr lang="en-GB" dirty="0"/>
              <a:t>Final report can also be found at: </a:t>
            </a:r>
            <a:r>
              <a:rPr lang="en-GB" dirty="0">
                <a:hlinkClick r:id="rId4"/>
              </a:rPr>
              <a:t>https://github.com/dan-heaton/MSc_indiv_project/blob/master/report_stuff/report_parts/msc-template/main.pdf</a:t>
            </a:r>
            <a:endParaRPr lang="en-GB" dirty="0"/>
          </a:p>
          <a:p>
            <a:pPr lvl="1"/>
            <a:r>
              <a:rPr lang="en-GB" dirty="0"/>
              <a:t>Can find much more detail on the system and all the experimentation undertaken</a:t>
            </a:r>
          </a:p>
        </p:txBody>
      </p:sp>
    </p:spTree>
    <p:extLst>
      <p:ext uri="{BB962C8B-B14F-4D97-AF65-F5344CB8AC3E}">
        <p14:creationId xmlns:p14="http://schemas.microsoft.com/office/powerpoint/2010/main" val="151493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20DB24-563C-44A0-9AD7-3BCEB3585A36}"/>
              </a:ext>
            </a:extLst>
          </p:cNvPr>
          <p:cNvSpPr txBox="1">
            <a:spLocks/>
          </p:cNvSpPr>
          <p:nvPr/>
        </p:nvSpPr>
        <p:spPr>
          <a:xfrm>
            <a:off x="763120" y="1588084"/>
            <a:ext cx="7617759" cy="1790700"/>
          </a:xfrm>
          <a:prstGeom prst="rect">
            <a:avLst/>
          </a:prstGeom>
        </p:spPr>
        <p:txBody>
          <a:bodyPr vert="horz" lIns="0" tIns="45720" rIns="0" bIns="0" rtlCol="0" anchor="b">
            <a:noAutofit/>
          </a:bodyPr>
          <a:lstStyle>
            <a:lvl1pPr algn="ctr" defTabSz="457200" rtl="0" eaLnBrk="1" latinLnBrk="0" hangingPunct="1">
              <a:spcBef>
                <a:spcPct val="0"/>
              </a:spcBef>
              <a:buNone/>
              <a:defRPr sz="4500" b="1" kern="1200">
                <a:solidFill>
                  <a:srgbClr val="0085CA"/>
                </a:solidFill>
                <a:latin typeface="Arial"/>
                <a:ea typeface="+mj-ea"/>
                <a:cs typeface="Arial"/>
              </a:defRPr>
            </a:lvl1pPr>
          </a:lstStyle>
          <a:p>
            <a:r>
              <a:rPr lang="en-GB" sz="4800"/>
              <a:t>1. Aims and Background</a:t>
            </a:r>
            <a:br>
              <a:rPr lang="en-GB" sz="4800"/>
            </a:br>
            <a:endParaRPr lang="en-GB" dirty="0"/>
          </a:p>
        </p:txBody>
      </p:sp>
    </p:spTree>
    <p:extLst>
      <p:ext uri="{BB962C8B-B14F-4D97-AF65-F5344CB8AC3E}">
        <p14:creationId xmlns:p14="http://schemas.microsoft.com/office/powerpoint/2010/main" val="211470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1C61CB-B55E-4DAC-B843-8903C5949296}"/>
              </a:ext>
            </a:extLst>
          </p:cNvPr>
          <p:cNvSpPr txBox="1">
            <a:spLocks/>
          </p:cNvSpPr>
          <p:nvPr/>
        </p:nvSpPr>
        <p:spPr>
          <a:xfrm>
            <a:off x="3224316" y="253197"/>
            <a:ext cx="2335320" cy="58388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700" b="1" u="sng" dirty="0"/>
          </a:p>
        </p:txBody>
      </p:sp>
      <p:sp>
        <p:nvSpPr>
          <p:cNvPr id="5" name="TextBox 4">
            <a:extLst>
              <a:ext uri="{FF2B5EF4-FFF2-40B4-BE49-F238E27FC236}">
                <a16:creationId xmlns:a16="http://schemas.microsoft.com/office/drawing/2014/main" id="{EF7BE0BC-03D7-411D-BF0E-003C3B7351D2}"/>
              </a:ext>
            </a:extLst>
          </p:cNvPr>
          <p:cNvSpPr txBox="1"/>
          <p:nvPr/>
        </p:nvSpPr>
        <p:spPr>
          <a:xfrm>
            <a:off x="185269" y="1648050"/>
            <a:ext cx="8469129" cy="1769715"/>
          </a:xfrm>
          <a:prstGeom prst="rect">
            <a:avLst/>
          </a:prstGeom>
          <a:noFill/>
        </p:spPr>
        <p:txBody>
          <a:bodyPr wrap="square" rtlCol="0">
            <a:spAutoFit/>
          </a:bodyPr>
          <a:lstStyle/>
          <a:p>
            <a:pPr marL="214313" indent="-214313">
              <a:buFont typeface="Arial" panose="020B0604020202020204" pitchFamily="34" charset="0"/>
              <a:buChar char="•"/>
            </a:pPr>
            <a:r>
              <a:rPr lang="en-GB" sz="1400" b="1" u="sng" dirty="0"/>
              <a:t>Primary Aim:</a:t>
            </a:r>
            <a:r>
              <a:rPr lang="en-GB" sz="1400" dirty="0"/>
              <a:t> Build models to regress clinical NSAA scores and classify D/HC labels from both NSAA assessment data and natural movement data so as to uncover insights about the DMD condition, the NSAA assessment itself, and the data captured by the suit</a:t>
            </a:r>
          </a:p>
          <a:p>
            <a:pPr marL="671513" lvl="1" indent="-214313">
              <a:buFont typeface="Arial" panose="020B0604020202020204" pitchFamily="34" charset="0"/>
              <a:buChar char="•"/>
            </a:pPr>
            <a:endParaRPr lang="en-GB" sz="1400" b="1" u="sng" dirty="0"/>
          </a:p>
          <a:p>
            <a:pPr marL="671513" lvl="1" indent="-214313">
              <a:buFont typeface="Arial" panose="020B0604020202020204" pitchFamily="34" charset="0"/>
              <a:buChar char="•"/>
            </a:pPr>
            <a:endParaRPr lang="en-GB" sz="1400" b="1" u="sng" dirty="0"/>
          </a:p>
          <a:p>
            <a:pPr marL="671513" lvl="1" indent="-214313">
              <a:buFont typeface="Arial" panose="020B0604020202020204" pitchFamily="34" charset="0"/>
              <a:buChar char="•"/>
            </a:pPr>
            <a:r>
              <a:rPr lang="en-GB" sz="1400" b="1" u="sng" dirty="0"/>
              <a:t>Secondary Aim:</a:t>
            </a:r>
            <a:r>
              <a:rPr lang="en-GB" sz="1400" dirty="0"/>
              <a:t> Setup a framework that is easily usable for others to either carry out further experimentation and is extendable to further applications</a:t>
            </a:r>
            <a:endParaRPr lang="en-GB" sz="1400" b="1" u="sng" dirty="0"/>
          </a:p>
          <a:p>
            <a:pPr marL="214313" indent="-214313">
              <a:buFont typeface="Arial" panose="020B0604020202020204" pitchFamily="34" charset="0"/>
              <a:buChar char="•"/>
            </a:pPr>
            <a:endParaRPr lang="en-GB" sz="1100" dirty="0"/>
          </a:p>
        </p:txBody>
      </p:sp>
      <p:sp>
        <p:nvSpPr>
          <p:cNvPr id="6" name="Title 1">
            <a:extLst>
              <a:ext uri="{FF2B5EF4-FFF2-40B4-BE49-F238E27FC236}">
                <a16:creationId xmlns:a16="http://schemas.microsoft.com/office/drawing/2014/main" id="{FB06BCF8-347D-4B7B-A485-4214C79ED6EA}"/>
              </a:ext>
            </a:extLst>
          </p:cNvPr>
          <p:cNvSpPr>
            <a:spLocks noGrp="1"/>
          </p:cNvSpPr>
          <p:nvPr>
            <p:ph type="title"/>
          </p:nvPr>
        </p:nvSpPr>
        <p:spPr>
          <a:xfrm>
            <a:off x="3018731" y="255270"/>
            <a:ext cx="2802206" cy="628650"/>
          </a:xfrm>
        </p:spPr>
        <p:txBody>
          <a:bodyPr>
            <a:normAutofit/>
          </a:bodyPr>
          <a:lstStyle/>
          <a:p>
            <a:r>
              <a:rPr lang="en-GB" sz="2700" u="sng" dirty="0"/>
              <a:t>Aims of Project</a:t>
            </a:r>
          </a:p>
        </p:txBody>
      </p:sp>
    </p:spTree>
    <p:extLst>
      <p:ext uri="{BB962C8B-B14F-4D97-AF65-F5344CB8AC3E}">
        <p14:creationId xmlns:p14="http://schemas.microsoft.com/office/powerpoint/2010/main" val="310175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7BE0BC-03D7-411D-BF0E-003C3B7351D2}"/>
              </a:ext>
            </a:extLst>
          </p:cNvPr>
          <p:cNvSpPr txBox="1"/>
          <p:nvPr/>
        </p:nvSpPr>
        <p:spPr>
          <a:xfrm>
            <a:off x="205627" y="1342755"/>
            <a:ext cx="8662708" cy="3139321"/>
          </a:xfrm>
          <a:prstGeom prst="rect">
            <a:avLst/>
          </a:prstGeom>
          <a:noFill/>
        </p:spPr>
        <p:txBody>
          <a:bodyPr wrap="square" rtlCol="0">
            <a:spAutoFit/>
          </a:bodyPr>
          <a:lstStyle/>
          <a:p>
            <a:pPr marL="214313" indent="-214313">
              <a:buFont typeface="Arial" panose="020B0604020202020204" pitchFamily="34" charset="0"/>
              <a:buChar char="•"/>
            </a:pPr>
            <a:r>
              <a:rPr lang="en-GB" sz="1100" dirty="0"/>
              <a:t>Duchenne muscular dystrophy (DMD) is a genetic disorder that is characterized by progressive muscle degeneration and weakness</a:t>
            </a:r>
          </a:p>
          <a:p>
            <a:pPr marL="671513" lvl="1" indent="-214313">
              <a:buFont typeface="Arial" panose="020B0604020202020204" pitchFamily="34" charset="0"/>
              <a:buChar char="•"/>
            </a:pPr>
            <a:r>
              <a:rPr lang="en-GB" sz="1100" dirty="0"/>
              <a:t>No known cures, though there are treatments available to help manage the conditions</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DMD is one of the more severe forms of MD and generally affects boys in their early childhoods and many are confined to a wheelchair by 12 years of age</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The North Star Ambulatory Assessment (NSAA) is a 17-item rating scale that is used to measure functional motor abilities in subjects with DMD and is generally used to monitor the progression of the disease and the effects of treatments</a:t>
            </a:r>
          </a:p>
          <a:p>
            <a:pPr marL="214313" indent="-214313">
              <a:buFont typeface="Arial" panose="020B0604020202020204" pitchFamily="34" charset="0"/>
              <a:buChar char="•"/>
            </a:pPr>
            <a:endParaRPr lang="en-GB" sz="1100" dirty="0"/>
          </a:p>
          <a:p>
            <a:endParaRPr lang="en-GB" sz="1100" dirty="0"/>
          </a:p>
          <a:p>
            <a:pPr marL="214313" indent="-214313">
              <a:buFont typeface="Arial" panose="020B0604020202020204" pitchFamily="34" charset="0"/>
              <a:buChar char="•"/>
            </a:pPr>
            <a:r>
              <a:rPr lang="en-GB" sz="1100" dirty="0"/>
              <a:t>The assessor gets the subject to carry out 17 sequential tasks, each graded as either ‘2’ (successful activity), ‘1’ (successful but modified method), and ‘0’ (unable to complete activity), with the overall NSAA score being the sum of all 17 scores</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Captured by the Xsens MVN motion capture suit</a:t>
            </a:r>
          </a:p>
          <a:p>
            <a:pPr marL="214313" indent="-214313">
              <a:buFont typeface="Arial" panose="020B0604020202020204" pitchFamily="34" charset="0"/>
              <a:buChar char="•"/>
            </a:pPr>
            <a:endParaRPr lang="en-GB" sz="1100" dirty="0"/>
          </a:p>
        </p:txBody>
      </p:sp>
      <p:sp>
        <p:nvSpPr>
          <p:cNvPr id="6" name="Title 1">
            <a:extLst>
              <a:ext uri="{FF2B5EF4-FFF2-40B4-BE49-F238E27FC236}">
                <a16:creationId xmlns:a16="http://schemas.microsoft.com/office/drawing/2014/main" id="{458EEBA0-7550-42DF-86C0-5CAC7CB84D42}"/>
              </a:ext>
            </a:extLst>
          </p:cNvPr>
          <p:cNvSpPr>
            <a:spLocks noGrp="1"/>
          </p:cNvSpPr>
          <p:nvPr>
            <p:ph type="title"/>
          </p:nvPr>
        </p:nvSpPr>
        <p:spPr>
          <a:xfrm>
            <a:off x="2296800" y="255270"/>
            <a:ext cx="5327682" cy="628650"/>
          </a:xfrm>
        </p:spPr>
        <p:txBody>
          <a:bodyPr>
            <a:normAutofit/>
          </a:bodyPr>
          <a:lstStyle/>
          <a:p>
            <a:r>
              <a:rPr lang="en-GB" sz="2700" u="sng" dirty="0"/>
              <a:t>DMD and the NSAA Assessment</a:t>
            </a:r>
          </a:p>
        </p:txBody>
      </p:sp>
    </p:spTree>
    <p:extLst>
      <p:ext uri="{BB962C8B-B14F-4D97-AF65-F5344CB8AC3E}">
        <p14:creationId xmlns:p14="http://schemas.microsoft.com/office/powerpoint/2010/main" val="245026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7BE0BC-03D7-411D-BF0E-003C3B7351D2}"/>
              </a:ext>
            </a:extLst>
          </p:cNvPr>
          <p:cNvSpPr txBox="1"/>
          <p:nvPr/>
        </p:nvSpPr>
        <p:spPr>
          <a:xfrm>
            <a:off x="340096" y="993553"/>
            <a:ext cx="8703051" cy="2631490"/>
          </a:xfrm>
          <a:prstGeom prst="rect">
            <a:avLst/>
          </a:prstGeom>
          <a:noFill/>
        </p:spPr>
        <p:txBody>
          <a:bodyPr wrap="square" rtlCol="0">
            <a:spAutoFit/>
          </a:bodyPr>
          <a:lstStyle/>
          <a:p>
            <a:pPr marL="214313" indent="-214313">
              <a:buFont typeface="Arial" panose="020B0604020202020204" pitchFamily="34" charset="0"/>
              <a:buChar char="•"/>
            </a:pPr>
            <a:r>
              <a:rPr lang="en-GB" sz="1100" dirty="0"/>
              <a:t>Data we deal with is ‘.mat’ file that captures frames of data sampled at regular time-intervals and are dependent on previous values</a:t>
            </a:r>
          </a:p>
          <a:p>
            <a:pPr marL="671513" lvl="1" indent="-214313">
              <a:buFont typeface="Arial" panose="020B0604020202020204" pitchFamily="34" charset="0"/>
              <a:buChar char="•"/>
            </a:pPr>
            <a:r>
              <a:rPr lang="en-GB" sz="1100" dirty="0"/>
              <a:t>Using them as inputs to a feedforward neural network is not ideal</a:t>
            </a:r>
          </a:p>
          <a:p>
            <a:endParaRPr lang="en-GB" sz="1100" dirty="0"/>
          </a:p>
          <a:p>
            <a:endParaRPr lang="en-GB" sz="1100" dirty="0"/>
          </a:p>
          <a:p>
            <a:pPr marL="214313" indent="-214313">
              <a:buFont typeface="Arial" panose="020B0604020202020204" pitchFamily="34" charset="0"/>
              <a:buChar char="•"/>
            </a:pPr>
            <a:r>
              <a:rPr lang="en-GB" sz="1100" dirty="0"/>
              <a:t>Using recurrent neural networks (RNNs) as opposed to FFNNs, hidden layers in RNNs are </a:t>
            </a:r>
            <a:r>
              <a:rPr lang="en-GB" sz="1100" u="sng" dirty="0"/>
              <a:t>also</a:t>
            </a:r>
            <a:r>
              <a:rPr lang="en-GB" sz="1100" dirty="0"/>
              <a:t> affected by their own previous values</a:t>
            </a:r>
          </a:p>
          <a:p>
            <a:pPr marL="671513" lvl="1" indent="-214313">
              <a:buFont typeface="Arial" panose="020B0604020202020204" pitchFamily="34" charset="0"/>
              <a:buChar char="•"/>
            </a:pPr>
            <a:r>
              <a:rPr lang="en-GB" sz="1100" dirty="0"/>
              <a:t> Hence, contains memory of sorts that enforces time-dependencies of data that is fed through it</a:t>
            </a:r>
          </a:p>
          <a:p>
            <a:endParaRPr lang="en-GB" sz="1100" dirty="0"/>
          </a:p>
          <a:p>
            <a:endParaRPr lang="en-GB" sz="1100" dirty="0"/>
          </a:p>
          <a:p>
            <a:pPr marL="214313" indent="-214313">
              <a:buFont typeface="Arial" panose="020B0604020202020204" pitchFamily="34" charset="0"/>
              <a:buChar char="•"/>
            </a:pPr>
            <a:r>
              <a:rPr lang="en-GB" sz="1100" dirty="0"/>
              <a:t>Long short-term memory (LSTM) cells are also used here as the hidden layers in the RNN to create paths through time that have derivatives that neither vanish nor explode</a:t>
            </a:r>
          </a:p>
          <a:p>
            <a:pPr marL="671513" lvl="1" indent="-214313">
              <a:buFont typeface="Arial" panose="020B0604020202020204" pitchFamily="34" charset="0"/>
              <a:buChar char="•"/>
            </a:pPr>
            <a:r>
              <a:rPr lang="en-GB" sz="1100" dirty="0"/>
              <a:t>Introduce loops within themselves to produce paths where the gradient can flow for long durations of time</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Implemented using TensorFlow to build the models</a:t>
            </a:r>
          </a:p>
          <a:p>
            <a:pPr marL="671513" lvl="1" indent="-214313">
              <a:buFont typeface="Arial" panose="020B0604020202020204" pitchFamily="34" charset="0"/>
              <a:buChar char="•"/>
            </a:pPr>
            <a:r>
              <a:rPr lang="en-GB" sz="1100" dirty="0"/>
              <a:t>Allows for a high amount of direct control over models and shows better performance through threading and queues</a:t>
            </a:r>
          </a:p>
        </p:txBody>
      </p:sp>
      <p:sp>
        <p:nvSpPr>
          <p:cNvPr id="6" name="Title 1">
            <a:extLst>
              <a:ext uri="{FF2B5EF4-FFF2-40B4-BE49-F238E27FC236}">
                <a16:creationId xmlns:a16="http://schemas.microsoft.com/office/drawing/2014/main" id="{0EE868F3-30EF-43AD-ACC8-4617A26E4007}"/>
              </a:ext>
            </a:extLst>
          </p:cNvPr>
          <p:cNvSpPr>
            <a:spLocks noGrp="1"/>
          </p:cNvSpPr>
          <p:nvPr>
            <p:ph type="title"/>
          </p:nvPr>
        </p:nvSpPr>
        <p:spPr>
          <a:xfrm>
            <a:off x="2528107" y="294870"/>
            <a:ext cx="4087785" cy="628650"/>
          </a:xfrm>
        </p:spPr>
        <p:txBody>
          <a:bodyPr>
            <a:normAutofit fontScale="90000"/>
          </a:bodyPr>
          <a:lstStyle/>
          <a:p>
            <a:r>
              <a:rPr lang="en-GB" sz="2700" u="sng" dirty="0"/>
              <a:t>Recurrent Neural Networks</a:t>
            </a:r>
          </a:p>
        </p:txBody>
      </p:sp>
      <p:pic>
        <p:nvPicPr>
          <p:cNvPr id="4" name="Picture 3" descr="Image result for recurrent neural network">
            <a:extLst>
              <a:ext uri="{FF2B5EF4-FFF2-40B4-BE49-F238E27FC236}">
                <a16:creationId xmlns:a16="http://schemas.microsoft.com/office/drawing/2014/main" id="{EFB4AFCE-0D0E-4887-B8FA-C8642B6F84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6442" y="3564000"/>
            <a:ext cx="2578350" cy="1053192"/>
          </a:xfrm>
          <a:prstGeom prst="rect">
            <a:avLst/>
          </a:prstGeom>
          <a:noFill/>
        </p:spPr>
      </p:pic>
      <p:pic>
        <p:nvPicPr>
          <p:cNvPr id="7" name="Picture 6">
            <a:extLst>
              <a:ext uri="{FF2B5EF4-FFF2-40B4-BE49-F238E27FC236}">
                <a16:creationId xmlns:a16="http://schemas.microsoft.com/office/drawing/2014/main" id="{11087CB3-1F07-4C8A-8781-E2601AA7CF7B}"/>
              </a:ext>
            </a:extLst>
          </p:cNvPr>
          <p:cNvPicPr/>
          <p:nvPr/>
        </p:nvPicPr>
        <p:blipFill>
          <a:blip r:embed="rId3"/>
          <a:stretch>
            <a:fillRect/>
          </a:stretch>
        </p:blipFill>
        <p:spPr>
          <a:xfrm>
            <a:off x="4430320" y="3617789"/>
            <a:ext cx="2578350" cy="970726"/>
          </a:xfrm>
          <a:prstGeom prst="rect">
            <a:avLst/>
          </a:prstGeom>
        </p:spPr>
      </p:pic>
    </p:spTree>
    <p:extLst>
      <p:ext uri="{BB962C8B-B14F-4D97-AF65-F5344CB8AC3E}">
        <p14:creationId xmlns:p14="http://schemas.microsoft.com/office/powerpoint/2010/main" val="90038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6CF6D-7548-47FD-B795-67466F1621D4}"/>
              </a:ext>
            </a:extLst>
          </p:cNvPr>
          <p:cNvSpPr>
            <a:spLocks noGrp="1"/>
          </p:cNvSpPr>
          <p:nvPr>
            <p:ph type="ctrTitle"/>
          </p:nvPr>
        </p:nvSpPr>
        <p:spPr>
          <a:xfrm>
            <a:off x="1625413" y="1532965"/>
            <a:ext cx="5893174" cy="1543260"/>
          </a:xfrm>
        </p:spPr>
        <p:txBody>
          <a:bodyPr/>
          <a:lstStyle/>
          <a:p>
            <a:r>
              <a:rPr lang="en-GB" sz="4800" dirty="0"/>
              <a:t>2. Script Ecosystem Overview</a:t>
            </a:r>
            <a:endParaRPr lang="en-GB" dirty="0"/>
          </a:p>
        </p:txBody>
      </p:sp>
    </p:spTree>
    <p:extLst>
      <p:ext uri="{BB962C8B-B14F-4D97-AF65-F5344CB8AC3E}">
        <p14:creationId xmlns:p14="http://schemas.microsoft.com/office/powerpoint/2010/main" val="394493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CF96BA2-F5A9-48BA-AE87-2780C4FC7BB2}"/>
              </a:ext>
            </a:extLst>
          </p:cNvPr>
          <p:cNvSpPr>
            <a:spLocks noGrp="1"/>
          </p:cNvSpPr>
          <p:nvPr>
            <p:ph type="ctrTitle"/>
          </p:nvPr>
        </p:nvSpPr>
        <p:spPr>
          <a:xfrm>
            <a:off x="3211802" y="103501"/>
            <a:ext cx="2720395" cy="469797"/>
          </a:xfrm>
        </p:spPr>
        <p:txBody>
          <a:bodyPr>
            <a:normAutofit/>
          </a:bodyPr>
          <a:lstStyle/>
          <a:p>
            <a:r>
              <a:rPr lang="en-GB" sz="2400" u="sng" dirty="0"/>
              <a:t>The Data Pipeline</a:t>
            </a:r>
          </a:p>
        </p:txBody>
      </p:sp>
      <p:pic>
        <p:nvPicPr>
          <p:cNvPr id="2" name="Picture 1">
            <a:extLst>
              <a:ext uri="{FF2B5EF4-FFF2-40B4-BE49-F238E27FC236}">
                <a16:creationId xmlns:a16="http://schemas.microsoft.com/office/drawing/2014/main" id="{679C9342-23DC-49BD-943E-88D463C23E55}"/>
              </a:ext>
            </a:extLst>
          </p:cNvPr>
          <p:cNvPicPr>
            <a:picLocks noChangeAspect="1"/>
          </p:cNvPicPr>
          <p:nvPr/>
        </p:nvPicPr>
        <p:blipFill>
          <a:blip r:embed="rId2"/>
          <a:stretch>
            <a:fillRect/>
          </a:stretch>
        </p:blipFill>
        <p:spPr>
          <a:xfrm>
            <a:off x="1284193" y="696116"/>
            <a:ext cx="6689911" cy="3966422"/>
          </a:xfrm>
          <a:prstGeom prst="rect">
            <a:avLst/>
          </a:prstGeom>
        </p:spPr>
      </p:pic>
    </p:spTree>
    <p:extLst>
      <p:ext uri="{BB962C8B-B14F-4D97-AF65-F5344CB8AC3E}">
        <p14:creationId xmlns:p14="http://schemas.microsoft.com/office/powerpoint/2010/main" val="28059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6BE21135-0838-47C2-8696-824823AD64F4}"/>
              </a:ext>
            </a:extLst>
          </p:cNvPr>
          <p:cNvSpPr>
            <a:spLocks noGrp="1"/>
          </p:cNvSpPr>
          <p:nvPr>
            <p:ph type="ctrTitle"/>
          </p:nvPr>
        </p:nvSpPr>
        <p:spPr>
          <a:xfrm>
            <a:off x="3114602" y="112845"/>
            <a:ext cx="2914796" cy="444597"/>
          </a:xfrm>
        </p:spPr>
        <p:txBody>
          <a:bodyPr>
            <a:normAutofit/>
          </a:bodyPr>
          <a:lstStyle/>
          <a:p>
            <a:r>
              <a:rPr lang="en-GB" sz="2400" u="sng" dirty="0"/>
              <a:t>Core RNN Engine</a:t>
            </a:r>
          </a:p>
        </p:txBody>
      </p:sp>
      <p:pic>
        <p:nvPicPr>
          <p:cNvPr id="2" name="Picture 1">
            <a:extLst>
              <a:ext uri="{FF2B5EF4-FFF2-40B4-BE49-F238E27FC236}">
                <a16:creationId xmlns:a16="http://schemas.microsoft.com/office/drawing/2014/main" id="{FA74C6BC-81A8-49BF-A567-05C47C98938E}"/>
              </a:ext>
            </a:extLst>
          </p:cNvPr>
          <p:cNvPicPr>
            <a:picLocks noChangeAspect="1"/>
          </p:cNvPicPr>
          <p:nvPr/>
        </p:nvPicPr>
        <p:blipFill>
          <a:blip r:embed="rId2"/>
          <a:stretch>
            <a:fillRect/>
          </a:stretch>
        </p:blipFill>
        <p:spPr>
          <a:xfrm>
            <a:off x="1276670" y="697427"/>
            <a:ext cx="6590659" cy="3939937"/>
          </a:xfrm>
          <a:prstGeom prst="rect">
            <a:avLst/>
          </a:prstGeom>
        </p:spPr>
      </p:pic>
    </p:spTree>
    <p:extLst>
      <p:ext uri="{BB962C8B-B14F-4D97-AF65-F5344CB8AC3E}">
        <p14:creationId xmlns:p14="http://schemas.microsoft.com/office/powerpoint/2010/main" val="3036033886"/>
      </p:ext>
    </p:extLst>
  </p:cSld>
  <p:clrMapOvr>
    <a:masterClrMapping/>
  </p:clrMapOvr>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3249</Words>
  <Application>Microsoft Office PowerPoint</Application>
  <PresentationFormat>On-screen Show (16:9)</PresentationFormat>
  <Paragraphs>608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(Body)</vt:lpstr>
      <vt:lpstr>Calibri</vt:lpstr>
      <vt:lpstr>Imperial College London Theme</vt:lpstr>
      <vt:lpstr>Recurrent Neural Networks Applied for Human Movement in Subjects with Duchenne Muscular Dystrophy</vt:lpstr>
      <vt:lpstr>Overview of Presentation</vt:lpstr>
      <vt:lpstr>PowerPoint Presentation</vt:lpstr>
      <vt:lpstr>Aims of Project</vt:lpstr>
      <vt:lpstr>DMD and the NSAA Assessment</vt:lpstr>
      <vt:lpstr>Recurrent Neural Networks</vt:lpstr>
      <vt:lpstr>2. Script Ecosystem Overview</vt:lpstr>
      <vt:lpstr>The Data Pipeline</vt:lpstr>
      <vt:lpstr>Core RNN Engine</vt:lpstr>
      <vt:lpstr>Supplementary Scripts</vt:lpstr>
      <vt:lpstr>3. Experimentation, Evaluation, and Conclusions</vt:lpstr>
      <vt:lpstr>Overview of Experimentation</vt:lpstr>
      <vt:lpstr>Model Generalisation w/ 5 Left-Out Subjects </vt:lpstr>
      <vt:lpstr>Attempts at Improving Generalisation</vt:lpstr>
      <vt:lpstr>Model Generalisation w/ Added Natural Movement Behaviour</vt:lpstr>
      <vt:lpstr>Model Generalisation w/ Different Measurements</vt:lpstr>
      <vt:lpstr>Model Generalisation for ‘V2’ Files Left Out</vt:lpstr>
      <vt:lpstr>Use of ‘alt dirs’ for Model Creation</vt:lpstr>
      <vt:lpstr>Assessing Subjects w/ Single-Act Files</vt:lpstr>
      <vt:lpstr>Further Adaptations</vt:lpstr>
      <vt:lpstr>PowerPoint Presentation</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Heaton, Daniel</cp:lastModifiedBy>
  <cp:revision>87</cp:revision>
  <dcterms:created xsi:type="dcterms:W3CDTF">2017-02-16T14:49:58Z</dcterms:created>
  <dcterms:modified xsi:type="dcterms:W3CDTF">2019-09-12T11:26:09Z</dcterms:modified>
</cp:coreProperties>
</file>