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D394A20-7DFB-4553-9F28-9C92910592C0}" type="datetimeFigureOut">
              <a:rPr lang="en-US" smtClean="0"/>
              <a:t>26-Dec-19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216490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94A20-7DFB-4553-9F28-9C92910592C0}"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129194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422961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94A20-7DFB-4553-9F28-9C92910592C0}"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306045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420434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122439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4002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94A20-7DFB-4553-9F28-9C92910592C0}" type="datetimeFigureOut">
              <a:rPr lang="en-US" smtClean="0"/>
              <a:t>26-Dec-19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127946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266052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94A20-7DFB-4553-9F28-9C92910592C0}"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41718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D394A20-7DFB-4553-9F28-9C92910592C0}" type="datetimeFigureOut">
              <a:rPr lang="en-US" smtClean="0"/>
              <a:t>26-Dec-19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5172E91-6037-485E-99EA-A253AB7A7629}" type="slidenum">
              <a:rPr lang="en-US" smtClean="0"/>
              <a:t>‹#›</a:t>
            </a:fld>
            <a:endParaRPr lang="en-US"/>
          </a:p>
        </p:txBody>
      </p:sp>
    </p:spTree>
    <p:extLst>
      <p:ext uri="{BB962C8B-B14F-4D97-AF65-F5344CB8AC3E}">
        <p14:creationId xmlns:p14="http://schemas.microsoft.com/office/powerpoint/2010/main" val="302833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D394A20-7DFB-4553-9F28-9C92910592C0}" type="datetimeFigureOut">
              <a:rPr lang="en-US" smtClean="0"/>
              <a:t>26-Dec-19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5172E91-6037-485E-99EA-A253AB7A7629}" type="slidenum">
              <a:rPr lang="en-US" smtClean="0"/>
              <a:t>‹#›</a:t>
            </a:fld>
            <a:endParaRPr lang="en-US"/>
          </a:p>
        </p:txBody>
      </p:sp>
    </p:spTree>
    <p:extLst>
      <p:ext uri="{BB962C8B-B14F-4D97-AF65-F5344CB8AC3E}">
        <p14:creationId xmlns:p14="http://schemas.microsoft.com/office/powerpoint/2010/main" val="35467494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F7B0983-191E-4E5A-B613-056E0B3656BC}"/>
              </a:ext>
            </a:extLst>
          </p:cNvPr>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rPr>
              <a:t>IBM Applied Data Science Capstone</a:t>
            </a:r>
          </a:p>
        </p:txBody>
      </p:sp>
      <p:sp>
        <p:nvSpPr>
          <p:cNvPr id="3" name="Subtitle 2">
            <a:extLst>
              <a:ext uri="{FF2B5EF4-FFF2-40B4-BE49-F238E27FC236}">
                <a16:creationId xmlns:a16="http://schemas.microsoft.com/office/drawing/2014/main" id="{FCA0EF9E-3060-489C-93F0-287165412FD3}"/>
              </a:ext>
            </a:extLst>
          </p:cNvPr>
          <p:cNvSpPr>
            <a:spLocks noGrp="1"/>
          </p:cNvSpPr>
          <p:nvPr>
            <p:ph type="subTitle" idx="1"/>
          </p:nvPr>
        </p:nvSpPr>
        <p:spPr>
          <a:xfrm>
            <a:off x="2037374" y="4560432"/>
            <a:ext cx="8300202" cy="1228171"/>
          </a:xfrm>
        </p:spPr>
        <p:txBody>
          <a:bodyPr>
            <a:normAutofit/>
          </a:bodyPr>
          <a:lstStyle/>
          <a:p>
            <a:pPr algn="l">
              <a:lnSpc>
                <a:spcPct val="90000"/>
              </a:lnSpc>
            </a:pPr>
            <a:r>
              <a:rPr lang="en-US" sz="2200" dirty="0">
                <a:solidFill>
                  <a:schemeClr val="tx1"/>
                </a:solidFill>
              </a:rPr>
              <a:t>New Indian Restaurant in  New York, USA</a:t>
            </a:r>
          </a:p>
          <a:p>
            <a:pPr algn="l">
              <a:lnSpc>
                <a:spcPct val="90000"/>
              </a:lnSpc>
            </a:pPr>
            <a:r>
              <a:rPr lang="en-US" sz="2200" dirty="0">
                <a:solidFill>
                  <a:schemeClr val="tx1"/>
                </a:solidFill>
              </a:rPr>
              <a:t>December – 2019</a:t>
            </a:r>
          </a:p>
          <a:p>
            <a:pPr algn="l">
              <a:lnSpc>
                <a:spcPct val="90000"/>
              </a:lnSpc>
            </a:pPr>
            <a:r>
              <a:rPr lang="en-US" sz="2200" dirty="0">
                <a:solidFill>
                  <a:schemeClr val="tx1"/>
                </a:solidFill>
              </a:rPr>
              <a:t>Daniyar Meimankhan</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8053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0133-6B9E-4C02-8953-17D420F2C5CE}"/>
              </a:ext>
            </a:extLst>
          </p:cNvPr>
          <p:cNvSpPr>
            <a:spLocks noGrp="1"/>
          </p:cNvSpPr>
          <p:nvPr>
            <p:ph type="title"/>
          </p:nvPr>
        </p:nvSpPr>
        <p:spPr/>
        <p:txBody>
          <a:bodyPr/>
          <a:lstStyle/>
          <a:p>
            <a:r>
              <a:rPr lang="en-US" dirty="0"/>
              <a:t>Introduction of Business Problem</a:t>
            </a:r>
          </a:p>
        </p:txBody>
      </p:sp>
      <p:sp>
        <p:nvSpPr>
          <p:cNvPr id="3" name="Content Placeholder 2">
            <a:extLst>
              <a:ext uri="{FF2B5EF4-FFF2-40B4-BE49-F238E27FC236}">
                <a16:creationId xmlns:a16="http://schemas.microsoft.com/office/drawing/2014/main" id="{F1AE118B-F368-4AFD-BF00-9E1772230B6D}"/>
              </a:ext>
            </a:extLst>
          </p:cNvPr>
          <p:cNvSpPr>
            <a:spLocks noGrp="1"/>
          </p:cNvSpPr>
          <p:nvPr>
            <p:ph idx="1"/>
          </p:nvPr>
        </p:nvSpPr>
        <p:spPr/>
        <p:txBody>
          <a:bodyPr>
            <a:normAutofit fontScale="85000" lnSpcReduction="10000"/>
          </a:bodyPr>
          <a:lstStyle/>
          <a:p>
            <a:r>
              <a:rPr lang="en-US" dirty="0"/>
              <a:t>The City of New York, is the most populous city in the United States. It is diverse and is the financial capital of USA. It is multicultural. It provides lot of business opportunities and business friendly environment. It has attracted many different players into the market. It is a global hub of business and commerce. </a:t>
            </a:r>
          </a:p>
          <a:p>
            <a:r>
              <a:rPr lang="en-US" dirty="0"/>
              <a:t>The city is a major center for banking and finance, retailing, world trade, transportation, tourism, real estate, new media, traditional media, advertising, legal services, accountancy, insurance, theatre, fashion, and the arts in the United States. This also means that the market is highly competitive. </a:t>
            </a:r>
          </a:p>
          <a:p>
            <a:r>
              <a:rPr lang="en-US" dirty="0"/>
              <a:t>As it is highly developed city so cost of doing business is also one of the highest. Thus, any new business venture or expansion needs to be analyzed carefully. The insights derived from analysis will give good understanding of the business environment which help in strategically targeting the market. This will help in reduction of risk. And the Return on Investment will be reasonable</a:t>
            </a:r>
          </a:p>
        </p:txBody>
      </p:sp>
    </p:spTree>
    <p:extLst>
      <p:ext uri="{BB962C8B-B14F-4D97-AF65-F5344CB8AC3E}">
        <p14:creationId xmlns:p14="http://schemas.microsoft.com/office/powerpoint/2010/main" val="245917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807D2-90C7-4C68-B531-DF4526E3D58F}"/>
              </a:ext>
            </a:extLst>
          </p:cNvPr>
          <p:cNvSpPr>
            <a:spLocks noGrp="1"/>
          </p:cNvSpPr>
          <p:nvPr>
            <p:ph type="title"/>
          </p:nvPr>
        </p:nvSpPr>
        <p:spPr>
          <a:xfrm>
            <a:off x="2880485" y="841375"/>
            <a:ext cx="6230857" cy="1230570"/>
          </a:xfrm>
        </p:spPr>
        <p:txBody>
          <a:bodyPr anchor="t">
            <a:normAutofit fontScale="90000"/>
          </a:bodyPr>
          <a:lstStyle/>
          <a:p>
            <a:r>
              <a:rPr lang="en-US">
                <a:solidFill>
                  <a:srgbClr val="FF0000"/>
                </a:solidFill>
              </a:rPr>
              <a:t>Business Problem and Target Audience</a:t>
            </a:r>
            <a:endParaRPr lang="en-US" dirty="0">
              <a:solidFill>
                <a:srgbClr val="FF0000"/>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FE6EEB7C-7602-4F9F-87BF-933D12257329}"/>
              </a:ext>
            </a:extLst>
          </p:cNvPr>
          <p:cNvSpPr>
            <a:spLocks noGrp="1"/>
          </p:cNvSpPr>
          <p:nvPr>
            <p:ph idx="1"/>
          </p:nvPr>
        </p:nvSpPr>
        <p:spPr>
          <a:xfrm>
            <a:off x="2887141" y="2213863"/>
            <a:ext cx="8871472" cy="3802762"/>
          </a:xfrm>
        </p:spPr>
        <p:txBody>
          <a:bodyPr anchor="t">
            <a:normAutofit fontScale="85000" lnSpcReduction="10000"/>
          </a:bodyPr>
          <a:lstStyle/>
          <a:p>
            <a:r>
              <a:rPr lang="en-US" dirty="0"/>
              <a:t>The City of New York is famous for its excellent cuisine. It's food culture includes an array of international cuisines influenced by the city's immigrant history.</a:t>
            </a:r>
          </a:p>
          <a:p>
            <a:r>
              <a:rPr lang="en-US" dirty="0"/>
              <a:t>Indian restaurants have become popular in the United States now it seems that there is one on every corner, not only in major cities but also in smaller cities. Starting a Indian restaurant can be a great business opportunity, but you need to distinguish yourself from others to enjoy long-term success.</a:t>
            </a:r>
          </a:p>
          <a:p>
            <a:r>
              <a:rPr lang="en-US" dirty="0"/>
              <a:t>If you plan a real restaurant that can demand higher prices for Indian Restaurants, focus on neighborhoods and outlets that already attract a sophisticated Indian client. If you plan a cheap buffet restaurant, points to the masses looking for affordable high-traffic locations with large shopping centers and other local points of interest.</a:t>
            </a:r>
          </a:p>
          <a:p>
            <a:r>
              <a:rPr lang="en-US" dirty="0"/>
              <a:t>So it is evident that to survive in such competitive market it is very important to strategically plan. Various factors need to be studied in order to decide on the Location.</a:t>
            </a:r>
            <a:endParaRPr lang="en-US" sz="1600" dirty="0"/>
          </a:p>
        </p:txBody>
      </p:sp>
    </p:spTree>
    <p:extLst>
      <p:ext uri="{BB962C8B-B14F-4D97-AF65-F5344CB8AC3E}">
        <p14:creationId xmlns:p14="http://schemas.microsoft.com/office/powerpoint/2010/main" val="326669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66F9-A7B8-43B5-97CA-2CB1F0B022CD}"/>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C9201B41-EEAA-4932-B470-A831E3979F59}"/>
              </a:ext>
            </a:extLst>
          </p:cNvPr>
          <p:cNvSpPr>
            <a:spLocks noGrp="1"/>
          </p:cNvSpPr>
          <p:nvPr>
            <p:ph idx="1"/>
          </p:nvPr>
        </p:nvSpPr>
        <p:spPr/>
        <p:txBody>
          <a:bodyPr/>
          <a:lstStyle/>
          <a:p>
            <a:r>
              <a:rPr lang="en-US" dirty="0"/>
              <a:t>My Client wants to open his business in Manhattan area, so I only focus on that borough during my analysis. The objective is to locate and recommend to the management which neighborhood of New York city will be best choice to start a restaurant. The Management also expects to understand the rationale of the recommendations made.</a:t>
            </a:r>
          </a:p>
        </p:txBody>
      </p:sp>
    </p:spTree>
    <p:extLst>
      <p:ext uri="{BB962C8B-B14F-4D97-AF65-F5344CB8AC3E}">
        <p14:creationId xmlns:p14="http://schemas.microsoft.com/office/powerpoint/2010/main" val="22339369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TotalTime>
  <Words>452</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 Light</vt:lpstr>
      <vt:lpstr>Rockwell</vt:lpstr>
      <vt:lpstr>Wingdings</vt:lpstr>
      <vt:lpstr>Atlas</vt:lpstr>
      <vt:lpstr>IBM Applied Data Science Capstone</vt:lpstr>
      <vt:lpstr>Introduction of Business Problem</vt:lpstr>
      <vt:lpstr>Business Problem and Target Audience</vt:lpstr>
      <vt:lpstr>Target Audience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Meimankhan, Daniyar [Bolashak Atyrau Limited]</dc:creator>
  <cp:lastModifiedBy>Meimankhan, Daniyar [Bolashak Atyrau Limited]</cp:lastModifiedBy>
  <cp:revision>1</cp:revision>
  <dcterms:created xsi:type="dcterms:W3CDTF">2019-12-26T09:48:35Z</dcterms:created>
  <dcterms:modified xsi:type="dcterms:W3CDTF">2019-12-26T09:52:11Z</dcterms:modified>
</cp:coreProperties>
</file>