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8"/>
  </p:notesMasterIdLst>
  <p:sldIdLst>
    <p:sldId id="273" r:id="rId5"/>
    <p:sldId id="26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AC965-93D5-4BF2-BEB3-753A18A2DA84}" type="datetimeFigureOut">
              <a:rPr lang="en-US" smtClean="0"/>
              <a:t>2014-11-16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82511-E6CA-4337-83DD-3F4EDFA36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96D5-E3CF-4672-8939-A7C2F0F5EC5D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3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2E2E-7E1A-4CF8-B33B-7A3A0C846DC2}" type="datetime1">
              <a:rPr lang="en-US" smtClean="0"/>
              <a:t>2014-11-16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46AC-902E-42C0-88FC-A13213B32EAE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59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F805-971A-403C-A032-DEFF7CF3C983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3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C926-D3EC-4D9D-A99F-9E843187F3B0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7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8B8A-C6A1-4E34-A79C-7660F8ED0256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17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39B4-CFBF-45CF-82E8-4594DA2BC016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90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5273-F1EA-4469-BB96-269557B0EFD7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18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EF98-F8EA-4C17-B600-10F3495D73A0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8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89" y="420824"/>
            <a:ext cx="10018713" cy="105727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89" y="1629636"/>
            <a:ext cx="10018713" cy="4102101"/>
          </a:xfrm>
        </p:spPr>
        <p:txBody>
          <a:bodyPr anchor="ctr"/>
          <a:lstStyle>
            <a:lvl1pPr>
              <a:defRPr sz="3200"/>
            </a:lvl1pPr>
            <a:lvl2pPr>
              <a:defRPr sz="26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28D5-0840-4988-BF4D-6D4AA1076FF1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8" y="2421505"/>
            <a:ext cx="8930747" cy="2110382"/>
          </a:xfrm>
        </p:spPr>
        <p:txBody>
          <a:bodyPr anchor="b">
            <a:normAutofit/>
          </a:bodyPr>
          <a:lstStyle>
            <a:lvl1pPr algn="r">
              <a:defRPr sz="6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B093-F3D2-4BE9-838E-E3D4B84B74A6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6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1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489075"/>
            <a:ext cx="4895055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489075"/>
            <a:ext cx="4895056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AB6-E895-4CF5-8797-8DBFC83C491D}" type="datetime1">
              <a:rPr lang="en-US" smtClean="0"/>
              <a:t>2014-11-16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8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0C82-80B6-439C-A993-8C06E994D74A}" type="datetime1">
              <a:rPr lang="en-US" smtClean="0"/>
              <a:t>2014-11-16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9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ABEB-97E0-4DED-AEF3-FAB70F021CC7}" type="datetime1">
              <a:rPr lang="en-US" smtClean="0"/>
              <a:t>2014-11-16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9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6860-5976-4A44-8E7A-96795D52A085}" type="datetime1">
              <a:rPr lang="en-US" smtClean="0"/>
              <a:t>2014-11-16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1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843B-E1B4-43C8-9F5C-31408ABDC424}" type="datetime1">
              <a:rPr lang="en-US" smtClean="0"/>
              <a:t>2014-11-16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0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8D32-FC45-449B-9B90-E5553677A65C}" type="datetime1">
              <a:rPr lang="en-US" smtClean="0"/>
              <a:t>2014-11-16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7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17704D-19AD-47EC-889C-2F8A90D9F71A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3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dirty="0" smtClean="0"/>
              <a:t>Problem</a:t>
            </a:r>
          </a:p>
          <a:p>
            <a:pPr lvl="1" fontAlgn="base"/>
            <a:r>
              <a:rPr lang="en-US" dirty="0"/>
              <a:t>High resolution additive manufacturing </a:t>
            </a:r>
            <a:r>
              <a:rPr lang="en-US" dirty="0" smtClean="0"/>
              <a:t>is </a:t>
            </a:r>
            <a:r>
              <a:rPr lang="en-US" dirty="0"/>
              <a:t>not accessible for hobbyists (under $1,000</a:t>
            </a:r>
            <a:r>
              <a:rPr lang="en-US" dirty="0" smtClean="0"/>
              <a:t>)</a:t>
            </a:r>
            <a:endParaRPr lang="en-US" dirty="0" smtClean="0"/>
          </a:p>
          <a:p>
            <a:pPr lvl="1" fontAlgn="base"/>
            <a:r>
              <a:rPr lang="en-US" dirty="0" smtClean="0"/>
              <a:t>Current </a:t>
            </a:r>
            <a:r>
              <a:rPr lang="en-US" dirty="0"/>
              <a:t>hobbyist 3D printers are </a:t>
            </a:r>
            <a:r>
              <a:rPr lang="en-US" dirty="0" smtClean="0"/>
              <a:t>imprecise, fault-prone, and poorly documented</a:t>
            </a:r>
            <a:endParaRPr lang="en-US" dirty="0"/>
          </a:p>
          <a:p>
            <a:pPr lvl="1" fontAlgn="base"/>
            <a:r>
              <a:rPr lang="en-US" dirty="0" smtClean="0"/>
              <a:t>Available </a:t>
            </a:r>
            <a:r>
              <a:rPr lang="en-US" dirty="0"/>
              <a:t>PAM </a:t>
            </a:r>
            <a:r>
              <a:rPr lang="en-US" dirty="0" smtClean="0"/>
              <a:t>systems are inflexible, </a:t>
            </a:r>
            <a:r>
              <a:rPr lang="en-US" dirty="0"/>
              <a:t>use proprietary hardware and </a:t>
            </a:r>
            <a:r>
              <a:rPr lang="en-US" dirty="0" smtClean="0"/>
              <a:t>software</a:t>
            </a:r>
          </a:p>
          <a:p>
            <a:pPr marL="0" indent="0" fontAlgn="base">
              <a:buNone/>
            </a:pPr>
            <a:r>
              <a:rPr lang="en-US" dirty="0" smtClean="0"/>
              <a:t>Solution</a:t>
            </a:r>
          </a:p>
          <a:p>
            <a:pPr lvl="1"/>
            <a:r>
              <a:rPr lang="en-US" dirty="0" err="1" smtClean="0"/>
              <a:t>Libre</a:t>
            </a:r>
            <a:endParaRPr lang="en-US" dirty="0" smtClean="0"/>
          </a:p>
          <a:p>
            <a:pPr lvl="1"/>
            <a:r>
              <a:rPr lang="en-US" dirty="0" smtClean="0"/>
              <a:t>Accessible </a:t>
            </a:r>
            <a:r>
              <a:rPr lang="en-US" dirty="0"/>
              <a:t>to the hobbyist</a:t>
            </a:r>
          </a:p>
          <a:p>
            <a:pPr lvl="1"/>
            <a:r>
              <a:rPr lang="en-US" dirty="0" smtClean="0"/>
              <a:t>Precise </a:t>
            </a:r>
            <a:r>
              <a:rPr lang="en-US" dirty="0"/>
              <a:t>and repeatable</a:t>
            </a:r>
          </a:p>
          <a:p>
            <a:pPr lvl="1"/>
            <a:r>
              <a:rPr lang="en-US" dirty="0"/>
              <a:t>Flexible for the end </a:t>
            </a:r>
            <a:r>
              <a:rPr lang="en-US" dirty="0" smtClean="0"/>
              <a:t>user</a:t>
            </a:r>
            <a:endParaRPr lang="en-US" dirty="0" smtClean="0"/>
          </a:p>
          <a:p>
            <a:pPr lvl="1"/>
            <a:r>
              <a:rPr lang="en-US"/>
              <a:t>O</a:t>
            </a:r>
            <a:r>
              <a:rPr lang="en-US" smtClean="0"/>
              <a:t>ff-the-shelf </a:t>
            </a:r>
            <a:r>
              <a:rPr lang="en-US" dirty="0"/>
              <a:t>open-source </a:t>
            </a:r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thoroughly documented reference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6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Gap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65500" y="6365230"/>
            <a:ext cx="217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2. Market Gap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963" y="1478099"/>
            <a:ext cx="6722761" cy="488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Accessible to the hobbyist</a:t>
            </a:r>
          </a:p>
          <a:p>
            <a:r>
              <a:rPr lang="en-US" dirty="0"/>
              <a:t>Open Source and Free </a:t>
            </a:r>
            <a:r>
              <a:rPr lang="en-US" dirty="0" smtClean="0"/>
              <a:t>(as </a:t>
            </a:r>
            <a:r>
              <a:rPr lang="en-US" dirty="0"/>
              <a:t>in </a:t>
            </a:r>
            <a:r>
              <a:rPr lang="en-US" dirty="0" smtClean="0"/>
              <a:t>speech)</a:t>
            </a:r>
            <a:endParaRPr lang="en-US" dirty="0"/>
          </a:p>
          <a:p>
            <a:r>
              <a:rPr lang="en-US" dirty="0"/>
              <a:t>Precise and </a:t>
            </a:r>
            <a:r>
              <a:rPr lang="en-US" dirty="0" smtClean="0"/>
              <a:t>repeatable</a:t>
            </a:r>
          </a:p>
          <a:p>
            <a:r>
              <a:rPr lang="en-US" dirty="0" smtClean="0"/>
              <a:t>Flexible for the end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4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50037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F85F4321109849828001F89B63E148" ma:contentTypeVersion="1" ma:contentTypeDescription="Create a new document." ma:contentTypeScope="" ma:versionID="095e360c2d3b38e9f1c3d2409eae6492">
  <xsd:schema xmlns:xsd="http://www.w3.org/2001/XMLSchema" xmlns:xs="http://www.w3.org/2001/XMLSchema" xmlns:p="http://schemas.microsoft.com/office/2006/metadata/properties" xmlns:ns3="4c2e6f55-8abc-4b5b-a4f7-930d3885115f" targetNamespace="http://schemas.microsoft.com/office/2006/metadata/properties" ma:root="true" ma:fieldsID="ce6d8a4f71ede4388f67b476f14a0021" ns3:_="">
    <xsd:import namespace="4c2e6f55-8abc-4b5b-a4f7-930d3885115f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e6f55-8abc-4b5b-a4f7-930d388511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EF12E8-B070-4F5F-9BD0-CEE0E7C075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A76F2A-8591-44A6-B165-1D0702FBBD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e6f55-8abc-4b5b-a4f7-930d388511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5E529B-E2B8-4FF4-96DC-717B6A9731D6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4c2e6f55-8abc-4b5b-a4f7-930d3885115f"/>
    <ds:schemaRef ds:uri="http://schemas.microsoft.com/office/infopath/2007/PartnerControls"/>
    <ds:schemaRef ds:uri="http://purl.org/dc/elements/1.1/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466</TotalTime>
  <Words>94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Corbel</vt:lpstr>
      <vt:lpstr>Parallax</vt:lpstr>
      <vt:lpstr>Executive Summary</vt:lpstr>
      <vt:lpstr>Market Gap</vt:lpstr>
      <vt:lpstr>Criteria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W Spencer</dc:creator>
  <cp:lastModifiedBy>Jeffrey Burdick</cp:lastModifiedBy>
  <cp:revision>165</cp:revision>
  <dcterms:created xsi:type="dcterms:W3CDTF">2014-01-30T18:30:49Z</dcterms:created>
  <dcterms:modified xsi:type="dcterms:W3CDTF">2014-11-16T22:54:00Z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0x01010037F85F4321109849828001F89B63E148</vt:lpwstr>
  </property>
  <property fmtid="{D5CDD505-2E9C-101B-9397-08002B2CF9AE}" pid="3" name="IsMyDocuments">
    <vt:bool>true</vt:bool>
  </property>
</Properties>
</file>