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6"/>
  </p:notesMasterIdLst>
  <p:sldIdLst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417327c5eff289/2014Fall/ME495/SeniorDesign/Presentations/DesignPres/marketGap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System</a:t>
            </a:r>
            <a:r>
              <a:rPr lang="en-US" sz="1600" baseline="0"/>
              <a:t> Cost with Respect to Area and Volume</a:t>
            </a:r>
            <a:endParaRPr lang="en-US" sz="1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FDM</c:v>
                </c:pt>
              </c:strCache>
            </c:strRef>
          </c:tx>
          <c:spPr>
            <a:noFill/>
            <a:ln w="38100">
              <a:solidFill>
                <a:srgbClr val="00B0F0"/>
              </a:solidFill>
            </a:ln>
            <a:effectLst/>
          </c:spPr>
          <c:invertIfNegative val="0"/>
          <c:xVal>
            <c:numRef>
              <c:f>Sheet1!$G$2:$G$21</c:f>
              <c:numCache>
                <c:formatCode>#,##0</c:formatCode>
                <c:ptCount val="20"/>
                <c:pt idx="0">
                  <c:v>10411.967999999997</c:v>
                </c:pt>
                <c:pt idx="1">
                  <c:v>9812.8835999999974</c:v>
                </c:pt>
                <c:pt idx="2">
                  <c:v>70553.949389535599</c:v>
                </c:pt>
                <c:pt idx="3">
                  <c:v>19354.799999999996</c:v>
                </c:pt>
                <c:pt idx="4">
                  <c:v>51103.123599999999</c:v>
                </c:pt>
                <c:pt idx="5">
                  <c:v>19516.089999999997</c:v>
                </c:pt>
                <c:pt idx="6">
                  <c:v>19516.089999999997</c:v>
                </c:pt>
                <c:pt idx="7">
                  <c:v>14251.5844</c:v>
                </c:pt>
                <c:pt idx="8">
                  <c:v>51612.799999999996</c:v>
                </c:pt>
                <c:pt idx="9">
                  <c:v>38588.632499999992</c:v>
                </c:pt>
                <c:pt idx="10">
                  <c:v>92903.039999999979</c:v>
                </c:pt>
                <c:pt idx="11">
                  <c:v>81522.417599999986</c:v>
                </c:pt>
                <c:pt idx="12">
                  <c:v>41290.239999999998</c:v>
                </c:pt>
                <c:pt idx="13">
                  <c:v>41290.239999999998</c:v>
                </c:pt>
                <c:pt idx="14">
                  <c:v>45774.101999999992</c:v>
                </c:pt>
                <c:pt idx="15">
                  <c:v>41290.239999999998</c:v>
                </c:pt>
                <c:pt idx="16">
                  <c:v>61249.877499999995</c:v>
                </c:pt>
                <c:pt idx="17">
                  <c:v>61161.167999999991</c:v>
                </c:pt>
                <c:pt idx="18">
                  <c:v>60967.619999999995</c:v>
                </c:pt>
                <c:pt idx="19">
                  <c:v>59516.009999999987</c:v>
                </c:pt>
              </c:numCache>
            </c:numRef>
          </c:xVal>
          <c:yVal>
            <c:numRef>
              <c:f>Sheet1!$C$2:$C$21</c:f>
              <c:numCache>
                <c:formatCode>_("$"* #,##0.00_);_("$"* \(#,##0.00\);_("$"* "-"??_);_(@_)</c:formatCode>
                <c:ptCount val="20"/>
                <c:pt idx="0">
                  <c:v>2199</c:v>
                </c:pt>
                <c:pt idx="1">
                  <c:v>399</c:v>
                </c:pt>
                <c:pt idx="2">
                  <c:v>900</c:v>
                </c:pt>
                <c:pt idx="3">
                  <c:v>799</c:v>
                </c:pt>
                <c:pt idx="4">
                  <c:v>2565</c:v>
                </c:pt>
                <c:pt idx="5">
                  <c:v>1649</c:v>
                </c:pt>
                <c:pt idx="6">
                  <c:v>1299</c:v>
                </c:pt>
                <c:pt idx="7">
                  <c:v>899</c:v>
                </c:pt>
                <c:pt idx="8">
                  <c:v>1949</c:v>
                </c:pt>
                <c:pt idx="9">
                  <c:v>1549</c:v>
                </c:pt>
                <c:pt idx="10">
                  <c:v>2295</c:v>
                </c:pt>
                <c:pt idx="11">
                  <c:v>2195</c:v>
                </c:pt>
                <c:pt idx="12">
                  <c:v>1299</c:v>
                </c:pt>
                <c:pt idx="13">
                  <c:v>999</c:v>
                </c:pt>
                <c:pt idx="14">
                  <c:v>1688</c:v>
                </c:pt>
                <c:pt idx="15">
                  <c:v>799</c:v>
                </c:pt>
                <c:pt idx="16">
                  <c:v>2195</c:v>
                </c:pt>
                <c:pt idx="17">
                  <c:v>2399</c:v>
                </c:pt>
                <c:pt idx="18">
                  <c:v>2500</c:v>
                </c:pt>
                <c:pt idx="19">
                  <c:v>1399</c:v>
                </c:pt>
              </c:numCache>
            </c:numRef>
          </c:yVal>
          <c:bubbleSize>
            <c:numRef>
              <c:f>Sheet1!$H$2:$H$21</c:f>
              <c:numCache>
                <c:formatCode>#,##0</c:formatCode>
                <c:ptCount val="20"/>
                <c:pt idx="0">
                  <c:v>1613230.3219199993</c:v>
                </c:pt>
                <c:pt idx="1">
                  <c:v>972064.24941599963</c:v>
                </c:pt>
                <c:pt idx="2">
                  <c:v>12544492.201459428</c:v>
                </c:pt>
                <c:pt idx="3">
                  <c:v>2458059.5999999996</c:v>
                </c:pt>
                <c:pt idx="4">
                  <c:v>10513956.649463998</c:v>
                </c:pt>
                <c:pt idx="5">
                  <c:v>2602470.6014999994</c:v>
                </c:pt>
                <c:pt idx="6">
                  <c:v>2726397.7729999991</c:v>
                </c:pt>
                <c:pt idx="7">
                  <c:v>1701354.145672</c:v>
                </c:pt>
                <c:pt idx="8">
                  <c:v>12126427.359999998</c:v>
                </c:pt>
                <c:pt idx="9">
                  <c:v>8821361.3894999977</c:v>
                </c:pt>
                <c:pt idx="10">
                  <c:v>28316846.591999989</c:v>
                </c:pt>
                <c:pt idx="11">
                  <c:v>20292560.188991997</c:v>
                </c:pt>
                <c:pt idx="12">
                  <c:v>8390176.7679999992</c:v>
                </c:pt>
                <c:pt idx="13">
                  <c:v>8390176.7679999992</c:v>
                </c:pt>
                <c:pt idx="14">
                  <c:v>8022369.1165199978</c:v>
                </c:pt>
                <c:pt idx="15">
                  <c:v>8390176.7679999992</c:v>
                </c:pt>
                <c:pt idx="16">
                  <c:v>13612785.274374999</c:v>
                </c:pt>
                <c:pt idx="17">
                  <c:v>10874455.670399997</c:v>
                </c:pt>
                <c:pt idx="18">
                  <c:v>12078904.874399997</c:v>
                </c:pt>
                <c:pt idx="19">
                  <c:v>11715726.568499997</c:v>
                </c:pt>
              </c:numCache>
            </c:numRef>
          </c:bubbleSize>
          <c:bubble3D val="0"/>
        </c:ser>
        <c:ser>
          <c:idx val="1"/>
          <c:order val="1"/>
          <c:tx>
            <c:strRef>
              <c:f>Sheet1!$B$22</c:f>
              <c:strCache>
                <c:ptCount val="1"/>
                <c:pt idx="0">
                  <c:v>PAM</c:v>
                </c:pt>
              </c:strCache>
            </c:strRef>
          </c:tx>
          <c:spPr>
            <a:noFill/>
            <a:ln w="38100">
              <a:solidFill>
                <a:srgbClr val="00B050"/>
              </a:solidFill>
            </a:ln>
            <a:effectLst/>
          </c:spPr>
          <c:invertIfNegative val="0"/>
          <c:xVal>
            <c:numRef>
              <c:f>(Sheet1!$G$22,Sheet1!$G$24,Sheet1!$G$25,Sheet1!$G$26,Sheet1!$G$27)</c:f>
              <c:numCache>
                <c:formatCode>#,##0</c:formatCode>
                <c:ptCount val="5"/>
                <c:pt idx="0">
                  <c:v>7741.9199999999983</c:v>
                </c:pt>
                <c:pt idx="1">
                  <c:v>15490.291600000002</c:v>
                </c:pt>
                <c:pt idx="2">
                  <c:v>1161</c:v>
                </c:pt>
                <c:pt idx="3">
                  <c:v>2880</c:v>
                </c:pt>
                <c:pt idx="4">
                  <c:v>4554</c:v>
                </c:pt>
              </c:numCache>
            </c:numRef>
          </c:xVal>
          <c:yVal>
            <c:numRef>
              <c:f>(Sheet1!$C$22,Sheet1!$C$24,Sheet1!$C$25,Sheet1!$C$26,Sheet1!$C$27)</c:f>
              <c:numCache>
                <c:formatCode>_("$"* #,##0.00_);_("$"* \(#,##0.00\);_("$"* "-"??_);_(@_)</c:formatCode>
                <c:ptCount val="5"/>
                <c:pt idx="0">
                  <c:v>3375</c:v>
                </c:pt>
                <c:pt idx="1">
                  <c:v>3299</c:v>
                </c:pt>
                <c:pt idx="2">
                  <c:v>1999</c:v>
                </c:pt>
                <c:pt idx="3">
                  <c:v>499</c:v>
                </c:pt>
                <c:pt idx="4">
                  <c:v>399</c:v>
                </c:pt>
              </c:numCache>
            </c:numRef>
          </c:yVal>
          <c:bubbleSize>
            <c:numRef>
              <c:f>(Sheet1!$H$22,Sheet1!$H$24,Sheet1!$H$25,Sheet1!$H$26,Sheet1!$H$27)</c:f>
              <c:numCache>
                <c:formatCode>#,##0</c:formatCode>
                <c:ptCount val="5"/>
                <c:pt idx="0">
                  <c:v>1597738.7399999995</c:v>
                </c:pt>
                <c:pt idx="1">
                  <c:v>2557447.1431600004</c:v>
                </c:pt>
                <c:pt idx="2">
                  <c:v>208980</c:v>
                </c:pt>
                <c:pt idx="3">
                  <c:v>288000</c:v>
                </c:pt>
                <c:pt idx="4">
                  <c:v>694160</c:v>
                </c:pt>
              </c:numCache>
            </c:numRef>
          </c:bubbleSize>
          <c:bubble3D val="0"/>
        </c:ser>
        <c:ser>
          <c:idx val="2"/>
          <c:order val="2"/>
          <c:tx>
            <c:strRef>
              <c:f>Sheet1!$A$23</c:f>
              <c:strCache>
                <c:ptCount val="1"/>
                <c:pt idx="0">
                  <c:v>Project PAM</c:v>
                </c:pt>
              </c:strCache>
            </c:strRef>
          </c:tx>
          <c:spPr>
            <a:solidFill>
              <a:schemeClr val="accent4"/>
            </a:solidFill>
            <a:ln w="25400">
              <a:solidFill>
                <a:schemeClr val="accent4"/>
              </a:solidFill>
            </a:ln>
            <a:effectLst/>
          </c:spPr>
          <c:invertIfNegative val="0"/>
          <c:xVal>
            <c:numRef>
              <c:f>Sheet1!$G$23</c:f>
              <c:numCache>
                <c:formatCode>#,##0</c:formatCode>
                <c:ptCount val="1"/>
                <c:pt idx="0">
                  <c:v>41472</c:v>
                </c:pt>
              </c:numCache>
            </c:numRef>
          </c:xVal>
          <c:yVal>
            <c:numRef>
              <c:f>Sheet1!$C$23</c:f>
              <c:numCache>
                <c:formatCode>_("$"* #,##0.00_);_("$"* \(#,##0.00\);_("$"* "-"??_);_(@_)</c:formatCode>
                <c:ptCount val="1"/>
                <c:pt idx="0">
                  <c:v>1000</c:v>
                </c:pt>
              </c:numCache>
            </c:numRef>
          </c:yVal>
          <c:bubbleSize>
            <c:numRef>
              <c:f>Sheet1!$H$23</c:f>
              <c:numCache>
                <c:formatCode>#,##0</c:formatCode>
                <c:ptCount val="1"/>
                <c:pt idx="0">
                  <c:v>8957952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371580320"/>
        <c:axId val="371580712"/>
      </c:bubbleChart>
      <c:valAx>
        <c:axId val="371580320"/>
        <c:scaling>
          <c:orientation val="minMax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Build Area (mm</a:t>
                </a:r>
                <a:r>
                  <a:rPr lang="en-US" sz="1600" baseline="30000"/>
                  <a:t>2</a:t>
                </a:r>
                <a:r>
                  <a:rPr lang="en-US" sz="160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580712"/>
        <c:crosses val="autoZero"/>
        <c:crossBetween val="midCat"/>
      </c:valAx>
      <c:valAx>
        <c:axId val="371580712"/>
        <c:scaling>
          <c:orientation val="minMax"/>
          <c:max val="35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Cost</a:t>
                </a:r>
                <a:r>
                  <a:rPr lang="en-US" sz="1600" baseline="0"/>
                  <a:t> ($)</a:t>
                </a:r>
                <a:endParaRPr lang="en-US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580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503553525637435"/>
          <c:y val="7.5587729569926876E-2"/>
          <c:w val="0.19843815968331802"/>
          <c:h val="0.1520066510729294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0.75321</cdr:x>
      <cdr:y>0.58713</cdr:y>
    </cdr:from>
    <cdr:to>
      <cdr:x>0.9685</cdr:x>
      <cdr:y>0.80178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978270" y="3055038"/>
          <a:ext cx="1708767" cy="11169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/>
            <a:t>Bubble size is build volume in mm</a:t>
          </a:r>
          <a:r>
            <a:rPr lang="en-US" sz="1600" baseline="30000" dirty="0"/>
            <a:t>3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t>2014-11-16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t>2014-11-16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t>2014-11-16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41985" y="372698"/>
            <a:ext cx="10018713" cy="1057275"/>
          </a:xfrm>
        </p:spPr>
        <p:txBody>
          <a:bodyPr/>
          <a:lstStyle/>
          <a:p>
            <a:r>
              <a:rPr lang="en-US" dirty="0" smtClean="0"/>
              <a:t>Market Gap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65500" y="6365230"/>
            <a:ext cx="21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 Market Gap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762145"/>
              </p:ext>
            </p:extLst>
          </p:nvPr>
        </p:nvGraphicFramePr>
        <p:xfrm>
          <a:off x="2711903" y="1295400"/>
          <a:ext cx="7937047" cy="5203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5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5E529B-E2B8-4FF4-96DC-717B6A9731D6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4c2e6f55-8abc-4b5b-a4f7-930d3885115f"/>
    <ds:schemaRef ds:uri="http://purl.org/dc/terms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452</TotalTime>
  <Words>30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Parallax</vt:lpstr>
      <vt:lpstr>Market Gap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Jeffrey Burdick</cp:lastModifiedBy>
  <cp:revision>164</cp:revision>
  <dcterms:created xsi:type="dcterms:W3CDTF">2014-01-30T18:30:49Z</dcterms:created>
  <dcterms:modified xsi:type="dcterms:W3CDTF">2014-11-16T22:33:18Z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