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4"/>
  </p:sldMasterIdLst>
  <p:notesMasterIdLst>
    <p:notesMasterId r:id="rId22"/>
  </p:notesMasterIdLst>
  <p:sldIdLst>
    <p:sldId id="256" r:id="rId5"/>
    <p:sldId id="272" r:id="rId6"/>
    <p:sldId id="261" r:id="rId7"/>
    <p:sldId id="271" r:id="rId8"/>
    <p:sldId id="273" r:id="rId9"/>
    <p:sldId id="269" r:id="rId10"/>
    <p:sldId id="260" r:id="rId11"/>
    <p:sldId id="274" r:id="rId12"/>
    <p:sldId id="275" r:id="rId13"/>
    <p:sldId id="263" r:id="rId14"/>
    <p:sldId id="262" r:id="rId15"/>
    <p:sldId id="265" r:id="rId16"/>
    <p:sldId id="264" r:id="rId17"/>
    <p:sldId id="276" r:id="rId18"/>
    <p:sldId id="277" r:id="rId19"/>
    <p:sldId id="278" r:id="rId20"/>
    <p:sldId id="270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EAC965-93D5-4BF2-BEB3-753A18A2DA84}" type="datetimeFigureOut">
              <a:rPr lang="en-US" smtClean="0"/>
              <a:t>4/24/2014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782511-E6CA-4337-83DD-3F4EDFA36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7012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82511-E6CA-4337-83DD-3F4EDFA36EC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3880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296D5-E3CF-4672-8939-A7C2F0F5EC5D}" type="datetime1">
              <a:rPr lang="en-US" smtClean="0"/>
              <a:t>4/24/2014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735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02E2E-7E1A-4CF8-B33B-7A3A0C846DC2}" type="datetime1">
              <a:rPr lang="en-US" smtClean="0"/>
              <a:t>4/24/2014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449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046AC-902E-42C0-88FC-A13213B32EAE}" type="datetime1">
              <a:rPr lang="en-US" smtClean="0"/>
              <a:t>4/24/2014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0595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6F805-971A-403C-A032-DEFF7CF3C983}" type="datetime1">
              <a:rPr lang="en-US" smtClean="0"/>
              <a:t>4/24/2014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9356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BC926-D3EC-4D9D-A99F-9E843187F3B0}" type="datetime1">
              <a:rPr lang="en-US" smtClean="0"/>
              <a:t>4/24/2014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4730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D8B8A-C6A1-4E34-A79C-7660F8ED0256}" type="datetime1">
              <a:rPr lang="en-US" smtClean="0"/>
              <a:t>4/24/2014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3178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E39B4-CFBF-45CF-82E8-4594DA2BC016}" type="datetime1">
              <a:rPr lang="en-US" smtClean="0"/>
              <a:t>4/24/2014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1909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C5273-F1EA-4469-BB96-269557B0EFD7}" type="datetime1">
              <a:rPr lang="en-US" smtClean="0"/>
              <a:t>4/24/2014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7181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1EF98-F8EA-4C17-B600-10F3495D73A0}" type="datetime1">
              <a:rPr lang="en-US" smtClean="0"/>
              <a:t>4/24/2014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288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1989" y="420824"/>
            <a:ext cx="10018713" cy="105727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1989" y="1629636"/>
            <a:ext cx="10018713" cy="4102101"/>
          </a:xfrm>
        </p:spPr>
        <p:txBody>
          <a:bodyPr anchor="ctr"/>
          <a:lstStyle>
            <a:lvl1pPr>
              <a:defRPr sz="3200"/>
            </a:lvl1pPr>
            <a:lvl2pPr>
              <a:defRPr sz="2600"/>
            </a:lvl2pPr>
            <a:lvl3pPr>
              <a:defRPr sz="20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D28D5-0840-4988-BF4D-6D4AA1076FF1}" type="datetime1">
              <a:rPr lang="en-US" smtClean="0"/>
              <a:t>4/24/2014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5C6BB475-B640-4DD3-A1AA-1CF10A44A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596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8" y="2421505"/>
            <a:ext cx="8930747" cy="2110382"/>
          </a:xfrm>
        </p:spPr>
        <p:txBody>
          <a:bodyPr anchor="b">
            <a:normAutofit/>
          </a:bodyPr>
          <a:lstStyle>
            <a:lvl1pPr algn="r">
              <a:defRPr sz="6000" b="0" cap="none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6B093-F3D2-4BE9-838E-E3D4B84B74A6}" type="datetime1">
              <a:rPr lang="en-US" smtClean="0"/>
              <a:t>4/24/2014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461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711199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1489075"/>
            <a:ext cx="4895055" cy="430212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1489075"/>
            <a:ext cx="4895056" cy="430212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8AAB6-E895-4CF5-8797-8DBFC83C491D}" type="datetime1">
              <a:rPr lang="en-US" smtClean="0"/>
              <a:t>4/24/2014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586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10C82-80B6-439C-A993-8C06E994D74A}" type="datetime1">
              <a:rPr lang="en-US" smtClean="0"/>
              <a:t>4/24/2014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292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3ABEB-97E0-4DED-AEF3-FAB70F021CC7}" type="datetime1">
              <a:rPr lang="en-US" smtClean="0"/>
              <a:t>4/24/2014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399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76860-5976-4A44-8E7A-96795D52A085}" type="datetime1">
              <a:rPr lang="en-US" smtClean="0"/>
              <a:t>4/24/2014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313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1843B-E1B4-43C8-9F5C-31408ABDC424}" type="datetime1">
              <a:rPr lang="en-US" smtClean="0"/>
              <a:t>4/24/2014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502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A8D32-FC45-449B-9B90-E5553677A65C}" type="datetime1">
              <a:rPr lang="en-US" smtClean="0"/>
              <a:t>4/24/2014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377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E17704D-19AD-47EC-889C-2F8A90D9F71A}" type="datetime1">
              <a:rPr lang="en-US" smtClean="0"/>
              <a:t>4/24/2014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C6BB475-B640-4DD3-A1AA-1CF10A44A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637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Project PAM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4000" dirty="0" smtClean="0"/>
              <a:t>Ref: SP14-75-3DPR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Daniel Olsen (</a:t>
            </a:r>
            <a:r>
              <a:rPr lang="en-US" dirty="0" smtClean="0"/>
              <a:t>CE), Nicholas </a:t>
            </a:r>
            <a:r>
              <a:rPr lang="en-US" dirty="0"/>
              <a:t>Lowman (CE</a:t>
            </a:r>
            <a:r>
              <a:rPr lang="en-US" dirty="0" smtClean="0"/>
              <a:t>) </a:t>
            </a:r>
            <a:endParaRPr lang="en-US" dirty="0"/>
          </a:p>
          <a:p>
            <a:r>
              <a:rPr lang="en-US" dirty="0" smtClean="0"/>
              <a:t>Casey </a:t>
            </a:r>
            <a:r>
              <a:rPr lang="en-US" dirty="0"/>
              <a:t>Spencer (</a:t>
            </a:r>
            <a:r>
              <a:rPr lang="en-US" dirty="0" smtClean="0"/>
              <a:t>EE), Chance </a:t>
            </a:r>
            <a:r>
              <a:rPr lang="en-US" dirty="0"/>
              <a:t>Baker (</a:t>
            </a:r>
            <a:r>
              <a:rPr lang="en-US" dirty="0" smtClean="0"/>
              <a:t>EE) </a:t>
            </a:r>
          </a:p>
          <a:p>
            <a:r>
              <a:rPr lang="en-US" dirty="0" smtClean="0"/>
              <a:t>Jeffrey </a:t>
            </a:r>
            <a:r>
              <a:rPr lang="en-US" dirty="0"/>
              <a:t>Burdick (ME)- </a:t>
            </a:r>
            <a:r>
              <a:rPr lang="en-US" dirty="0" smtClean="0"/>
              <a:t>PM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909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Chassis Design</a:t>
            </a: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571"/>
          <a:stretch/>
        </p:blipFill>
        <p:spPr>
          <a:xfrm>
            <a:off x="1484311" y="1910075"/>
            <a:ext cx="6072843" cy="3460124"/>
          </a:xfrm>
        </p:spPr>
      </p:pic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02"/>
          <a:stretch/>
        </p:blipFill>
        <p:spPr>
          <a:xfrm>
            <a:off x="8154545" y="1489074"/>
            <a:ext cx="2843364" cy="4302125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10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823793" y="5513942"/>
            <a:ext cx="3393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 4. </a:t>
            </a:r>
            <a:r>
              <a:rPr lang="en-US" dirty="0"/>
              <a:t>Proposed chassis design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337747" y="5883273"/>
            <a:ext cx="24769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 5. </a:t>
            </a:r>
            <a:r>
              <a:rPr lang="en-US" dirty="0"/>
              <a:t>Isometric view </a:t>
            </a:r>
            <a:endParaRPr lang="en-US" dirty="0" smtClean="0"/>
          </a:p>
          <a:p>
            <a:r>
              <a:rPr lang="en-US" dirty="0" smtClean="0"/>
              <a:t>of </a:t>
            </a:r>
            <a:r>
              <a:rPr lang="en-US" dirty="0"/>
              <a:t>proposed chassis </a:t>
            </a:r>
          </a:p>
        </p:txBody>
      </p:sp>
    </p:spTree>
    <p:extLst>
      <p:ext uri="{BB962C8B-B14F-4D97-AF65-F5344CB8AC3E}">
        <p14:creationId xmlns:p14="http://schemas.microsoft.com/office/powerpoint/2010/main" val="341879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ISO 262 - </a:t>
            </a:r>
            <a:r>
              <a:rPr lang="en-US" dirty="0" smtClean="0"/>
              <a:t>Metric </a:t>
            </a:r>
            <a:r>
              <a:rPr lang="en-US" dirty="0"/>
              <a:t>screw thread </a:t>
            </a:r>
            <a:r>
              <a:rPr lang="en-US" dirty="0" smtClean="0"/>
              <a:t>dimensions [2]</a:t>
            </a:r>
            <a:endParaRPr lang="en-US" dirty="0"/>
          </a:p>
          <a:p>
            <a:r>
              <a:rPr lang="en-US" dirty="0"/>
              <a:t>DIN 103  -  Trapezoidal lead screw </a:t>
            </a:r>
            <a:r>
              <a:rPr lang="en-US" dirty="0" smtClean="0"/>
              <a:t>dimensions [3]</a:t>
            </a:r>
            <a:endParaRPr lang="en-US" dirty="0"/>
          </a:p>
          <a:p>
            <a:r>
              <a:rPr lang="en-US" dirty="0"/>
              <a:t>ANSI/NEMA MG 1-2011  -  Stepper motor mounting </a:t>
            </a:r>
            <a:r>
              <a:rPr lang="en-US" dirty="0" smtClean="0"/>
              <a:t>dimensions [4]</a:t>
            </a:r>
            <a:endParaRPr lang="en-US" dirty="0"/>
          </a:p>
          <a:p>
            <a:r>
              <a:rPr lang="en-US" dirty="0"/>
              <a:t>ISO 6983  -  </a:t>
            </a:r>
            <a:r>
              <a:rPr lang="en-US" dirty="0" smtClean="0"/>
              <a:t>G-Code [5]</a:t>
            </a:r>
            <a:endParaRPr lang="en-US" dirty="0"/>
          </a:p>
          <a:p>
            <a:r>
              <a:rPr lang="en-US" dirty="0"/>
              <a:t>ISO 10303-21  -  STEP </a:t>
            </a:r>
            <a:r>
              <a:rPr lang="en-US" dirty="0" smtClean="0"/>
              <a:t>file [6]</a:t>
            </a:r>
            <a:endParaRPr lang="en-US" dirty="0"/>
          </a:p>
          <a:p>
            <a:r>
              <a:rPr lang="en-US" dirty="0"/>
              <a:t>STL file format ( ungoverned </a:t>
            </a:r>
            <a:r>
              <a:rPr lang="en-US" dirty="0" smtClean="0"/>
              <a:t>) [7]</a:t>
            </a:r>
            <a:endParaRPr lang="en-US" dirty="0"/>
          </a:p>
          <a:p>
            <a:r>
              <a:rPr lang="en-US" dirty="0"/>
              <a:t>ISO/ASTM 52915:2013  -   Additive manufacturing file </a:t>
            </a:r>
            <a:r>
              <a:rPr lang="en-US" dirty="0" smtClean="0"/>
              <a:t>format [8]</a:t>
            </a:r>
            <a:endParaRPr lang="en-US" dirty="0"/>
          </a:p>
          <a:p>
            <a:r>
              <a:rPr lang="en-US" dirty="0"/>
              <a:t>W3C XML 1.1  -  Extensible Markup Language file </a:t>
            </a:r>
            <a:r>
              <a:rPr lang="en-US" dirty="0" smtClean="0"/>
              <a:t>format [9]</a:t>
            </a:r>
          </a:p>
          <a:p>
            <a:r>
              <a:rPr lang="en-US" dirty="0" smtClean="0"/>
              <a:t>W3C SVG 1.1 - Scalable Vector Graphics file format [10]</a:t>
            </a:r>
            <a:endParaRPr lang="en-US" dirty="0"/>
          </a:p>
          <a:p>
            <a:r>
              <a:rPr lang="en-US" dirty="0"/>
              <a:t>ISO/IEC 14882:2011 / 2011  -  C++ programming </a:t>
            </a:r>
            <a:r>
              <a:rPr lang="en-US" dirty="0" smtClean="0"/>
              <a:t>language [11]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060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</a:t>
            </a:r>
            <a:r>
              <a:rPr lang="en-US" dirty="0"/>
              <a:t>Block Diagram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12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412" y="1504440"/>
            <a:ext cx="10973866" cy="433634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799904" y="5867130"/>
            <a:ext cx="3502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 6. Functional Block Diagram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829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Printer </a:t>
            </a:r>
            <a:r>
              <a:rPr lang="en-US" dirty="0"/>
              <a:t>Control Software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13</a:t>
            </a:fld>
            <a:endParaRPr lang="en-US"/>
          </a:p>
        </p:txBody>
      </p:sp>
      <p:graphicFrame>
        <p:nvGraphicFramePr>
          <p:cNvPr id="9" name="Content Placeholder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90389850"/>
              </p:ext>
            </p:extLst>
          </p:nvPr>
        </p:nvGraphicFramePr>
        <p:xfrm>
          <a:off x="2298446" y="1955514"/>
          <a:ext cx="8276096" cy="4572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63391"/>
                <a:gridCol w="1267129"/>
                <a:gridCol w="1413336"/>
                <a:gridCol w="2016120"/>
                <a:gridCol w="2016120"/>
              </a:tblGrid>
              <a:tr h="27375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Solution</a:t>
                      </a:r>
                      <a:r>
                        <a:rPr lang="en-US" sz="2000" dirty="0">
                          <a:effectLst/>
                        </a:rPr>
                        <a:t> 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B9 Creator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MiiCraft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Creation Workshop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PAM</a:t>
                      </a:r>
                      <a:endParaRPr lang="en-US" sz="20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7375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Language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C</a:t>
                      </a:r>
                      <a:r>
                        <a:rPr lang="en-US" sz="2000" dirty="0" smtClean="0">
                          <a:effectLst/>
                        </a:rPr>
                        <a:t>++ 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Python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C</a:t>
                      </a:r>
                      <a:r>
                        <a:rPr lang="en-US" sz="2000" dirty="0" smtClean="0">
                          <a:effectLst/>
                        </a:rPr>
                        <a:t>#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C++</a:t>
                      </a:r>
                      <a:endParaRPr lang="en-US" sz="20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7352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Cross-platform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✓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✗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✓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effectLst/>
                        </a:rPr>
                        <a:t>✓</a:t>
                      </a:r>
                      <a:endParaRPr lang="en-US" sz="2000" dirty="0" smtClean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7352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Slicing Software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Custom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 smtClean="0">
                          <a:effectLst/>
                        </a:rPr>
                        <a:t>Skeinforge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Slic3r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effectLst/>
                        </a:rPr>
                        <a:t>Slic3r</a:t>
                      </a:r>
                      <a:endParaRPr lang="en-US" sz="2000" dirty="0" smtClean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7352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G-Code Support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✗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✓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✓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effectLst/>
                        </a:rPr>
                        <a:t>✓</a:t>
                      </a:r>
                      <a:endParaRPr lang="en-US" sz="2000" dirty="0" smtClean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7375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CAD File Input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STL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STL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STL, OBJ, </a:t>
                      </a:r>
                      <a:r>
                        <a:rPr lang="en-US" sz="2000" dirty="0" smtClean="0">
                          <a:effectLst/>
                        </a:rPr>
                        <a:t>3DS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effectLst/>
                        </a:rPr>
                        <a:t>STL, OBJ, 3DS, STEP, AMF</a:t>
                      </a:r>
                      <a:endParaRPr lang="en-US" sz="2000" dirty="0" smtClean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7352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Able to Add Supports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✓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✗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✓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effectLst/>
                        </a:rPr>
                        <a:t>✓</a:t>
                      </a:r>
                      <a:endParaRPr lang="en-US" sz="2000" dirty="0" smtClean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7375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Image Output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SLC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SVG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SVG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effectLst/>
                        </a:rPr>
                        <a:t>SVG</a:t>
                      </a:r>
                      <a:endParaRPr lang="en-US" sz="2000" dirty="0" smtClean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3467424" y="1306802"/>
            <a:ext cx="54753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Table 2. </a:t>
            </a:r>
            <a:r>
              <a:rPr lang="en-US" dirty="0"/>
              <a:t>Comparison chart of three open-source </a:t>
            </a:r>
            <a:r>
              <a:rPr lang="en-US" dirty="0" smtClean="0"/>
              <a:t>printer </a:t>
            </a:r>
          </a:p>
          <a:p>
            <a:r>
              <a:rPr lang="en-US" dirty="0" smtClean="0"/>
              <a:t>control </a:t>
            </a:r>
            <a:r>
              <a:rPr lang="en-US" dirty="0"/>
              <a:t>software for DLP </a:t>
            </a:r>
            <a:r>
              <a:rPr lang="en-US" dirty="0" smtClean="0"/>
              <a:t>printer</a:t>
            </a:r>
            <a:r>
              <a:rPr lang="en-US" dirty="0"/>
              <a:t> </a:t>
            </a:r>
            <a:r>
              <a:rPr lang="en-US" dirty="0" smtClean="0"/>
              <a:t>[11][12][13][14][15][16]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243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Timeline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14</a:t>
            </a:fld>
            <a:endParaRPr lang="en-US"/>
          </a:p>
        </p:txBody>
      </p:sp>
      <p:graphicFrame>
        <p:nvGraphicFramePr>
          <p:cNvPr id="5" name="Content Placeholder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99604545"/>
              </p:ext>
            </p:extLst>
          </p:nvPr>
        </p:nvGraphicFramePr>
        <p:xfrm>
          <a:off x="2781836" y="2468115"/>
          <a:ext cx="7353837" cy="358157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289308"/>
                <a:gridCol w="1522542"/>
                <a:gridCol w="1541987"/>
              </a:tblGrid>
              <a:tr h="70129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Phase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Start</a:t>
                      </a:r>
                      <a:r>
                        <a:rPr lang="en-US" sz="2000" baseline="0" dirty="0" smtClean="0">
                          <a:effectLst/>
                        </a:rPr>
                        <a:t> Date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End Date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70129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+mn-lt"/>
                        </a:rPr>
                        <a:t>Build</a:t>
                      </a:r>
                      <a:endParaRPr lang="en-US" sz="20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+mn-lt"/>
                        </a:rPr>
                        <a:t>2014-08-18</a:t>
                      </a:r>
                      <a:endParaRPr lang="en-US" sz="20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2014-09-26</a:t>
                      </a:r>
                      <a:endParaRPr lang="en-US" sz="20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108949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+mn-lt"/>
                        </a:rPr>
                        <a:t>Test</a:t>
                      </a:r>
                      <a:endParaRPr lang="en-US" sz="20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+mn-lt"/>
                          <a:ea typeface="+mn-ea"/>
                        </a:rPr>
                        <a:t>2014-09-14</a:t>
                      </a:r>
                      <a:endParaRPr lang="en-US" sz="20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+mn-lt"/>
                          <a:ea typeface="+mn-ea"/>
                        </a:rPr>
                        <a:t>2014-11-07</a:t>
                      </a:r>
                      <a:endParaRPr lang="en-US" sz="20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108949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+mn-lt"/>
                        </a:rPr>
                        <a:t>Documentation and Presentation</a:t>
                      </a:r>
                      <a:endParaRPr lang="en-US" sz="20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+mn-lt"/>
                          <a:ea typeface="+mn-ea"/>
                        </a:rPr>
                        <a:t>2014-11-14</a:t>
                      </a:r>
                      <a:endParaRPr lang="en-US" sz="20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2014-12-12</a:t>
                      </a:r>
                      <a:endParaRPr lang="en-US" sz="20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179463" y="2025217"/>
            <a:ext cx="2743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Table 3. Proposed timeline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94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15</a:t>
            </a:fld>
            <a:endParaRPr lang="en-US"/>
          </a:p>
        </p:txBody>
      </p:sp>
      <p:graphicFrame>
        <p:nvGraphicFramePr>
          <p:cNvPr id="5" name="Content Placeholder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70667143"/>
              </p:ext>
            </p:extLst>
          </p:nvPr>
        </p:nvGraphicFramePr>
        <p:xfrm>
          <a:off x="1780625" y="1999115"/>
          <a:ext cx="9615488" cy="3962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070936"/>
                <a:gridCol w="2266681"/>
                <a:gridCol w="2277871"/>
              </a:tblGrid>
              <a:tr h="60482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+mn-lt"/>
                        </a:rPr>
                        <a:t>Item</a:t>
                      </a:r>
                      <a:r>
                        <a:rPr lang="en-US" sz="2000" dirty="0">
                          <a:effectLst/>
                          <a:latin typeface="+mn-lt"/>
                        </a:rPr>
                        <a:t> </a:t>
                      </a:r>
                      <a:endParaRPr lang="en-US" sz="20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+mn-lt"/>
                          <a:ea typeface="+mn-ea"/>
                        </a:rPr>
                        <a:t>Total</a:t>
                      </a:r>
                      <a:r>
                        <a:rPr lang="en-US" sz="2000" baseline="0" dirty="0" smtClean="0">
                          <a:effectLst/>
                          <a:latin typeface="+mn-lt"/>
                          <a:ea typeface="+mn-ea"/>
                        </a:rPr>
                        <a:t> Price</a:t>
                      </a:r>
                      <a:endParaRPr lang="en-US" sz="20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+mn-lt"/>
                        </a:rPr>
                        <a:t>Department Acquisition (Y/N)</a:t>
                      </a:r>
                      <a:endParaRPr lang="en-US" sz="20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02413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+mn-lt"/>
                        </a:rPr>
                        <a:t>Arduino Uno</a:t>
                      </a:r>
                      <a:endParaRPr lang="en-US" sz="20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$38.00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Y</a:t>
                      </a:r>
                    </a:p>
                  </a:txBody>
                  <a:tcPr marL="28575" marR="28575" marT="0" marB="0" anchor="b"/>
                </a:tc>
              </a:tr>
              <a:tr h="302413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Enclosure</a:t>
                      </a:r>
                      <a:endParaRPr lang="en-US" sz="20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$86.24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N</a:t>
                      </a:r>
                    </a:p>
                  </a:txBody>
                  <a:tcPr marL="28575" marR="28575" marT="0" marB="0" anchor="b"/>
                </a:tc>
              </a:tr>
              <a:tr h="302413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Aluminum plate for chassis and build table</a:t>
                      </a:r>
                      <a:endParaRPr lang="en-US" sz="20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$148.00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N</a:t>
                      </a:r>
                    </a:p>
                  </a:txBody>
                  <a:tcPr marL="28575" marR="28575" marT="0" marB="0" anchor="b"/>
                </a:tc>
              </a:tr>
              <a:tr h="302413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12mm ground linear bearing rod 1500mm</a:t>
                      </a:r>
                      <a:endParaRPr lang="en-US" sz="20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$93.70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Y</a:t>
                      </a:r>
                    </a:p>
                  </a:txBody>
                  <a:tcPr marL="28575" marR="28575" marT="0" marB="0" anchor="b"/>
                </a:tc>
              </a:tr>
              <a:tr h="302413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Chassis hardware</a:t>
                      </a:r>
                      <a:endParaRPr lang="en-US" sz="20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$37.00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Y</a:t>
                      </a:r>
                    </a:p>
                  </a:txBody>
                  <a:tcPr marL="28575" marR="28575" marT="0" marB="0" anchor="b"/>
                </a:tc>
              </a:tr>
              <a:tr h="302413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Photoresin</a:t>
                      </a:r>
                      <a:r>
                        <a:rPr lang="en-US" sz="20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vat</a:t>
                      </a:r>
                      <a:endParaRPr lang="en-US" sz="20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$47.00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N</a:t>
                      </a:r>
                    </a:p>
                  </a:txBody>
                  <a:tcPr marL="28575" marR="28575" marT="0" marB="0" anchor="b"/>
                </a:tc>
              </a:tr>
              <a:tr h="302413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Makerjuice</a:t>
                      </a:r>
                      <a:r>
                        <a:rPr lang="en-US" sz="20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resins</a:t>
                      </a:r>
                      <a:endParaRPr lang="en-US" sz="20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$47.00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N</a:t>
                      </a:r>
                    </a:p>
                  </a:txBody>
                  <a:tcPr marL="28575" marR="28575" marT="0" marB="0" anchor="b"/>
                </a:tc>
              </a:tr>
              <a:tr h="302413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Motion control system </a:t>
                      </a:r>
                      <a:endParaRPr lang="en-US" sz="20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$112.00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Y</a:t>
                      </a:r>
                    </a:p>
                  </a:txBody>
                  <a:tcPr marL="28575" marR="28575" marT="0" marB="0" anchor="b"/>
                </a:tc>
              </a:tr>
              <a:tr h="302413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DLP projector</a:t>
                      </a:r>
                      <a:endParaRPr lang="en-US" sz="20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$344.00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N</a:t>
                      </a:r>
                    </a:p>
                  </a:txBody>
                  <a:tcPr marL="28575" marR="28575" marT="0" marB="0" anchor="b"/>
                </a:tc>
              </a:tr>
              <a:tr h="302413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Computer</a:t>
                      </a:r>
                      <a:endParaRPr lang="en-US" sz="20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$0.00</a:t>
                      </a:r>
                      <a:endParaRPr lang="en-US" sz="18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Y</a:t>
                      </a:r>
                      <a:endParaRPr lang="en-US" sz="18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02413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TOTAL</a:t>
                      </a:r>
                      <a:endParaRPr lang="en-US" sz="20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$952.94</a:t>
                      </a:r>
                      <a:endParaRPr lang="en-US" sz="18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179302" y="1613864"/>
            <a:ext cx="2729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Table </a:t>
            </a:r>
            <a:r>
              <a:rPr lang="en-US" dirty="0"/>
              <a:t>4</a:t>
            </a:r>
            <a:r>
              <a:rPr lang="en-US" dirty="0" smtClean="0"/>
              <a:t>. Resources Needed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963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fontAlgn="base">
              <a:buNone/>
            </a:pPr>
            <a:r>
              <a:rPr lang="en-US" dirty="0"/>
              <a:t>Problem Statement</a:t>
            </a:r>
          </a:p>
          <a:p>
            <a:pPr lvl="1" fontAlgn="base"/>
            <a:r>
              <a:rPr lang="en-US" dirty="0"/>
              <a:t>Current hobbyist 3D printers are imprecise and fault-prone</a:t>
            </a:r>
          </a:p>
          <a:p>
            <a:pPr lvl="1" fontAlgn="base"/>
            <a:r>
              <a:rPr lang="en-US" dirty="0"/>
              <a:t>High resolution additive manufacturing is currently not accessible for hobbyists (under $1,000)</a:t>
            </a:r>
          </a:p>
          <a:p>
            <a:pPr lvl="1" fontAlgn="base"/>
            <a:r>
              <a:rPr lang="en-US" dirty="0"/>
              <a:t>Available PAM systems use proprietary hardware and software</a:t>
            </a:r>
          </a:p>
          <a:p>
            <a:pPr marL="0" indent="0" fontAlgn="base">
              <a:buNone/>
            </a:pPr>
            <a:r>
              <a:rPr lang="en-US" dirty="0"/>
              <a:t>Our Solution</a:t>
            </a:r>
          </a:p>
          <a:p>
            <a:pPr lvl="1"/>
            <a:r>
              <a:rPr lang="en-US" dirty="0"/>
              <a:t>A DLP PAM system can produce high quality and fast prints</a:t>
            </a:r>
          </a:p>
          <a:p>
            <a:pPr lvl="1"/>
            <a:r>
              <a:rPr lang="en-US" dirty="0"/>
              <a:t>Use off-the-shelf open-source hardware</a:t>
            </a:r>
          </a:p>
          <a:p>
            <a:pPr lvl="1"/>
            <a:r>
              <a:rPr lang="en-US" dirty="0"/>
              <a:t>Create a thoroughly documented reference </a:t>
            </a:r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469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514350" indent="-514350">
              <a:buFont typeface="Arial"/>
              <a:buAutoNum type="arabicPeriod"/>
            </a:pPr>
            <a:r>
              <a:rPr lang="en-US" i="1" dirty="0"/>
              <a:t>Make: Ultimate Guide to 3D Printing</a:t>
            </a:r>
            <a:endParaRPr lang="en-US" dirty="0" smtClean="0"/>
          </a:p>
          <a:p>
            <a:pPr marL="514350" indent="-514350">
              <a:buFont typeface="Arial"/>
              <a:buAutoNum type="arabicPeriod"/>
            </a:pPr>
            <a:r>
              <a:rPr lang="en-US" dirty="0" smtClean="0"/>
              <a:t>ISO </a:t>
            </a:r>
            <a:r>
              <a:rPr lang="en-US" dirty="0"/>
              <a:t>262:1998, ISO general purpose metric screw threads -- Selected sizes for screws, bolts and nuts</a:t>
            </a:r>
            <a:r>
              <a:rPr lang="en-US" dirty="0" smtClean="0"/>
              <a:t>.</a:t>
            </a:r>
            <a:endParaRPr lang="en-US" dirty="0"/>
          </a:p>
          <a:p>
            <a:pPr marL="514350" indent="-514350">
              <a:buAutoNum type="arabicPeriod"/>
            </a:pPr>
            <a:r>
              <a:rPr lang="en-US" dirty="0" smtClean="0"/>
              <a:t>DIN </a:t>
            </a:r>
            <a:r>
              <a:rPr lang="en-US" dirty="0"/>
              <a:t>103, ISO Metric Trapezoidal Screw </a:t>
            </a:r>
            <a:r>
              <a:rPr lang="en-US" dirty="0" smtClean="0"/>
              <a:t>Thread.</a:t>
            </a:r>
          </a:p>
          <a:p>
            <a:pPr marL="514350" indent="-514350">
              <a:buAutoNum type="arabicPeriod"/>
            </a:pPr>
            <a:r>
              <a:rPr lang="en-US" dirty="0" smtClean="0"/>
              <a:t>ANSI/NEMA </a:t>
            </a:r>
            <a:r>
              <a:rPr lang="en-US" dirty="0"/>
              <a:t>MG 1-2011, Motors and </a:t>
            </a:r>
            <a:r>
              <a:rPr lang="en-US" dirty="0" smtClean="0"/>
              <a:t>Generators.</a:t>
            </a:r>
          </a:p>
          <a:p>
            <a:pPr marL="514350" indent="-514350">
              <a:buFont typeface="Arial"/>
              <a:buAutoNum type="arabicPeriod"/>
            </a:pPr>
            <a:r>
              <a:rPr lang="en-US" dirty="0"/>
              <a:t>ISO 6983-1:2009, Automation systems and integration -- Numerical control of machines -- Program format and definitions of address words -- Part 1: Data format for positioning, line motion and contouring control </a:t>
            </a:r>
            <a:r>
              <a:rPr lang="en-US" dirty="0" smtClean="0"/>
              <a:t>systems.</a:t>
            </a:r>
          </a:p>
          <a:p>
            <a:pPr marL="514350" indent="-514350">
              <a:buFont typeface="Arial"/>
              <a:buAutoNum type="arabicPeriod"/>
            </a:pPr>
            <a:r>
              <a:rPr lang="en-US" dirty="0"/>
              <a:t>ISO 10303-21:2002, Industrial automation systems and integration -- Product data representation and exchange -- Part 21: Implementation methods: Clear text encoding of the exchange structure.</a:t>
            </a:r>
            <a:endParaRPr lang="en-US" dirty="0" smtClean="0"/>
          </a:p>
          <a:p>
            <a:pPr marL="514350" indent="-514350">
              <a:buFont typeface="Arial"/>
              <a:buAutoNum type="arabicPeriod"/>
            </a:pPr>
            <a:r>
              <a:rPr lang="en-US" dirty="0" smtClean="0"/>
              <a:t>ISO/ASTM </a:t>
            </a:r>
            <a:r>
              <a:rPr lang="en-US" dirty="0"/>
              <a:t>52915:2013, Standard specification for additive manufacturing file format (AMF) Version 1.1</a:t>
            </a:r>
            <a:r>
              <a:rPr lang="en-US" dirty="0" smtClean="0"/>
              <a:t>.</a:t>
            </a:r>
          </a:p>
          <a:p>
            <a:pPr marL="514350" indent="-514350">
              <a:buAutoNum type="arabicPeriod"/>
            </a:pPr>
            <a:r>
              <a:rPr lang="en-US" dirty="0"/>
              <a:t>W3C, "XML 1.1 Extensible Markup Language (XML) 1.1 (Second Edition)," 16 August 2006. [Online]. Available: http://www.w3.org/TR/2006/REC-xml11-20060816/. [Accessed 16 April 2014</a:t>
            </a:r>
            <a:r>
              <a:rPr lang="en-US" dirty="0" smtClean="0"/>
              <a:t>].</a:t>
            </a:r>
          </a:p>
          <a:p>
            <a:pPr marL="514350" indent="-514350">
              <a:buAutoNum type="arabicPeriod"/>
            </a:pPr>
            <a:r>
              <a:rPr lang="en-US" dirty="0"/>
              <a:t>W3C, "Scalable Vector Graphics (SVG) 1.1 (Second Edition)," 16 August 2011. [Online]. Available: http://www.w3.org/TR/SVG/. [Accessed 16 April 2014</a:t>
            </a:r>
            <a:r>
              <a:rPr lang="en-US" dirty="0" smtClean="0"/>
              <a:t>].</a:t>
            </a:r>
          </a:p>
          <a:p>
            <a:pPr marL="514350" indent="-514350">
              <a:buFont typeface="Arial"/>
              <a:buAutoNum type="arabicPeriod"/>
            </a:pPr>
            <a:r>
              <a:rPr lang="en-US" dirty="0"/>
              <a:t>ISO/IEC 14882:2011, Information technology -- Programming languages -- C++.</a:t>
            </a:r>
          </a:p>
          <a:p>
            <a:pPr marL="514350" indent="-514350">
              <a:buFont typeface="Arial"/>
              <a:buAutoNum type="arabicPeriod"/>
            </a:pPr>
            <a:r>
              <a:rPr lang="en-US" dirty="0"/>
              <a:t>E. Chu, "B9 Creator," </a:t>
            </a:r>
            <a:r>
              <a:rPr lang="en-US" i="1" dirty="0"/>
              <a:t>Make: Ultimate Guide to 3D Printing, </a:t>
            </a:r>
            <a:r>
              <a:rPr lang="en-US" dirty="0"/>
              <a:t>p. 93.</a:t>
            </a:r>
          </a:p>
          <a:p>
            <a:pPr marL="514350" indent="-514350">
              <a:buFont typeface="Arial"/>
              <a:buAutoNum type="arabicPeriod"/>
            </a:pPr>
            <a:r>
              <a:rPr lang="en-US" dirty="0"/>
              <a:t>B9 Creations LLC, "B9 Creator GitHub," GitHub Inc., 2014. [Online]. Available: https://github.com/B9Creations/B9Creator. [Accessed 27 February 2014].</a:t>
            </a:r>
          </a:p>
          <a:p>
            <a:pPr marL="514350" indent="-514350">
              <a:buAutoNum type="arabicPeriod"/>
            </a:pPr>
            <a:r>
              <a:rPr lang="en-US" dirty="0"/>
              <a:t>Rays Optics Inc., "MiiCraft User Guide," </a:t>
            </a:r>
            <a:r>
              <a:rPr lang="en-US" dirty="0" smtClean="0"/>
              <a:t>2012</a:t>
            </a:r>
            <a:r>
              <a:rPr lang="en-US" dirty="0"/>
              <a:t>. [Online]. Available: http://www.miicraft.com/web/assets/2012/11/MiiCraft-3D-printer-User-Guide.pdf. [Accessed 27 February 2014</a:t>
            </a:r>
            <a:r>
              <a:rPr lang="en-US" dirty="0" smtClean="0"/>
              <a:t>].</a:t>
            </a:r>
          </a:p>
          <a:p>
            <a:pPr marL="514350" indent="-514350">
              <a:buAutoNum type="arabicPeriod"/>
            </a:pPr>
            <a:r>
              <a:rPr lang="en-US" dirty="0"/>
              <a:t>S. Hernandez, "Creation Workshop GitHub," GitHub Inc., 2014. [Online]. Available: https://github.com/Pacmanfan/UVDLPSlicerController. [Accessed 27 February 2014</a:t>
            </a:r>
            <a:r>
              <a:rPr lang="en-US" dirty="0" smtClean="0"/>
              <a:t>].</a:t>
            </a:r>
          </a:p>
          <a:p>
            <a:pPr marL="514350" indent="-514350">
              <a:buAutoNum type="arabicPeriod"/>
            </a:pPr>
            <a:r>
              <a:rPr lang="en-US" dirty="0"/>
              <a:t>S. Hernandez, "Creation Workshop - SLA / FDM Slicer and Controller," Makerbot Industries LLC, 8 January 2013. [Online]. Available: https://www.thingiverse.com/thing:40778. [Accessed 27 February 2014</a:t>
            </a:r>
            <a:r>
              <a:rPr lang="en-US" dirty="0" smtClean="0"/>
              <a:t>].</a:t>
            </a:r>
          </a:p>
          <a:p>
            <a:pPr marL="514350" indent="-514350">
              <a:buAutoNum type="arabicPeriod"/>
            </a:pPr>
            <a:r>
              <a:rPr lang="en-US" dirty="0"/>
              <a:t>Fabmetheus, "Skeinforge Vectorwrite," Demozendium, 17 July 2012. [Online]. Available: http://fabmetheus.crsndoo.com/wiki/index.php/Skeinforge_Vectorwrite. [Accessed 27 </a:t>
            </a:r>
            <a:r>
              <a:rPr lang="en-US" dirty="0" smtClean="0"/>
              <a:t>February </a:t>
            </a:r>
            <a:r>
              <a:rPr lang="en-US" dirty="0"/>
              <a:t>2014].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187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Project Organization- JPB</a:t>
            </a:r>
          </a:p>
          <a:p>
            <a:r>
              <a:rPr lang="en-US" dirty="0" smtClean="0"/>
              <a:t>Prerequisites and Definitions- NAL</a:t>
            </a:r>
          </a:p>
          <a:p>
            <a:r>
              <a:rPr lang="en-US" dirty="0" smtClean="0"/>
              <a:t>Executive Summary- JPB</a:t>
            </a:r>
          </a:p>
          <a:p>
            <a:r>
              <a:rPr lang="en-US" dirty="0" smtClean="0"/>
              <a:t>Market Gap, Criteria, and Specifications- CWB</a:t>
            </a:r>
          </a:p>
          <a:p>
            <a:r>
              <a:rPr lang="en-US" dirty="0" smtClean="0"/>
              <a:t>Chassis Design and Standards- JPB</a:t>
            </a:r>
          </a:p>
          <a:p>
            <a:r>
              <a:rPr lang="en-US" dirty="0" smtClean="0"/>
              <a:t>Functional Block Diagram- DMO, NAL</a:t>
            </a:r>
          </a:p>
          <a:p>
            <a:r>
              <a:rPr lang="en-US" dirty="0" smtClean="0"/>
              <a:t>Printer Control Software- DMO</a:t>
            </a:r>
          </a:p>
          <a:p>
            <a:r>
              <a:rPr lang="en-US" dirty="0" smtClean="0"/>
              <a:t>Timeline and Resources- CWS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796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Project Organization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8467" y="1630363"/>
            <a:ext cx="7924704" cy="41021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3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046208" y="5884727"/>
            <a:ext cx="3009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 1. Project Organization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288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Definitions and Prerequisites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Definitions</a:t>
            </a:r>
          </a:p>
          <a:p>
            <a:pPr lvl="1"/>
            <a:r>
              <a:rPr lang="en-US" dirty="0" smtClean="0"/>
              <a:t>DLP- </a:t>
            </a:r>
            <a:r>
              <a:rPr lang="en-US" dirty="0"/>
              <a:t>Digital Light Processing</a:t>
            </a:r>
          </a:p>
          <a:p>
            <a:pPr lvl="1"/>
            <a:r>
              <a:rPr lang="en-US" dirty="0"/>
              <a:t>FDM- Fused Deposition Manufacturing</a:t>
            </a:r>
          </a:p>
          <a:p>
            <a:pPr lvl="1"/>
            <a:r>
              <a:rPr lang="en-US" dirty="0"/>
              <a:t>PAM- Photoresin Additive </a:t>
            </a:r>
            <a:r>
              <a:rPr lang="en-US" dirty="0" smtClean="0"/>
              <a:t>Manufacturing</a:t>
            </a:r>
          </a:p>
          <a:p>
            <a:pPr marL="0" indent="0">
              <a:buNone/>
            </a:pPr>
            <a:r>
              <a:rPr lang="en-US" dirty="0"/>
              <a:t>Prerequisites</a:t>
            </a:r>
            <a:endParaRPr lang="en-US" dirty="0" smtClean="0"/>
          </a:p>
          <a:p>
            <a:pPr lvl="1"/>
            <a:r>
              <a:rPr lang="en-US" dirty="0" smtClean="0"/>
              <a:t>Understanding of FDM process</a:t>
            </a:r>
          </a:p>
          <a:p>
            <a:pPr lvl="1"/>
            <a:r>
              <a:rPr lang="en-US" dirty="0" smtClean="0"/>
              <a:t>Understanding of photoresins and curing process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465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Executive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fontAlgn="base">
              <a:buNone/>
            </a:pPr>
            <a:r>
              <a:rPr lang="en-US" dirty="0" smtClean="0"/>
              <a:t>Problem Statement</a:t>
            </a:r>
          </a:p>
          <a:p>
            <a:pPr lvl="1" fontAlgn="base"/>
            <a:r>
              <a:rPr lang="en-US" dirty="0" smtClean="0"/>
              <a:t>Current </a:t>
            </a:r>
            <a:r>
              <a:rPr lang="en-US" dirty="0"/>
              <a:t>hobbyist 3D printers are imprecise and fault-prone</a:t>
            </a:r>
          </a:p>
          <a:p>
            <a:pPr lvl="1" fontAlgn="base"/>
            <a:r>
              <a:rPr lang="en-US" dirty="0"/>
              <a:t>High resolution additive manufacturing is currently not accessible for hobbyists (under $1,000</a:t>
            </a:r>
            <a:r>
              <a:rPr lang="en-US" dirty="0" smtClean="0"/>
              <a:t>)</a:t>
            </a:r>
          </a:p>
          <a:p>
            <a:pPr lvl="1" fontAlgn="base"/>
            <a:r>
              <a:rPr lang="en-US" dirty="0"/>
              <a:t>Available PAM systems use proprietary hardware and </a:t>
            </a:r>
            <a:r>
              <a:rPr lang="en-US" dirty="0" smtClean="0"/>
              <a:t>software</a:t>
            </a:r>
          </a:p>
          <a:p>
            <a:pPr marL="0" indent="0" fontAlgn="base">
              <a:buNone/>
            </a:pPr>
            <a:r>
              <a:rPr lang="en-US" dirty="0" smtClean="0"/>
              <a:t>Our Solution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DLP PAM system can produce high quality and fast </a:t>
            </a:r>
            <a:r>
              <a:rPr lang="en-US" dirty="0" smtClean="0"/>
              <a:t>prints</a:t>
            </a:r>
          </a:p>
          <a:p>
            <a:pPr lvl="1"/>
            <a:r>
              <a:rPr lang="en-US" dirty="0" smtClean="0"/>
              <a:t>Use </a:t>
            </a:r>
            <a:r>
              <a:rPr lang="en-US" dirty="0"/>
              <a:t>off-the-shelf open-source </a:t>
            </a:r>
            <a:r>
              <a:rPr lang="en-US" dirty="0" smtClean="0"/>
              <a:t>hardware</a:t>
            </a:r>
          </a:p>
          <a:p>
            <a:pPr lvl="1"/>
            <a:r>
              <a:rPr lang="en-US" dirty="0" smtClean="0"/>
              <a:t>Create </a:t>
            </a:r>
            <a:r>
              <a:rPr lang="en-US" dirty="0"/>
              <a:t>a thoroughly documented reference </a:t>
            </a:r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967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Market Gap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6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465500" y="6365230"/>
            <a:ext cx="2171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 2. Market Gap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9963" y="1478099"/>
            <a:ext cx="6722761" cy="4887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61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Criteria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Accessible to the hobbyist</a:t>
            </a:r>
          </a:p>
          <a:p>
            <a:r>
              <a:rPr lang="en-US" dirty="0"/>
              <a:t>Open Source and Free </a:t>
            </a:r>
            <a:r>
              <a:rPr lang="en-US" dirty="0" smtClean="0"/>
              <a:t>(as </a:t>
            </a:r>
            <a:r>
              <a:rPr lang="en-US" dirty="0"/>
              <a:t>in </a:t>
            </a:r>
            <a:r>
              <a:rPr lang="en-US" dirty="0" smtClean="0"/>
              <a:t>speech)</a:t>
            </a:r>
            <a:endParaRPr lang="en-US" dirty="0"/>
          </a:p>
          <a:p>
            <a:r>
              <a:rPr lang="en-US" dirty="0"/>
              <a:t>Precise and </a:t>
            </a:r>
            <a:r>
              <a:rPr lang="en-US" dirty="0" smtClean="0"/>
              <a:t>repeatable</a:t>
            </a:r>
          </a:p>
          <a:p>
            <a:r>
              <a:rPr lang="en-US" dirty="0" smtClean="0"/>
              <a:t>Flexible for the end user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541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Specifications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409109" y="1788805"/>
            <a:ext cx="2284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Table 1. Specifications</a:t>
            </a:r>
            <a:endParaRPr lang="en-US" dirty="0"/>
          </a:p>
        </p:txBody>
      </p:sp>
      <p:graphicFrame>
        <p:nvGraphicFramePr>
          <p:cNvPr id="6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04818691"/>
              </p:ext>
            </p:extLst>
          </p:nvPr>
        </p:nvGraphicFramePr>
        <p:xfrm>
          <a:off x="1970468" y="2288539"/>
          <a:ext cx="8991746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3819"/>
                <a:gridCol w="4187927"/>
              </a:tblGrid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Geometry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Dimension/Tolerance</a:t>
                      </a:r>
                      <a:endParaRPr lang="en-US" dirty="0"/>
                    </a:p>
                  </a:txBody>
                  <a:tcPr anchor="ctr"/>
                </a:tc>
              </a:tr>
              <a:tr h="640080"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r>
                        <a:rPr lang="en-US" baseline="0" dirty="0" smtClean="0"/>
                        <a:t> and Y Axis Resolution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0.100 mm</a:t>
                      </a:r>
                      <a:endParaRPr lang="en-US" dirty="0"/>
                    </a:p>
                  </a:txBody>
                  <a:tcPr anchor="ctr"/>
                </a:tc>
              </a:tr>
              <a:tr h="640080">
                <a:tc>
                  <a:txBody>
                    <a:bodyPr/>
                    <a:lstStyle/>
                    <a:p>
                      <a:r>
                        <a:rPr lang="en-US" dirty="0" smtClean="0"/>
                        <a:t>Z Axis Resolution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0.100 ± 0.005 mm</a:t>
                      </a:r>
                    </a:p>
                  </a:txBody>
                  <a:tcPr anchor="ctr"/>
                </a:tc>
              </a:tr>
              <a:tr h="640080">
                <a:tc>
                  <a:txBody>
                    <a:bodyPr/>
                    <a:lstStyle/>
                    <a:p>
                      <a:r>
                        <a:rPr lang="en-US" dirty="0" smtClean="0"/>
                        <a:t>Parallelism/Perpendicularity of a 20 mm cube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0.050 mm</a:t>
                      </a:r>
                      <a:endParaRPr lang="en-US" dirty="0"/>
                    </a:p>
                  </a:txBody>
                  <a:tcPr anchor="ctr"/>
                </a:tc>
              </a:tr>
              <a:tr h="640080">
                <a:tc>
                  <a:txBody>
                    <a:bodyPr/>
                    <a:lstStyle/>
                    <a:p>
                      <a:r>
                        <a:rPr lang="en-US" dirty="0" smtClean="0"/>
                        <a:t>Dimensional Tolerance</a:t>
                      </a:r>
                      <a:r>
                        <a:rPr lang="en-US" baseline="0" dirty="0" smtClean="0"/>
                        <a:t> of a 20 mm cube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/>
                        <a:t>± 0.050 </a:t>
                      </a:r>
                      <a:r>
                        <a:rPr lang="en-US" dirty="0" smtClean="0"/>
                        <a:t>mm</a:t>
                      </a:r>
                    </a:p>
                    <a:p>
                      <a:pPr algn="r"/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815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House of Quality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9</a:t>
            </a:fld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07399" y="1235823"/>
            <a:ext cx="6887892" cy="515095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234029" y="6388385"/>
            <a:ext cx="2634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 3. House of Quality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256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Custom 1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850037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93B4CCAC-FD5A-4D59-B1AC-EAF45910B5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7F85F4321109849828001F89B63E148" ma:contentTypeVersion="1" ma:contentTypeDescription="Create a new document." ma:contentTypeScope="" ma:versionID="095e360c2d3b38e9f1c3d2409eae6492">
  <xsd:schema xmlns:xsd="http://www.w3.org/2001/XMLSchema" xmlns:xs="http://www.w3.org/2001/XMLSchema" xmlns:p="http://schemas.microsoft.com/office/2006/metadata/properties" xmlns:ns3="4c2e6f55-8abc-4b5b-a4f7-930d3885115f" targetNamespace="http://schemas.microsoft.com/office/2006/metadata/properties" ma:root="true" ma:fieldsID="ce6d8a4f71ede4388f67b476f14a0021" ns3:_="">
    <xsd:import namespace="4c2e6f55-8abc-4b5b-a4f7-930d3885115f"/>
    <xsd:element name="properties">
      <xsd:complexType>
        <xsd:sequence>
          <xsd:element name="documentManagement">
            <xsd:complexType>
              <xsd:all>
                <xsd:element ref="ns3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c2e6f55-8abc-4b5b-a4f7-930d3885115f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1A76F2A-8591-44A6-B165-1D0702FBBD5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c2e6f55-8abc-4b5b-a4f7-930d3885115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D5E529B-E2B8-4FF4-96DC-717B6A9731D6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A1EF12E8-B070-4F5F-9BD0-CEE0E7C075D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TC103457496[[fn=Parallax]]</Template>
  <TotalTime>391</TotalTime>
  <Words>1002</Words>
  <Application>Microsoft Office PowerPoint</Application>
  <PresentationFormat>Widescreen</PresentationFormat>
  <Paragraphs>208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Corbel</vt:lpstr>
      <vt:lpstr>Times New Roman</vt:lpstr>
      <vt:lpstr>Parallax</vt:lpstr>
      <vt:lpstr>Project PAM  Ref: SP14-75-3DPR </vt:lpstr>
      <vt:lpstr>Outline</vt:lpstr>
      <vt:lpstr>Project Organization</vt:lpstr>
      <vt:lpstr>Definitions and Prerequisites</vt:lpstr>
      <vt:lpstr>Executive Summary</vt:lpstr>
      <vt:lpstr>Market Gap</vt:lpstr>
      <vt:lpstr>Criteria</vt:lpstr>
      <vt:lpstr>Specifications</vt:lpstr>
      <vt:lpstr>House of Quality</vt:lpstr>
      <vt:lpstr>Chassis Design</vt:lpstr>
      <vt:lpstr>Standards</vt:lpstr>
      <vt:lpstr>Functional Block Diagram</vt:lpstr>
      <vt:lpstr>Printer Control Software</vt:lpstr>
      <vt:lpstr>Timeline</vt:lpstr>
      <vt:lpstr>Resources</vt:lpstr>
      <vt:lpstr>Conclusion</vt:lpstr>
      <vt:lpstr>References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Casey W Spencer</dc:creator>
  <cp:lastModifiedBy>Dan</cp:lastModifiedBy>
  <cp:revision>157</cp:revision>
  <dcterms:created xsi:type="dcterms:W3CDTF">2014-01-30T18:30:49Z</dcterms:created>
  <dcterms:modified xsi:type="dcterms:W3CDTF">2014-04-24T18:37:12Z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0x01010037F85F4321109849828001F89B63E148</vt:lpwstr>
  </property>
  <property fmtid="{D5CDD505-2E9C-101B-9397-08002B2CF9AE}" pid="3" name="IsMyDocuments">
    <vt:bool>true</vt:bool>
  </property>
</Properties>
</file>