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38"/>
  </p:notesMasterIdLst>
  <p:sldIdLst>
    <p:sldId id="256" r:id="rId5"/>
    <p:sldId id="292" r:id="rId6"/>
    <p:sldId id="258" r:id="rId7"/>
    <p:sldId id="259" r:id="rId8"/>
    <p:sldId id="262" r:id="rId9"/>
    <p:sldId id="260" r:id="rId10"/>
    <p:sldId id="263" r:id="rId11"/>
    <p:sldId id="264" r:id="rId12"/>
    <p:sldId id="261" r:id="rId13"/>
    <p:sldId id="265" r:id="rId14"/>
    <p:sldId id="266" r:id="rId15"/>
    <p:sldId id="267" r:id="rId16"/>
    <p:sldId id="268" r:id="rId17"/>
    <p:sldId id="277" r:id="rId18"/>
    <p:sldId id="278" r:id="rId19"/>
    <p:sldId id="279" r:id="rId20"/>
    <p:sldId id="280" r:id="rId21"/>
    <p:sldId id="269" r:id="rId22"/>
    <p:sldId id="293" r:id="rId23"/>
    <p:sldId id="273" r:id="rId24"/>
    <p:sldId id="274" r:id="rId25"/>
    <p:sldId id="275" r:id="rId26"/>
    <p:sldId id="276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AC965-93D5-4BF2-BEB3-753A18A2DA84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82511-E6CA-4337-83DD-3F4EDFA36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01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82511-E6CA-4337-83DD-3F4EDFA36E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88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82511-E6CA-4337-83DD-3F4EDFA36E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12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96D5-E3CF-4672-8939-A7C2F0F5EC5D}" type="datetime1">
              <a:rPr lang="en-US" smtClean="0"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35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02E2E-7E1A-4CF8-B33B-7A3A0C846DC2}" type="datetime1">
              <a:rPr lang="en-US" smtClean="0"/>
              <a:t>4/8/2014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4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46AC-902E-42C0-88FC-A13213B32EAE}" type="datetime1">
              <a:rPr lang="en-US" smtClean="0"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59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F805-971A-403C-A032-DEFF7CF3C983}" type="datetime1">
              <a:rPr lang="en-US" smtClean="0"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35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C926-D3EC-4D9D-A99F-9E843187F3B0}" type="datetime1">
              <a:rPr lang="en-US" smtClean="0"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73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D8B8A-C6A1-4E34-A79C-7660F8ED0256}" type="datetime1">
              <a:rPr lang="en-US" smtClean="0"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17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39B4-CFBF-45CF-82E8-4594DA2BC016}" type="datetime1">
              <a:rPr lang="en-US" smtClean="0"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90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5273-F1EA-4469-BB96-269557B0EFD7}" type="datetime1">
              <a:rPr lang="en-US" smtClean="0"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18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EF98-F8EA-4C17-B600-10F3495D73A0}" type="datetime1">
              <a:rPr lang="en-US" smtClean="0"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88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989" y="420824"/>
            <a:ext cx="10018713" cy="105727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89" y="1629636"/>
            <a:ext cx="10018713" cy="4102101"/>
          </a:xfrm>
        </p:spPr>
        <p:txBody>
          <a:bodyPr anchor="ctr"/>
          <a:lstStyle>
            <a:lvl1pPr>
              <a:defRPr sz="3200"/>
            </a:lvl1pPr>
            <a:lvl2pPr>
              <a:defRPr sz="2600"/>
            </a:lvl2pPr>
            <a:lvl3pPr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D28D5-0840-4988-BF4D-6D4AA1076FF1}" type="datetime1">
              <a:rPr lang="en-US" smtClean="0"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96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8" y="2421505"/>
            <a:ext cx="8930747" cy="2110382"/>
          </a:xfrm>
        </p:spPr>
        <p:txBody>
          <a:bodyPr anchor="b">
            <a:normAutofit/>
          </a:bodyPr>
          <a:lstStyle>
            <a:lvl1pPr algn="r">
              <a:defRPr sz="6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B093-F3D2-4BE9-838E-E3D4B84B74A6}" type="datetime1">
              <a:rPr lang="en-US" smtClean="0"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61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111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1489075"/>
            <a:ext cx="4895055" cy="43021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1489075"/>
            <a:ext cx="4895056" cy="43021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AAB6-E895-4CF5-8797-8DBFC83C491D}" type="datetime1">
              <a:rPr lang="en-US" smtClean="0"/>
              <a:t>4/8/2014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86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0C82-80B6-439C-A993-8C06E994D74A}" type="datetime1">
              <a:rPr lang="en-US" smtClean="0"/>
              <a:t>4/8/2014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92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ABEB-97E0-4DED-AEF3-FAB70F021CC7}" type="datetime1">
              <a:rPr lang="en-US" smtClean="0"/>
              <a:t>4/8/2014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99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76860-5976-4A44-8E7A-96795D52A085}" type="datetime1">
              <a:rPr lang="en-US" smtClean="0"/>
              <a:t>4/8/2014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13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843B-E1B4-43C8-9F5C-31408ABDC424}" type="datetime1">
              <a:rPr lang="en-US" smtClean="0"/>
              <a:t>4/8/2014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0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A8D32-FC45-449B-9B90-E5553677A65C}" type="datetime1">
              <a:rPr lang="en-US" smtClean="0"/>
              <a:t>4/8/2014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7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E17704D-19AD-47EC-889C-2F8A90D9F71A}" type="datetime1">
              <a:rPr lang="en-US" smtClean="0"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37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</a:t>
            </a:r>
            <a:r>
              <a:rPr lang="en-US" dirty="0" smtClean="0"/>
              <a:t>75-Project PAM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Daniel Olsen (</a:t>
            </a:r>
            <a:r>
              <a:rPr lang="en-US" dirty="0" smtClean="0"/>
              <a:t>CE), Nicholas </a:t>
            </a:r>
            <a:r>
              <a:rPr lang="en-US" dirty="0"/>
              <a:t>Lowman (CE</a:t>
            </a:r>
            <a:r>
              <a:rPr lang="en-US" dirty="0" smtClean="0"/>
              <a:t>) </a:t>
            </a:r>
            <a:endParaRPr lang="en-US" dirty="0"/>
          </a:p>
          <a:p>
            <a:r>
              <a:rPr lang="en-US" dirty="0" smtClean="0"/>
              <a:t>Casey </a:t>
            </a:r>
            <a:r>
              <a:rPr lang="en-US" dirty="0"/>
              <a:t>Spencer (</a:t>
            </a:r>
            <a:r>
              <a:rPr lang="en-US" dirty="0" smtClean="0"/>
              <a:t>EE), Chance </a:t>
            </a:r>
            <a:r>
              <a:rPr lang="en-US" dirty="0"/>
              <a:t>Baker (</a:t>
            </a:r>
            <a:r>
              <a:rPr lang="en-US" dirty="0" smtClean="0"/>
              <a:t>EE) </a:t>
            </a:r>
          </a:p>
          <a:p>
            <a:r>
              <a:rPr lang="en-US" dirty="0" smtClean="0"/>
              <a:t>Jeffrey </a:t>
            </a:r>
            <a:r>
              <a:rPr lang="en-US" dirty="0"/>
              <a:t>Burdick (ME)- </a:t>
            </a:r>
            <a:r>
              <a:rPr lang="en-US" dirty="0" smtClean="0"/>
              <a:t>PM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09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Accessible to the hobbyist</a:t>
            </a:r>
          </a:p>
          <a:p>
            <a:r>
              <a:rPr lang="en-US" dirty="0"/>
              <a:t>Open Source and Free ( as in speech )</a:t>
            </a:r>
          </a:p>
          <a:p>
            <a:r>
              <a:rPr lang="en-US" dirty="0" smtClean="0"/>
              <a:t>Precise and repeatable</a:t>
            </a:r>
          </a:p>
          <a:p>
            <a:r>
              <a:rPr lang="en-US" dirty="0" smtClean="0"/>
              <a:t>Able to enlarge print area or have larger print area from beginning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80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</a:t>
            </a:r>
            <a:r>
              <a:rPr lang="en-US" dirty="0" smtClean="0"/>
              <a:t>size</a:t>
            </a:r>
            <a:endParaRPr lang="en-US" dirty="0"/>
          </a:p>
          <a:p>
            <a:r>
              <a:rPr lang="en-US" dirty="0"/>
              <a:t>Physical size</a:t>
            </a:r>
          </a:p>
          <a:p>
            <a:r>
              <a:rPr lang="en-US" dirty="0"/>
              <a:t>Hardware </a:t>
            </a:r>
            <a:r>
              <a:rPr lang="en-US" dirty="0" smtClean="0"/>
              <a:t>cost</a:t>
            </a:r>
          </a:p>
          <a:p>
            <a:r>
              <a:rPr lang="en-US" smtClean="0"/>
              <a:t>Manufacturability</a:t>
            </a:r>
            <a:endParaRPr lang="en-US" dirty="0"/>
          </a:p>
          <a:p>
            <a:r>
              <a:rPr lang="en-US" dirty="0"/>
              <a:t>Software </a:t>
            </a:r>
            <a:r>
              <a:rPr lang="en-US" dirty="0" smtClean="0"/>
              <a:t>availability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69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 of Quality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410" y="1478099"/>
            <a:ext cx="4877869" cy="417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62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Block Diagram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874" y="1660661"/>
            <a:ext cx="9388942" cy="438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Governing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Photocurable</a:t>
            </a:r>
            <a:r>
              <a:rPr lang="en-US" dirty="0" smtClean="0"/>
              <a:t> resins are hardened by exposure to light in a systematic manner to produce desired geometry</a:t>
            </a:r>
          </a:p>
          <a:p>
            <a:r>
              <a:rPr lang="en-US" dirty="0" smtClean="0"/>
              <a:t>The build is progressed in layers in the Z axis which is controlled by a linear motion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ISO 6983  -  G-Code</a:t>
            </a:r>
          </a:p>
          <a:p>
            <a:r>
              <a:rPr lang="en-US" dirty="0"/>
              <a:t>ISO 10303-21  -  STEP file</a:t>
            </a:r>
          </a:p>
          <a:p>
            <a:r>
              <a:rPr lang="en-US" dirty="0"/>
              <a:t>ISO/ASTM 52915:2013  -   Additive manufacturing file format</a:t>
            </a:r>
          </a:p>
          <a:p>
            <a:r>
              <a:rPr lang="en-US" dirty="0"/>
              <a:t>STL file format ( ungoverned )</a:t>
            </a:r>
          </a:p>
          <a:p>
            <a:r>
              <a:rPr lang="en-US" dirty="0"/>
              <a:t>ANSI/NEMA MG 1-2011  -  Stepper motor mounting dimensions</a:t>
            </a:r>
          </a:p>
          <a:p>
            <a:r>
              <a:rPr lang="en-US" dirty="0"/>
              <a:t>W3C XML 1.1  -  Configuration file format</a:t>
            </a:r>
          </a:p>
          <a:p>
            <a:r>
              <a:rPr lang="en-US" dirty="0"/>
              <a:t>ISO/IEC 14882:2011 / 2011  -  C++ programming language</a:t>
            </a:r>
          </a:p>
          <a:p>
            <a:r>
              <a:rPr lang="en-US"/>
              <a:t>DIN 103  -  Trapezoidal lead screws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Build area size and build resolution are directly proportional</a:t>
            </a:r>
          </a:p>
          <a:p>
            <a:pPr marL="742950" lvl="2"/>
            <a:r>
              <a:rPr lang="en-US" dirty="0"/>
              <a:t>With a 1920 x 1080  pixel projector and 100</a:t>
            </a:r>
            <a:r>
              <a:rPr lang="el-GR" dirty="0"/>
              <a:t>μ</a:t>
            </a:r>
            <a:r>
              <a:rPr lang="en-US" dirty="0"/>
              <a:t>m build resolution the build </a:t>
            </a:r>
            <a:r>
              <a:rPr lang="en-US" dirty="0" smtClean="0"/>
              <a:t>area size </a:t>
            </a:r>
            <a:r>
              <a:rPr lang="en-US" dirty="0"/>
              <a:t>is 19.2mm x 10.8mm</a:t>
            </a:r>
          </a:p>
          <a:p>
            <a:r>
              <a:rPr lang="en-US" dirty="0" smtClean="0"/>
              <a:t>Build volume must be enclosed to prevent unwanted UV exposure</a:t>
            </a:r>
          </a:p>
          <a:p>
            <a:r>
              <a:rPr lang="en-US" dirty="0" smtClean="0"/>
              <a:t>Maintaining precision as z-axis travel increases becomes prohibitively expensive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3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Equations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484313" y="1489075"/>
                <a:ext cx="4182392" cy="43021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</m:t>
                      </m:r>
                      <m:r>
                        <a:rPr lang="en-US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4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en-US" sz="4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4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  <m:r>
                        <a:rPr lang="en-US" sz="4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4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4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4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en-US" sz="4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4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  <m:r>
                            <a:rPr lang="en-US" sz="4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n-US" sz="4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4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px</m:t>
                          </m:r>
                        </m:sub>
                      </m:sSub>
                    </m:oMath>
                  </m:oMathPara>
                </a14:m>
                <a:endParaRPr lang="en-US" sz="4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4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  <m:r>
                        <a:rPr lang="en-US" sz="4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4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  <m:r>
                            <a:rPr lang="en-US" sz="4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n-US" sz="4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4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py</m:t>
                          </m:r>
                        </m:sub>
                      </m:sSub>
                    </m:oMath>
                  </m:oMathPara>
                </a14:m>
                <a:endParaRPr lang="en-US" sz="4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484313" y="1489075"/>
                <a:ext cx="4182392" cy="430212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576552" y="1489075"/>
                <a:ext cx="5926471" cy="4302125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7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  <m:r>
                      <a:rPr lang="en-US" sz="2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</m:t>
                    </m:r>
                  </m:oMath>
                </a14:m>
                <a:r>
                  <a:rPr lang="en-US" sz="2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volume of build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px</m:t>
                        </m:r>
                      </m:sub>
                    </m:sSub>
                    <m:r>
                      <a:rPr lang="en-US" sz="2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US" sz="2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esolution of projector in x axis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py</m:t>
                        </m:r>
                      </m:sub>
                    </m:sSub>
                    <m:r>
                      <a:rPr lang="en-US" sz="2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US" sz="2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esolution of projector in y axis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US" sz="2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US" sz="2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esolution of build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sub>
                    </m:sSub>
                    <m:r>
                      <a:rPr lang="en-US" sz="2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size of build area in x direction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7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sub>
                    </m:sSub>
                    <m:r>
                      <a:rPr lang="en-US" sz="2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size of build area in y direction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</m:sub>
                    </m:sSub>
                    <m:r>
                      <a:rPr lang="en-US" sz="2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s</a:t>
                </a:r>
                <a:r>
                  <a:rPr lang="en-US" sz="27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ize </a:t>
                </a:r>
                <a:r>
                  <a:rPr lang="en-US" sz="2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of build area in z </a:t>
                </a:r>
                <a:r>
                  <a:rPr lang="en-US" sz="27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direction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576552" y="1489075"/>
                <a:ext cx="5926471" cy="4302125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91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6833" y="408109"/>
            <a:ext cx="10018713" cy="1057275"/>
          </a:xfrm>
        </p:spPr>
        <p:txBody>
          <a:bodyPr/>
          <a:lstStyle/>
          <a:p>
            <a:r>
              <a:rPr lang="en-US" dirty="0" smtClean="0"/>
              <a:t>Possible System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6833" y="1656862"/>
            <a:ext cx="10018713" cy="4134339"/>
          </a:xfrm>
        </p:spPr>
        <p:txBody>
          <a:bodyPr/>
          <a:lstStyle/>
          <a:p>
            <a:r>
              <a:rPr lang="en-US" dirty="0" smtClean="0"/>
              <a:t>Use a single, high-resolution DLP projector</a:t>
            </a:r>
          </a:p>
          <a:p>
            <a:r>
              <a:rPr lang="en-US" dirty="0" smtClean="0"/>
              <a:t>Use a laser with Cartesian motion</a:t>
            </a:r>
          </a:p>
          <a:p>
            <a:r>
              <a:rPr lang="en-US" dirty="0" smtClean="0"/>
              <a:t>Use a </a:t>
            </a:r>
            <a:r>
              <a:rPr lang="en-US" dirty="0" err="1" smtClean="0"/>
              <a:t>pico</a:t>
            </a:r>
            <a:r>
              <a:rPr lang="en-US" dirty="0" smtClean="0"/>
              <a:t> projector with Cartesian motion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31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Possible Subsystem Solutions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Light Source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6249781"/>
              </p:ext>
            </p:extLst>
          </p:nvPr>
        </p:nvGraphicFramePr>
        <p:xfrm>
          <a:off x="1484310" y="1930131"/>
          <a:ext cx="10018713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9890"/>
                <a:gridCol w="4299252"/>
                <a:gridCol w="3339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Solution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Advantages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Disadvantages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Large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fixed-position projector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Motion only in one axis reduces complexity</a:t>
                      </a:r>
                    </a:p>
                    <a:p>
                      <a:r>
                        <a:rPr lang="en-US" dirty="0" smtClean="0"/>
                        <a:t>More precise</a:t>
                      </a:r>
                    </a:p>
                    <a:p>
                      <a:r>
                        <a:rPr lang="en-US" dirty="0" smtClean="0"/>
                        <a:t>High</a:t>
                      </a:r>
                      <a:r>
                        <a:rPr lang="en-US" baseline="0" dirty="0" smtClean="0"/>
                        <a:t> f</a:t>
                      </a:r>
                      <a:r>
                        <a:rPr lang="en-US" dirty="0" smtClean="0"/>
                        <a:t>lexibility in projector choice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 initial cost</a:t>
                      </a:r>
                    </a:p>
                    <a:p>
                      <a:r>
                        <a:rPr lang="en-US" dirty="0" smtClean="0"/>
                        <a:t>Finite build area size</a:t>
                      </a:r>
                    </a:p>
                    <a:p>
                      <a:r>
                        <a:rPr lang="en-US" dirty="0" smtClean="0"/>
                        <a:t>Bulky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Pico projector 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with Cartesian motion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Low initial cost</a:t>
                      </a:r>
                    </a:p>
                    <a:p>
                      <a:r>
                        <a:rPr lang="en-US" sz="1800" dirty="0" smtClean="0"/>
                        <a:t>Flexible build area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Required motion adds complexity</a:t>
                      </a:r>
                    </a:p>
                    <a:p>
                      <a:r>
                        <a:rPr lang="en-US" sz="1800" dirty="0" smtClean="0"/>
                        <a:t>Less precise</a:t>
                      </a:r>
                    </a:p>
                    <a:p>
                      <a:r>
                        <a:rPr lang="en-US" sz="1800" dirty="0" smtClean="0"/>
                        <a:t>Low luminosity increases build time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Laser 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with Cartesian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motion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 cost</a:t>
                      </a:r>
                    </a:p>
                    <a:p>
                      <a:r>
                        <a:rPr lang="en-US" dirty="0" smtClean="0"/>
                        <a:t>Flexible build area size</a:t>
                      </a:r>
                    </a:p>
                    <a:p>
                      <a:r>
                        <a:rPr lang="en-US" dirty="0" smtClean="0"/>
                        <a:t>High luminosity lasers can cure resin faster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Required motion adds complexity</a:t>
                      </a:r>
                    </a:p>
                    <a:p>
                      <a:r>
                        <a:rPr lang="en-US" dirty="0" smtClean="0"/>
                        <a:t>Less precise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07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3031332" y="-184666"/>
            <a:ext cx="18232438" cy="6637854"/>
            <a:chOff x="-3031332" y="-184666"/>
            <a:chExt cx="18232438" cy="6637854"/>
          </a:xfrm>
        </p:grpSpPr>
        <p:sp>
          <p:nvSpPr>
            <p:cNvPr id="42" name="Rectangle 2"/>
            <p:cNvSpPr>
              <a:spLocks noChangeArrowheads="1"/>
            </p:cNvSpPr>
            <p:nvPr/>
          </p:nvSpPr>
          <p:spPr bwMode="auto">
            <a:xfrm>
              <a:off x="6580981" y="990600"/>
              <a:ext cx="3048000" cy="2514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3"/>
            <p:cNvSpPr>
              <a:spLocks noChangeArrowheads="1"/>
            </p:cNvSpPr>
            <p:nvPr/>
          </p:nvSpPr>
          <p:spPr bwMode="auto">
            <a:xfrm>
              <a:off x="2313781" y="3733800"/>
              <a:ext cx="3048000" cy="259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Rectangle 4"/>
            <p:cNvSpPr>
              <a:spLocks noChangeArrowheads="1"/>
            </p:cNvSpPr>
            <p:nvPr/>
          </p:nvSpPr>
          <p:spPr bwMode="auto">
            <a:xfrm>
              <a:off x="6580981" y="3733800"/>
              <a:ext cx="3048000" cy="259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Text Box 5"/>
            <p:cNvSpPr txBox="1">
              <a:spLocks noChangeArrowheads="1"/>
            </p:cNvSpPr>
            <p:nvPr/>
          </p:nvSpPr>
          <p:spPr bwMode="auto">
            <a:xfrm>
              <a:off x="-3031332" y="316465"/>
              <a:ext cx="1823243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 dirty="0" smtClean="0">
                  <a:cs typeface="Times New Roman" pitchFamily="18" charset="0"/>
                </a:rPr>
                <a:t>Project PAM</a:t>
              </a:r>
              <a:endParaRPr lang="en-US" dirty="0"/>
            </a:p>
          </p:txBody>
        </p:sp>
        <p:sp>
          <p:nvSpPr>
            <p:cNvPr id="46" name="Line 6"/>
            <p:cNvSpPr>
              <a:spLocks noChangeShapeType="1"/>
            </p:cNvSpPr>
            <p:nvPr/>
          </p:nvSpPr>
          <p:spPr bwMode="auto">
            <a:xfrm>
              <a:off x="5971381" y="1052513"/>
              <a:ext cx="0" cy="5400675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7"/>
            <p:cNvSpPr>
              <a:spLocks noChangeShapeType="1"/>
            </p:cNvSpPr>
            <p:nvPr/>
          </p:nvSpPr>
          <p:spPr bwMode="auto">
            <a:xfrm>
              <a:off x="1584112" y="3838688"/>
              <a:ext cx="8898358" cy="1364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8" name="Group 8"/>
            <p:cNvGrpSpPr>
              <a:grpSpLocks/>
            </p:cNvGrpSpPr>
            <p:nvPr/>
          </p:nvGrpSpPr>
          <p:grpSpPr bwMode="auto">
            <a:xfrm>
              <a:off x="2113729" y="3810002"/>
              <a:ext cx="3671887" cy="2573338"/>
              <a:chOff x="432" y="2268"/>
              <a:chExt cx="2448" cy="1621"/>
            </a:xfrm>
            <a:noFill/>
            <a:effectLst/>
          </p:grpSpPr>
          <p:sp>
            <p:nvSpPr>
              <p:cNvPr id="49" name="Text Box 9"/>
              <p:cNvSpPr txBox="1">
                <a:spLocks noChangeArrowheads="1"/>
              </p:cNvSpPr>
              <p:nvPr/>
            </p:nvSpPr>
            <p:spPr bwMode="auto">
              <a:xfrm>
                <a:off x="565" y="2268"/>
                <a:ext cx="2112" cy="21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600" b="1" dirty="0">
                    <a:solidFill>
                      <a:schemeClr val="accent1"/>
                    </a:solidFill>
                    <a:cs typeface="Times New Roman" pitchFamily="18" charset="0"/>
                  </a:rPr>
                  <a:t>What is next</a:t>
                </a:r>
                <a:endParaRPr lang="en-US" sz="2400" dirty="0">
                  <a:solidFill>
                    <a:schemeClr val="accent1"/>
                  </a:solidFill>
                  <a:cs typeface="Times New Roman" pitchFamily="18" charset="0"/>
                </a:endParaRPr>
              </a:p>
            </p:txBody>
          </p:sp>
          <p:sp>
            <p:nvSpPr>
              <p:cNvPr id="50" name="Text Box 10"/>
              <p:cNvSpPr txBox="1">
                <a:spLocks noChangeArrowheads="1"/>
              </p:cNvSpPr>
              <p:nvPr/>
            </p:nvSpPr>
            <p:spPr bwMode="auto">
              <a:xfrm>
                <a:off x="432" y="2448"/>
                <a:ext cx="2448" cy="144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285750" indent="-285750" eaLnBrk="0" hangingPunct="0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Budget and timeline</a:t>
                </a:r>
              </a:p>
              <a:p>
                <a:pPr marL="285750" indent="-285750" eaLnBrk="0" hangingPunct="0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Acquire a projector</a:t>
                </a:r>
              </a:p>
              <a:p>
                <a:pPr marL="285750" indent="-285750" eaLnBrk="0" hangingPunct="0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Test subsystem candidates</a:t>
                </a:r>
              </a:p>
              <a:p>
                <a:pPr eaLnBrk="0" hangingPunct="0"/>
                <a:endParaRPr lang="en-US" sz="1400" dirty="0" smtClean="0">
                  <a:cs typeface="Times New Roman" pitchFamily="18" charset="0"/>
                </a:endParaRPr>
              </a:p>
              <a:p>
                <a:pPr marL="285750" indent="-285750" eaLnBrk="0" hangingPunct="0">
                  <a:buFont typeface="Arial" panose="020B0604020202020204" pitchFamily="34" charset="0"/>
                  <a:buChar char="•"/>
                </a:pPr>
                <a:endParaRPr lang="en-US" sz="1400" dirty="0"/>
              </a:p>
            </p:txBody>
          </p:sp>
        </p:grpSp>
        <p:grpSp>
          <p:nvGrpSpPr>
            <p:cNvPr id="51" name="Group 14"/>
            <p:cNvGrpSpPr>
              <a:grpSpLocks/>
            </p:cNvGrpSpPr>
            <p:nvPr/>
          </p:nvGrpSpPr>
          <p:grpSpPr bwMode="auto">
            <a:xfrm>
              <a:off x="6199628" y="1052513"/>
              <a:ext cx="3744912" cy="2273014"/>
              <a:chOff x="2984" y="615"/>
              <a:chExt cx="2535" cy="1340"/>
            </a:xfrm>
            <a:noFill/>
          </p:grpSpPr>
          <p:sp>
            <p:nvSpPr>
              <p:cNvPr id="52" name="Text Box 15"/>
              <p:cNvSpPr txBox="1">
                <a:spLocks noChangeArrowheads="1"/>
              </p:cNvSpPr>
              <p:nvPr/>
            </p:nvSpPr>
            <p:spPr bwMode="auto">
              <a:xfrm>
                <a:off x="3236" y="615"/>
                <a:ext cx="1976" cy="19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600" b="1" dirty="0">
                    <a:solidFill>
                      <a:schemeClr val="accent1"/>
                    </a:solidFill>
                    <a:cs typeface="Times New Roman" pitchFamily="18" charset="0"/>
                  </a:rPr>
                  <a:t>What are the recent findings</a:t>
                </a:r>
                <a:endParaRPr lang="en-US" sz="1600" dirty="0">
                  <a:solidFill>
                    <a:schemeClr val="accent1"/>
                  </a:solidFill>
                  <a:cs typeface="Times New Roman" pitchFamily="18" charset="0"/>
                </a:endParaRPr>
              </a:p>
            </p:txBody>
          </p:sp>
          <p:sp>
            <p:nvSpPr>
              <p:cNvPr id="53" name="Text Box 16"/>
              <p:cNvSpPr txBox="1">
                <a:spLocks noChangeArrowheads="1"/>
              </p:cNvSpPr>
              <p:nvPr/>
            </p:nvSpPr>
            <p:spPr bwMode="auto">
              <a:xfrm>
                <a:off x="2984" y="803"/>
                <a:ext cx="2535" cy="115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117475" indent="-117475" eaLnBrk="0" hangingPunct="0">
                  <a:buFont typeface="Symbol" pitchFamily="18" charset="2"/>
                  <a:buChar char="·"/>
                </a:pPr>
                <a:r>
                  <a:rPr lang="en-US" sz="1400" dirty="0" smtClean="0">
                    <a:cs typeface="Times New Roman" pitchFamily="18" charset="0"/>
                  </a:rPr>
                  <a:t>Pigment can be added to resins to change the color</a:t>
                </a:r>
              </a:p>
              <a:p>
                <a:pPr marL="117475" indent="-117475" eaLnBrk="0" hangingPunct="0">
                  <a:buFont typeface="Symbol" pitchFamily="18" charset="2"/>
                  <a:buChar char="·"/>
                </a:pPr>
                <a:r>
                  <a:rPr lang="en-US" sz="1400" dirty="0" smtClean="0">
                    <a:cs typeface="Times New Roman" pitchFamily="18" charset="0"/>
                  </a:rPr>
                  <a:t>The market is lacking the open-source software that perfectly fits the needs of the project</a:t>
                </a:r>
              </a:p>
              <a:p>
                <a:pPr marL="117475" indent="-117475" eaLnBrk="0" hangingPunct="0">
                  <a:buFont typeface="Symbol" pitchFamily="18" charset="2"/>
                  <a:buChar char="·"/>
                </a:pPr>
                <a:endParaRPr lang="en-US" sz="1400" dirty="0" smtClean="0">
                  <a:cs typeface="Times New Roman" pitchFamily="18" charset="0"/>
                </a:endParaRPr>
              </a:p>
              <a:p>
                <a:pPr eaLnBrk="0" hangingPunct="0">
                  <a:lnSpc>
                    <a:spcPts val="1200"/>
                  </a:lnSpc>
                  <a:spcBef>
                    <a:spcPct val="25000"/>
                  </a:spcBef>
                  <a:buFont typeface="Symbol" pitchFamily="18" charset="2"/>
                  <a:buNone/>
                </a:pPr>
                <a:endParaRPr lang="en-US" sz="1100" dirty="0"/>
              </a:p>
            </p:txBody>
          </p:sp>
        </p:grpSp>
        <p:sp>
          <p:nvSpPr>
            <p:cNvPr id="54" name="Line 17"/>
            <p:cNvSpPr>
              <a:spLocks noChangeShapeType="1"/>
            </p:cNvSpPr>
            <p:nvPr/>
          </p:nvSpPr>
          <p:spPr bwMode="auto">
            <a:xfrm>
              <a:off x="1584112" y="1023825"/>
              <a:ext cx="8898358" cy="2868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Text Box 18"/>
            <p:cNvSpPr txBox="1">
              <a:spLocks noChangeArrowheads="1"/>
            </p:cNvSpPr>
            <p:nvPr/>
          </p:nvSpPr>
          <p:spPr bwMode="auto">
            <a:xfrm>
              <a:off x="2466181" y="685800"/>
              <a:ext cx="7237412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400" dirty="0" smtClean="0">
                  <a:cs typeface="Times New Roman" pitchFamily="18" charset="0"/>
                </a:rPr>
                <a:t>TEAM 75; Saluki Engineering</a:t>
              </a:r>
              <a:endParaRPr lang="en-US" sz="1400" dirty="0">
                <a:cs typeface="Times New Roman" pitchFamily="18" charset="0"/>
              </a:endParaRPr>
            </a:p>
          </p:txBody>
        </p:sp>
        <p:sp>
          <p:nvSpPr>
            <p:cNvPr id="56" name="Text Box 19"/>
            <p:cNvSpPr txBox="1">
              <a:spLocks noChangeArrowheads="1"/>
            </p:cNvSpPr>
            <p:nvPr/>
          </p:nvSpPr>
          <p:spPr bwMode="auto">
            <a:xfrm>
              <a:off x="1584112" y="1082564"/>
              <a:ext cx="4291635" cy="2727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600" b="1" dirty="0" smtClean="0">
                  <a:cs typeface="Times New Roman" pitchFamily="18" charset="0"/>
                </a:rPr>
                <a:t>Overall Purpose</a:t>
              </a:r>
              <a:r>
                <a:rPr lang="en-US" sz="1600" b="1" dirty="0">
                  <a:cs typeface="Times New Roman" pitchFamily="18" charset="0"/>
                </a:rPr>
                <a:t>:</a:t>
              </a:r>
            </a:p>
            <a:p>
              <a:pPr fontAlgn="base"/>
              <a:r>
                <a:rPr lang="en-US" sz="1400" dirty="0"/>
                <a:t>High resolution prints are not currently accessible for </a:t>
              </a:r>
              <a:r>
                <a:rPr lang="en-US" sz="1400" dirty="0" smtClean="0"/>
                <a:t>hobbyists. A </a:t>
              </a:r>
              <a:r>
                <a:rPr lang="en-US" sz="1400" dirty="0"/>
                <a:t>DLP printer can produce higher quality and faster prints over current extruder based 3D printers.</a:t>
              </a:r>
            </a:p>
            <a:p>
              <a:r>
                <a:rPr lang="en-US" sz="1600" b="1" dirty="0" smtClean="0">
                  <a:cs typeface="Times New Roman" pitchFamily="18" charset="0"/>
                </a:rPr>
                <a:t>What are you doing:</a:t>
              </a:r>
            </a:p>
            <a:p>
              <a:r>
                <a:rPr lang="en-US" sz="1400" dirty="0"/>
                <a:t>Use off-the-shelf open-source hardware to create an open-source SLA printer that is accessible to the hobbyist.</a:t>
              </a:r>
            </a:p>
            <a:p>
              <a:r>
                <a:rPr lang="en-US" sz="1100" dirty="0" smtClean="0">
                  <a:cs typeface="Times New Roman" pitchFamily="18" charset="0"/>
                </a:rPr>
                <a:t> </a:t>
              </a:r>
              <a:r>
                <a:rPr lang="en-US" sz="1600" b="1" dirty="0" smtClean="0">
                  <a:cs typeface="Times New Roman" pitchFamily="18" charset="0"/>
                </a:rPr>
                <a:t>Why are you doing it:</a:t>
              </a:r>
              <a:endParaRPr lang="en-US" sz="1600" b="1" dirty="0">
                <a:cs typeface="Times New Roman" pitchFamily="18" charset="0"/>
              </a:endParaRPr>
            </a:p>
            <a:p>
              <a:r>
                <a:rPr lang="en-US" sz="1400" dirty="0"/>
                <a:t>Current SLA printers are not within the price range of the average </a:t>
              </a:r>
              <a:r>
                <a:rPr lang="en-US" sz="1400" dirty="0" smtClean="0"/>
                <a:t>hobbyist. Current </a:t>
              </a:r>
              <a:r>
                <a:rPr lang="en-US" sz="1400" dirty="0"/>
                <a:t>hobbyist printers produce subpar quality prints</a:t>
              </a:r>
            </a:p>
          </p:txBody>
        </p:sp>
        <p:sp>
          <p:nvSpPr>
            <p:cNvPr id="59" name="Rectangle 2"/>
            <p:cNvSpPr>
              <a:spLocks noChangeArrowheads="1"/>
            </p:cNvSpPr>
            <p:nvPr/>
          </p:nvSpPr>
          <p:spPr bwMode="auto">
            <a:xfrm>
              <a:off x="1399381" y="-184666"/>
              <a:ext cx="18473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61" name="Rectangle 3"/>
            <p:cNvSpPr>
              <a:spLocks noChangeArrowheads="1"/>
            </p:cNvSpPr>
            <p:nvPr/>
          </p:nvSpPr>
          <p:spPr bwMode="auto">
            <a:xfrm>
              <a:off x="1399381" y="-184666"/>
              <a:ext cx="18473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2</a:t>
            </a:fld>
            <a:endParaRPr lang="en-US"/>
          </a:p>
        </p:txBody>
      </p:sp>
      <p:pic>
        <p:nvPicPr>
          <p:cNvPr id="22" name="Picture 21"/>
          <p:cNvPicPr/>
          <p:nvPr/>
        </p:nvPicPr>
        <p:blipFill>
          <a:blip r:embed="rId3"/>
          <a:stretch>
            <a:fillRect/>
          </a:stretch>
        </p:blipFill>
        <p:spPr>
          <a:xfrm>
            <a:off x="7137997" y="4305614"/>
            <a:ext cx="2714652" cy="168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2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Possible Subsystem Solutions: Resin Vat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6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2970192"/>
              </p:ext>
            </p:extLst>
          </p:nvPr>
        </p:nvGraphicFramePr>
        <p:xfrm>
          <a:off x="1963824" y="1891905"/>
          <a:ext cx="8264352" cy="36452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36303"/>
                <a:gridCol w="2242683"/>
                <a:gridCol w="2641336"/>
                <a:gridCol w="1844030"/>
              </a:tblGrid>
              <a:tr h="5204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Solution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Advantage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Disadvantage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Effectiveness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204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Squeegee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Level Layers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Motor and Time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High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2255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Sylgard</a:t>
                      </a:r>
                      <a:r>
                        <a:rPr lang="en-US" sz="2000" dirty="0">
                          <a:effectLst/>
                        </a:rPr>
                        <a:t> 184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Non Stick Surface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Expensive ($60 </a:t>
                      </a:r>
                      <a:r>
                        <a:rPr lang="en-US" sz="2000" dirty="0">
                          <a:effectLst/>
                        </a:rPr>
                        <a:t>0.5 </a:t>
                      </a:r>
                      <a:r>
                        <a:rPr lang="en-US" sz="2000" dirty="0" smtClean="0">
                          <a:effectLst/>
                        </a:rPr>
                        <a:t>kg)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High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806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Teflon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</a:rPr>
                        <a:t>Cheap($14 10 oz.</a:t>
                      </a: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  <a:r>
                        <a:rPr lang="en-US" sz="2000" dirty="0" smtClean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and Easy to Use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Short Service Life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Med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204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Tilting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Peels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Motor and Time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Med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806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Gorilla Glass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Peels w/o movement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</a:rPr>
                        <a:t>Expensive ($110</a:t>
                      </a:r>
                      <a:r>
                        <a:rPr lang="en-US" sz="2000" baseline="0" dirty="0" smtClean="0"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smtClean="0">
                          <a:effectLst/>
                        </a:rPr>
                        <a:t>9"x9“)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High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66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Possible Subsystem Solutions: Build Table</a:t>
            </a: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2716318"/>
              </p:ext>
            </p:extLst>
          </p:nvPr>
        </p:nvGraphicFramePr>
        <p:xfrm>
          <a:off x="1939045" y="2205064"/>
          <a:ext cx="8313910" cy="28268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6405"/>
                <a:gridCol w="2226585"/>
                <a:gridCol w="2226585"/>
                <a:gridCol w="2134335"/>
              </a:tblGrid>
              <a:tr h="547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Solution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Advantage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Disadvantages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Effectiveness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596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Aluminum </a:t>
                      </a:r>
                      <a:endParaRPr lang="en-US" sz="2000" dirty="0" smtClean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No </a:t>
                      </a:r>
                      <a:r>
                        <a:rPr lang="en-US" sz="2000" dirty="0">
                          <a:effectLst/>
                        </a:rPr>
                        <a:t>Coating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No Cost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No Extra Cost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Low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596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Increase Cure Time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Free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Increase Build Time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Medium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596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Coating of FEP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Faster Build Times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Expensive 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($10.00 </a:t>
                      </a:r>
                      <a:r>
                        <a:rPr lang="en-US" sz="2000" dirty="0">
                          <a:effectLst/>
                        </a:rPr>
                        <a:t>per 6 </a:t>
                      </a:r>
                      <a:r>
                        <a:rPr lang="en-US" sz="2000" dirty="0" smtClean="0">
                          <a:effectLst/>
                        </a:rPr>
                        <a:t>in</a:t>
                      </a:r>
                      <a:r>
                        <a:rPr lang="en-US" sz="2000" baseline="30000" dirty="0" smtClean="0">
                          <a:effectLst/>
                        </a:rPr>
                        <a:t>2</a:t>
                      </a:r>
                      <a:r>
                        <a:rPr lang="en-US" sz="2000" baseline="0" dirty="0" smtClean="0">
                          <a:effectLst/>
                        </a:rPr>
                        <a:t>)</a:t>
                      </a:r>
                      <a:endParaRPr lang="en-US" sz="2000" baseline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High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2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Possible Subsystem Solutions: Printer Control Software</a:t>
            </a: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8715835"/>
              </p:ext>
            </p:extLst>
          </p:nvPr>
        </p:nvGraphicFramePr>
        <p:xfrm>
          <a:off x="1957952" y="2293747"/>
          <a:ext cx="8276096" cy="32493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66905"/>
                <a:gridCol w="1675227"/>
                <a:gridCol w="1868522"/>
                <a:gridCol w="2665442"/>
              </a:tblGrid>
              <a:tr h="2737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Solution</a:t>
                      </a: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B9 Creator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MiiCraft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Creation Workshop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737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Language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</a:t>
                      </a:r>
                      <a:r>
                        <a:rPr lang="en-US" sz="2000" dirty="0" smtClean="0">
                          <a:effectLst/>
                        </a:rPr>
                        <a:t>++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Python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</a:t>
                      </a:r>
                      <a:r>
                        <a:rPr lang="en-US" sz="2000" dirty="0" smtClean="0">
                          <a:effectLst/>
                        </a:rPr>
                        <a:t>#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7352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Cross-platform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✓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✗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✓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7352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Slicing Software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Custom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effectLst/>
                        </a:rPr>
                        <a:t>Skeinforge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Slic3r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7352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G-Code Support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✗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✓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✓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737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CAD File Input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STL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STL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STL, OBJ, </a:t>
                      </a:r>
                      <a:r>
                        <a:rPr lang="en-US" sz="2000" dirty="0" smtClean="0">
                          <a:effectLst/>
                        </a:rPr>
                        <a:t>3DS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7352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Able to Add Supports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✓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✗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✓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737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Image Output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SLC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SVG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SVG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5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Possible Subsystem Solutions: Stepper Motor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5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8079093"/>
              </p:ext>
            </p:extLst>
          </p:nvPr>
        </p:nvGraphicFramePr>
        <p:xfrm>
          <a:off x="1963824" y="2767669"/>
          <a:ext cx="8264352" cy="17396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36303"/>
                <a:gridCol w="2242683"/>
                <a:gridCol w="2641336"/>
                <a:gridCol w="1844030"/>
              </a:tblGrid>
              <a:tr h="5204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Solution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Advantage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Disadvantage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Effectiveness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204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Unipolar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Easier to Control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Low Torque</a:t>
                      </a:r>
                      <a:r>
                        <a:rPr lang="en-US" sz="2000" baseline="0" dirty="0" smtClean="0">
                          <a:effectLst/>
                        </a:rPr>
                        <a:t> to Power Ratio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High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2255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</a:rPr>
                        <a:t>Bipolar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Higher Torque to Power Ratio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Harder to Control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High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49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Possible Subsystem Solutions: </a:t>
            </a:r>
            <a:r>
              <a:rPr lang="en-US" dirty="0" smtClean="0"/>
              <a:t>Framing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4983805"/>
              </p:ext>
            </p:extLst>
          </p:nvPr>
        </p:nvGraphicFramePr>
        <p:xfrm>
          <a:off x="1341695" y="2750825"/>
          <a:ext cx="950861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129"/>
                <a:gridCol w="4131424"/>
                <a:gridCol w="39310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Solution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Disadvantages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Sheet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</a:t>
                      </a:r>
                      <a:r>
                        <a:rPr lang="en-US" baseline="0" dirty="0" smtClean="0"/>
                        <a:t> expensive more accessible to hobbyist incorporates enclosure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 precise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Extrusion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More precise </a:t>
                      </a:r>
                      <a:r>
                        <a:rPr lang="en-US" baseline="0" dirty="0" smtClean="0"/>
                        <a:t>can incorporate linear motion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More expensive less accessible to hobbyist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4785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Possible Subsystem Solutions: Enclosure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0921706"/>
              </p:ext>
            </p:extLst>
          </p:nvPr>
        </p:nvGraphicFramePr>
        <p:xfrm>
          <a:off x="1455198" y="3021281"/>
          <a:ext cx="9281605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9975"/>
                <a:gridCol w="3281117"/>
                <a:gridCol w="36105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Solution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Disadvantages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CNC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cut hard sheet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Inexpensive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Accessible to hobbyist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Plastic wrap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Inexpensive</a:t>
                      </a:r>
                    </a:p>
                    <a:p>
                      <a:r>
                        <a:rPr lang="en-US" dirty="0" smtClean="0"/>
                        <a:t>Accessible to hobbyist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Maintenance</a:t>
                      </a:r>
                      <a:r>
                        <a:rPr lang="en-US" baseline="0" dirty="0" smtClean="0"/>
                        <a:t> would be involved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57200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Possible Subsystem Solutions: </a:t>
            </a:r>
            <a:r>
              <a:rPr lang="en-US" dirty="0" smtClean="0"/>
              <a:t>Linear </a:t>
            </a:r>
            <a:r>
              <a:rPr lang="en-US" dirty="0"/>
              <a:t>Motion Bearings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8131350"/>
              </p:ext>
            </p:extLst>
          </p:nvPr>
        </p:nvGraphicFramePr>
        <p:xfrm>
          <a:off x="1605713" y="2699309"/>
          <a:ext cx="8980575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0915"/>
                <a:gridCol w="3686135"/>
                <a:gridCol w="29935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Method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Advantages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Disadvantages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Round bearings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Can work</a:t>
                      </a:r>
                      <a:r>
                        <a:rPr lang="en-US" baseline="0" dirty="0" smtClean="0"/>
                        <a:t> with any framing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Requires separate hardware from framing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V-Slot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extrusions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Can</a:t>
                      </a:r>
                      <a:r>
                        <a:rPr lang="en-US" baseline="0" dirty="0" smtClean="0"/>
                        <a:t> also be framing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More</a:t>
                      </a:r>
                      <a:r>
                        <a:rPr lang="en-US" baseline="0" dirty="0" smtClean="0"/>
                        <a:t> expensive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OpenRails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Can work with sheet framing or extrusions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7232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Possible Subsystem Solutions</a:t>
            </a:r>
            <a:r>
              <a:rPr lang="en-US" dirty="0" smtClean="0"/>
              <a:t>: </a:t>
            </a:r>
            <a:r>
              <a:rPr lang="en-US" dirty="0"/>
              <a:t>Linear Motion Drive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305469"/>
              </p:ext>
            </p:extLst>
          </p:nvPr>
        </p:nvGraphicFramePr>
        <p:xfrm>
          <a:off x="1335256" y="2622036"/>
          <a:ext cx="9521489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8620"/>
                <a:gridCol w="3749039"/>
                <a:gridCol w="31738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Method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Advantages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Disadvantages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Lead screws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Precision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Can</a:t>
                      </a:r>
                      <a:r>
                        <a:rPr lang="en-US" baseline="0" dirty="0" smtClean="0"/>
                        <a:t> handle load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Timing belt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Less</a:t>
                      </a:r>
                      <a:r>
                        <a:rPr lang="en-US" baseline="0" dirty="0" smtClean="0"/>
                        <a:t> expensive than lead screws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May</a:t>
                      </a:r>
                      <a:r>
                        <a:rPr lang="en-US" baseline="0" dirty="0" smtClean="0"/>
                        <a:t> be l</a:t>
                      </a:r>
                      <a:r>
                        <a:rPr lang="en-US" dirty="0" smtClean="0"/>
                        <a:t>ess precise than lead screws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Timing cable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Less expensive than lead screws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May be less precise than lead screws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19790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Subsystem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n-US" dirty="0"/>
              <a:t>Slicing Software/Image </a:t>
            </a:r>
            <a:r>
              <a:rPr lang="en-US" dirty="0" smtClean="0"/>
              <a:t>Processing</a:t>
            </a:r>
          </a:p>
          <a:p>
            <a:pPr lvl="1" fontAlgn="base"/>
            <a:r>
              <a:rPr lang="en-US" dirty="0" smtClean="0"/>
              <a:t>Slice accuracy</a:t>
            </a:r>
            <a:endParaRPr lang="en-US" dirty="0"/>
          </a:p>
          <a:p>
            <a:pPr fontAlgn="base"/>
            <a:r>
              <a:rPr lang="en-US" dirty="0" smtClean="0"/>
              <a:t>Motors/ Motor Control</a:t>
            </a:r>
          </a:p>
          <a:p>
            <a:pPr lvl="1" fontAlgn="base"/>
            <a:r>
              <a:rPr lang="en-US" dirty="0" smtClean="0"/>
              <a:t>Torque capability</a:t>
            </a:r>
          </a:p>
          <a:p>
            <a:pPr lvl="1" fontAlgn="base"/>
            <a:r>
              <a:rPr lang="en-US" dirty="0" smtClean="0"/>
              <a:t>Step accuracy</a:t>
            </a:r>
            <a:endParaRPr lang="en-US" dirty="0"/>
          </a:p>
          <a:p>
            <a:pPr fontAlgn="base"/>
            <a:r>
              <a:rPr lang="en-US" dirty="0"/>
              <a:t>Mechanical Motion </a:t>
            </a:r>
            <a:r>
              <a:rPr lang="en-US" dirty="0" smtClean="0"/>
              <a:t>System/Chassis</a:t>
            </a:r>
          </a:p>
          <a:p>
            <a:pPr lvl="1" fontAlgn="base"/>
            <a:r>
              <a:rPr lang="en-US" dirty="0" smtClean="0"/>
              <a:t>Linear motion drive precision</a:t>
            </a:r>
          </a:p>
          <a:p>
            <a:pPr lvl="1" fontAlgn="base"/>
            <a:r>
              <a:rPr lang="en-US" dirty="0" smtClean="0"/>
              <a:t>Linear motion bearing accuracy</a:t>
            </a:r>
            <a:endParaRPr lang="en-US" dirty="0"/>
          </a:p>
          <a:p>
            <a:pPr fontAlgn="base"/>
            <a:r>
              <a:rPr lang="en-US" dirty="0"/>
              <a:t>Build Table and Resin </a:t>
            </a:r>
            <a:r>
              <a:rPr lang="en-US" dirty="0" smtClean="0"/>
              <a:t>Vat</a:t>
            </a:r>
          </a:p>
          <a:p>
            <a:pPr lvl="1" fontAlgn="base"/>
            <a:r>
              <a:rPr lang="en-US" dirty="0" smtClean="0"/>
              <a:t>Adhesion and service life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53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Subsystem Testing: </a:t>
            </a:r>
            <a:br>
              <a:rPr lang="en-US" dirty="0" smtClean="0"/>
            </a:br>
            <a:r>
              <a:rPr lang="en-US" dirty="0" smtClean="0"/>
              <a:t>Slicing </a:t>
            </a:r>
            <a:r>
              <a:rPr lang="en-US" dirty="0"/>
              <a:t>Software/Image </a:t>
            </a:r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/>
            <a:r>
              <a:rPr lang="en-US" dirty="0"/>
              <a:t>Slice </a:t>
            </a:r>
            <a:r>
              <a:rPr lang="en-US" dirty="0" smtClean="0"/>
              <a:t>Accuracy</a:t>
            </a:r>
          </a:p>
          <a:p>
            <a:pPr marL="742950" lvl="2"/>
            <a:r>
              <a:rPr lang="en-US" dirty="0" smtClean="0"/>
              <a:t>A 3d model can be sliced and the resultant slices can be compared to the geometry of the original model</a:t>
            </a:r>
          </a:p>
          <a:p>
            <a:pPr marL="742950" lvl="2"/>
            <a:r>
              <a:rPr lang="en-US" dirty="0" smtClean="0"/>
              <a:t>Discrepancies in volume can be determined to quantify slice accuracy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83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Team Info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Names listed left to right: Daniel Olsen (CE), Nicholas Lowman (CE), Casey Spencer (EE), Jeffrey Burdick (ME)- PM, Chance Baker (EE</a:t>
            </a:r>
            <a:r>
              <a:rPr lang="en-US" dirty="0" smtClean="0"/>
              <a:t>)</a:t>
            </a:r>
          </a:p>
          <a:p>
            <a:r>
              <a:rPr lang="en-US" dirty="0"/>
              <a:t>Faculty Technical Adviser</a:t>
            </a:r>
          </a:p>
          <a:p>
            <a:pPr lvl="1"/>
            <a:r>
              <a:rPr lang="en-US" dirty="0"/>
              <a:t>James Mabry: mabry@engr.siu.edu</a:t>
            </a:r>
          </a:p>
          <a:p>
            <a:pPr lvl="1"/>
            <a:r>
              <a:rPr lang="en-US" dirty="0"/>
              <a:t>Joe Lenox: </a:t>
            </a:r>
            <a:r>
              <a:rPr lang="en-US" dirty="0" smtClean="0"/>
              <a:t>lenox.joseph@gmail.com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30" b="6392"/>
          <a:stretch/>
        </p:blipFill>
        <p:spPr>
          <a:xfrm>
            <a:off x="6610984" y="1489075"/>
            <a:ext cx="4892040" cy="2612989"/>
          </a:xfrm>
          <a:prstGeom prst="rect">
            <a:avLst/>
          </a:prstGeom>
        </p:spPr>
      </p:pic>
      <p:pic>
        <p:nvPicPr>
          <p:cNvPr id="7" name="Picture 2" descr="mab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681" y="4204650"/>
            <a:ext cx="1440646" cy="178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5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dirty="0" smtClean="0"/>
              <a:t>Subsystem Testing: </a:t>
            </a:r>
            <a:br>
              <a:rPr lang="en-US" dirty="0" smtClean="0"/>
            </a:br>
            <a:r>
              <a:rPr lang="en-US" dirty="0" smtClean="0"/>
              <a:t>Motors</a:t>
            </a:r>
            <a:r>
              <a:rPr lang="en-US" dirty="0"/>
              <a:t>/ Motor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Torque capability</a:t>
            </a:r>
          </a:p>
          <a:p>
            <a:pPr lvl="1"/>
            <a:r>
              <a:rPr lang="en-US" sz="2800" dirty="0"/>
              <a:t> </a:t>
            </a:r>
            <a:r>
              <a:rPr lang="en-US" sz="2800" dirty="0" smtClean="0"/>
              <a:t>The </a:t>
            </a:r>
            <a:r>
              <a:rPr lang="en-US" sz="2800" dirty="0"/>
              <a:t>motor can be </a:t>
            </a:r>
            <a:r>
              <a:rPr lang="en-US" sz="2800" dirty="0" smtClean="0"/>
              <a:t>commanded to step while monitoring electrical draw and torque</a:t>
            </a:r>
          </a:p>
          <a:p>
            <a:pPr lvl="1"/>
            <a:r>
              <a:rPr lang="en-US" sz="2800" dirty="0" smtClean="0"/>
              <a:t>This </a:t>
            </a:r>
            <a:r>
              <a:rPr lang="en-US" sz="2800" dirty="0"/>
              <a:t>experiment should be repeated for half </a:t>
            </a:r>
            <a:r>
              <a:rPr lang="en-US" sz="2800" dirty="0" smtClean="0"/>
              <a:t>stepping </a:t>
            </a:r>
            <a:r>
              <a:rPr lang="en-US" sz="2800" dirty="0"/>
              <a:t>and </a:t>
            </a:r>
            <a:r>
              <a:rPr lang="en-US" sz="2800" dirty="0" err="1" smtClean="0"/>
              <a:t>microstepping</a:t>
            </a:r>
            <a:endParaRPr lang="en-US" dirty="0"/>
          </a:p>
          <a:p>
            <a:r>
              <a:rPr lang="en-US" dirty="0" smtClean="0"/>
              <a:t>Step Accuracy</a:t>
            </a:r>
          </a:p>
          <a:p>
            <a:pPr lvl="1"/>
            <a:r>
              <a:rPr lang="en-US" sz="2800" dirty="0"/>
              <a:t> The motor can be commanded to </a:t>
            </a:r>
            <a:r>
              <a:rPr lang="en-US" sz="2800" dirty="0" smtClean="0"/>
              <a:t>step while monitoring </a:t>
            </a:r>
            <a:r>
              <a:rPr lang="en-US" sz="2800" dirty="0"/>
              <a:t>the </a:t>
            </a:r>
            <a:r>
              <a:rPr lang="en-US" sz="2800" dirty="0" smtClean="0"/>
              <a:t>output shaft angle</a:t>
            </a:r>
          </a:p>
          <a:p>
            <a:pPr lvl="1"/>
            <a:r>
              <a:rPr lang="en-US" sz="2800" dirty="0" smtClean="0"/>
              <a:t>The repeatability of stepping can then be determined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774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dirty="0" smtClean="0"/>
              <a:t>Subsystem Testing: </a:t>
            </a:r>
            <a:br>
              <a:rPr lang="en-US" dirty="0" smtClean="0"/>
            </a:br>
            <a:r>
              <a:rPr lang="en-US" dirty="0" smtClean="0"/>
              <a:t>Mechanical </a:t>
            </a:r>
            <a:r>
              <a:rPr lang="en-US" dirty="0"/>
              <a:t>Motion </a:t>
            </a:r>
            <a:r>
              <a:rPr lang="en-US" dirty="0" smtClean="0"/>
              <a:t>System/Chassis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Linear motion drive precision</a:t>
            </a:r>
          </a:p>
          <a:p>
            <a:pPr lvl="1"/>
            <a:r>
              <a:rPr lang="en-US" dirty="0" smtClean="0"/>
              <a:t>A drive system can be driven at a constant speed while monitoring driven position</a:t>
            </a:r>
          </a:p>
          <a:p>
            <a:pPr lvl="1"/>
            <a:r>
              <a:rPr lang="en-US" dirty="0" smtClean="0"/>
              <a:t>The driven velocity and acceleration would quantify precision of the system</a:t>
            </a:r>
          </a:p>
          <a:p>
            <a:r>
              <a:rPr lang="en-US" dirty="0" smtClean="0"/>
              <a:t>Linear motion bearing precision</a:t>
            </a:r>
          </a:p>
          <a:p>
            <a:pPr lvl="1"/>
            <a:r>
              <a:rPr lang="en-US" dirty="0" smtClean="0"/>
              <a:t>Cantilevered load can be applied to a drive system and the resultant change in velocity and acceleration would quantify the precision of the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422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dirty="0" smtClean="0"/>
              <a:t>Subsystem Testing: </a:t>
            </a:r>
            <a:br>
              <a:rPr lang="en-US" dirty="0" smtClean="0"/>
            </a:br>
            <a:r>
              <a:rPr lang="en-US" dirty="0" smtClean="0"/>
              <a:t>Build </a:t>
            </a:r>
            <a:r>
              <a:rPr lang="en-US" dirty="0"/>
              <a:t>Table and </a:t>
            </a:r>
            <a:r>
              <a:rPr lang="en-US" dirty="0" smtClean="0"/>
              <a:t>Resin </a:t>
            </a:r>
            <a:r>
              <a:rPr lang="en-US" dirty="0"/>
              <a:t>Vat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Vat and build table adhesion and service life</a:t>
            </a:r>
          </a:p>
          <a:p>
            <a:pPr lvl="1"/>
            <a:r>
              <a:rPr lang="en-US" dirty="0" smtClean="0"/>
              <a:t>Adhesion can be tested for adhesive force by bonding a hook to the test surface with the test resin and applying tension while monitoring tension necessary to separate the hook from the test surface</a:t>
            </a:r>
            <a:endParaRPr lang="en-US" dirty="0"/>
          </a:p>
          <a:p>
            <a:pPr lvl="1"/>
            <a:r>
              <a:rPr lang="en-US" dirty="0" smtClean="0"/>
              <a:t>Service life can be tested by monitoring changes in adhesion force over adhesion test cycles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491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Test</a:t>
            </a:r>
          </a:p>
          <a:p>
            <a:pPr lvl="1"/>
            <a:r>
              <a:rPr lang="en-US" dirty="0" smtClean="0"/>
              <a:t>Test the images are outputted correctly</a:t>
            </a:r>
          </a:p>
          <a:p>
            <a:pPr lvl="1"/>
            <a:r>
              <a:rPr lang="en-US" dirty="0" smtClean="0"/>
              <a:t>Test that the motion systems move together correctly</a:t>
            </a:r>
          </a:p>
          <a:p>
            <a:r>
              <a:rPr lang="en-US" dirty="0" smtClean="0"/>
              <a:t>Test Print Objects</a:t>
            </a:r>
          </a:p>
          <a:p>
            <a:pPr lvl="1"/>
            <a:r>
              <a:rPr lang="en-US" dirty="0" smtClean="0"/>
              <a:t>Print standard test objects and compare quality to images of the print objects from other DLP printers on the market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16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Client: </a:t>
            </a:r>
            <a:r>
              <a:rPr lang="en-US" dirty="0" smtClean="0"/>
              <a:t>3D Design and Replication Club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Steven Blair- President</a:t>
            </a:r>
          </a:p>
          <a:p>
            <a:pPr lvl="1" fontAlgn="base"/>
            <a:r>
              <a:rPr lang="en-US" dirty="0"/>
              <a:t>sblair42@siu.edu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8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Meeting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Tuesdays, 5:30 P.M.</a:t>
            </a:r>
          </a:p>
          <a:p>
            <a:pPr lvl="1"/>
            <a:r>
              <a:rPr lang="en-US" dirty="0" smtClean="0"/>
              <a:t>7</a:t>
            </a:r>
            <a:r>
              <a:rPr lang="en-US" baseline="30000" dirty="0" smtClean="0"/>
              <a:t>th</a:t>
            </a:r>
            <a:r>
              <a:rPr lang="en-US" dirty="0" smtClean="0"/>
              <a:t> Floor Library</a:t>
            </a:r>
          </a:p>
          <a:p>
            <a:r>
              <a:rPr lang="en-US" dirty="0" smtClean="0"/>
              <a:t>Thursday, 12:15 P.M.</a:t>
            </a:r>
          </a:p>
          <a:p>
            <a:pPr lvl="1"/>
            <a:r>
              <a:rPr lang="en-US" dirty="0" smtClean="0"/>
              <a:t>A 207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2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High </a:t>
            </a:r>
            <a:r>
              <a:rPr lang="en-US" dirty="0"/>
              <a:t>resolution </a:t>
            </a:r>
            <a:r>
              <a:rPr lang="en-US" dirty="0" smtClean="0"/>
              <a:t>additive manufacturing is currently not accessible for hobbyists</a:t>
            </a:r>
            <a:endParaRPr lang="en-US" dirty="0"/>
          </a:p>
          <a:p>
            <a:pPr fontAlgn="base"/>
            <a:r>
              <a:rPr lang="en-US" dirty="0" smtClean="0"/>
              <a:t>A DLP PAM system can produce higher quality </a:t>
            </a:r>
            <a:r>
              <a:rPr lang="en-US" dirty="0"/>
              <a:t>and faster </a:t>
            </a:r>
            <a:r>
              <a:rPr lang="en-US" dirty="0" smtClean="0"/>
              <a:t>prints over current extruder based 3D printers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1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/ Market Gap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PAM systems are not within the price range of the average hobbyist</a:t>
            </a:r>
          </a:p>
          <a:p>
            <a:r>
              <a:rPr lang="en-US" dirty="0" smtClean="0"/>
              <a:t>Current hobbyist additive manufacturing systems produce subpar quality prints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71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57401"/>
            <a:ext cx="10018713" cy="3733800"/>
          </a:xfrm>
        </p:spPr>
        <p:txBody>
          <a:bodyPr/>
          <a:lstStyle/>
          <a:p>
            <a:r>
              <a:rPr lang="en-US" dirty="0" smtClean="0"/>
              <a:t>Use off-the-shelf open-source hardware to create an open-source DLP PAM system that is accessible to the hobbyist.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57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/>
              <a:t>Slicing Software/Image Processing- Daniel Olsen</a:t>
            </a:r>
            <a:endParaRPr lang="en-US" dirty="0"/>
          </a:p>
          <a:p>
            <a:pPr fontAlgn="base"/>
            <a:r>
              <a:rPr lang="en-US" dirty="0" smtClean="0"/>
              <a:t>Motors/Motor Control- </a:t>
            </a:r>
            <a:r>
              <a:rPr lang="en-US" dirty="0"/>
              <a:t>Casey </a:t>
            </a:r>
            <a:r>
              <a:rPr lang="en-US" dirty="0" smtClean="0"/>
              <a:t>Spencer</a:t>
            </a:r>
          </a:p>
          <a:p>
            <a:pPr fontAlgn="base"/>
            <a:r>
              <a:rPr lang="en-US" dirty="0" smtClean="0"/>
              <a:t>Mechanical Motion System/Chassis- Jeff Burdick</a:t>
            </a:r>
          </a:p>
          <a:p>
            <a:pPr fontAlgn="base"/>
            <a:r>
              <a:rPr lang="en-US" dirty="0" smtClean="0"/>
              <a:t>Build Table and Resin Vat- </a:t>
            </a:r>
            <a:r>
              <a:rPr lang="en-US" dirty="0"/>
              <a:t>Chance </a:t>
            </a:r>
            <a:r>
              <a:rPr lang="en-US" dirty="0" smtClean="0"/>
              <a:t>Baker</a:t>
            </a:r>
          </a:p>
          <a:p>
            <a:pPr fontAlgn="base"/>
            <a:r>
              <a:rPr lang="en-US" dirty="0" smtClean="0"/>
              <a:t>Control Software- Nick Lowman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3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Custom 1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50037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F85F4321109849828001F89B63E148" ma:contentTypeVersion="1" ma:contentTypeDescription="Create a new document." ma:contentTypeScope="" ma:versionID="095e360c2d3b38e9f1c3d2409eae6492">
  <xsd:schema xmlns:xsd="http://www.w3.org/2001/XMLSchema" xmlns:xs="http://www.w3.org/2001/XMLSchema" xmlns:p="http://schemas.microsoft.com/office/2006/metadata/properties" xmlns:ns3="4c2e6f55-8abc-4b5b-a4f7-930d3885115f" targetNamespace="http://schemas.microsoft.com/office/2006/metadata/properties" ma:root="true" ma:fieldsID="ce6d8a4f71ede4388f67b476f14a0021" ns3:_="">
    <xsd:import namespace="4c2e6f55-8abc-4b5b-a4f7-930d3885115f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2e6f55-8abc-4b5b-a4f7-930d3885115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1EF12E8-B070-4F5F-9BD0-CEE0E7C075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A76F2A-8591-44A6-B165-1D0702FBBD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2e6f55-8abc-4b5b-a4f7-930d388511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D5E529B-E2B8-4FF4-96DC-717B6A9731D6}">
  <ds:schemaRefs>
    <ds:schemaRef ds:uri="4c2e6f55-8abc-4b5b-a4f7-930d3885115f"/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304</TotalTime>
  <Words>1270</Words>
  <Application>Microsoft Office PowerPoint</Application>
  <PresentationFormat>Widescreen</PresentationFormat>
  <Paragraphs>324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Cambria Math</vt:lpstr>
      <vt:lpstr>Corbel</vt:lpstr>
      <vt:lpstr>Symbol</vt:lpstr>
      <vt:lpstr>Times New Roman</vt:lpstr>
      <vt:lpstr>Parallax</vt:lpstr>
      <vt:lpstr>Team 75-Project PAM</vt:lpstr>
      <vt:lpstr>PowerPoint Presentation</vt:lpstr>
      <vt:lpstr>Team Info</vt:lpstr>
      <vt:lpstr>Client: 3D Design and Replication Club</vt:lpstr>
      <vt:lpstr>Meeting Time</vt:lpstr>
      <vt:lpstr>Problem Statements</vt:lpstr>
      <vt:lpstr>Motivation / Market Gap</vt:lpstr>
      <vt:lpstr>Our Solution</vt:lpstr>
      <vt:lpstr>Subsystems</vt:lpstr>
      <vt:lpstr>Criteria</vt:lpstr>
      <vt:lpstr>Constraints</vt:lpstr>
      <vt:lpstr>House of Quality</vt:lpstr>
      <vt:lpstr>Functional Block Diagram</vt:lpstr>
      <vt:lpstr>Governing Science</vt:lpstr>
      <vt:lpstr>Standards</vt:lpstr>
      <vt:lpstr>Limitations</vt:lpstr>
      <vt:lpstr>Equations</vt:lpstr>
      <vt:lpstr>Possible System Solutions</vt:lpstr>
      <vt:lpstr>Possible Subsystem Solutions: Light Source</vt:lpstr>
      <vt:lpstr>Possible Subsystem Solutions: Resin Vat</vt:lpstr>
      <vt:lpstr>Possible Subsystem Solutions: Build Table</vt:lpstr>
      <vt:lpstr>Possible Subsystem Solutions: Printer Control Software</vt:lpstr>
      <vt:lpstr>Possible Subsystem Solutions: Stepper Motor</vt:lpstr>
      <vt:lpstr>Possible Subsystem Solutions: Framing</vt:lpstr>
      <vt:lpstr>Possible Subsystem Solutions: Enclosure</vt:lpstr>
      <vt:lpstr>Possible Subsystem Solutions: Linear Motion Bearings</vt:lpstr>
      <vt:lpstr>Possible Subsystem Solutions: Linear Motion Drive</vt:lpstr>
      <vt:lpstr> Subsystem Testing</vt:lpstr>
      <vt:lpstr>Subsystem Testing:  Slicing Software/Image Processing</vt:lpstr>
      <vt:lpstr>Subsystem Testing:  Motors/ Motor Control</vt:lpstr>
      <vt:lpstr>Subsystem Testing:  Mechanical Motion System/Chassis</vt:lpstr>
      <vt:lpstr>Subsystem Testing:  Build Table and Resin Vat</vt:lpstr>
      <vt:lpstr>System Testing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Casey W Spencer</dc:creator>
  <cp:lastModifiedBy>Dan</cp:lastModifiedBy>
  <cp:revision>67</cp:revision>
  <dcterms:created xsi:type="dcterms:W3CDTF">2014-01-30T18:30:49Z</dcterms:created>
  <dcterms:modified xsi:type="dcterms:W3CDTF">2014-04-09T00:12:40Z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0x01010037F85F4321109849828001F89B63E148</vt:lpwstr>
  </property>
  <property fmtid="{D5CDD505-2E9C-101B-9397-08002B2CF9AE}" pid="3" name="IsMyDocuments">
    <vt:bool>true</vt:bool>
  </property>
</Properties>
</file>