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8"/>
  </p:notesMasterIdLst>
  <p:sldIdLst>
    <p:sldId id="256" r:id="rId5"/>
    <p:sldId id="261" r:id="rId6"/>
    <p:sldId id="272" r:id="rId7"/>
    <p:sldId id="294" r:id="rId8"/>
    <p:sldId id="292" r:id="rId9"/>
    <p:sldId id="279" r:id="rId10"/>
    <p:sldId id="265" r:id="rId11"/>
    <p:sldId id="293" r:id="rId12"/>
    <p:sldId id="299" r:id="rId13"/>
    <p:sldId id="300" r:id="rId14"/>
    <p:sldId id="297" r:id="rId15"/>
    <p:sldId id="298" r:id="rId16"/>
    <p:sldId id="283" r:id="rId17"/>
    <p:sldId id="284" r:id="rId18"/>
    <p:sldId id="285" r:id="rId19"/>
    <p:sldId id="296" r:id="rId20"/>
    <p:sldId id="287" r:id="rId21"/>
    <p:sldId id="288" r:id="rId22"/>
    <p:sldId id="276" r:id="rId23"/>
    <p:sldId id="289" r:id="rId24"/>
    <p:sldId id="278" r:id="rId25"/>
    <p:sldId id="295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032151904"/>
        <c:axId val="2032158432"/>
      </c:bubbleChart>
      <c:valAx>
        <c:axId val="203215190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158432"/>
        <c:crosses val="autoZero"/>
        <c:crossBetween val="midCat"/>
      </c:valAx>
      <c:valAx>
        <c:axId val="2032158432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151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GD&amp;T (Geometric Dimensioning &amp;Tolerance) </a:t>
            </a:r>
          </a:p>
          <a:p>
            <a:pPr marL="457200" lvl="1" indent="0">
              <a:buNone/>
            </a:pPr>
            <a:r>
              <a:rPr lang="en-US" dirty="0" smtClean="0"/>
              <a:t>Datum's are necessary when properly </a:t>
            </a:r>
            <a:r>
              <a:rPr lang="en-US" dirty="0" err="1" smtClean="0"/>
              <a:t>GD&amp;Ting</a:t>
            </a:r>
            <a:r>
              <a:rPr lang="en-US" dirty="0" smtClean="0"/>
              <a:t> high quality parts</a:t>
            </a:r>
          </a:p>
          <a:p>
            <a:pPr marL="457200" lvl="1" indent="0">
              <a:buNone/>
            </a:pPr>
            <a:r>
              <a:rPr lang="en-US" dirty="0" smtClean="0"/>
              <a:t>The following are important details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Geometric Characteristic Symbols 	Tolerance, Characteristic,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Material Conditions 		Terms &amp; Symbols: MMC</a:t>
            </a:r>
            <a:r>
              <a:rPr lang="en-US" dirty="0" smtClean="0">
                <a:sym typeface="Wingdings" panose="05000000000000000000" pitchFamily="2" charset="2"/>
              </a:rPr>
              <a:t>(M)</a:t>
            </a:r>
            <a:r>
              <a:rPr lang="en-US" dirty="0" smtClean="0"/>
              <a:t>, LMC</a:t>
            </a:r>
            <a:r>
              <a:rPr lang="en-US" dirty="0" smtClean="0">
                <a:sym typeface="Wingdings" panose="05000000000000000000" pitchFamily="2" charset="2"/>
              </a:rPr>
              <a:t>(L)</a:t>
            </a:r>
            <a:r>
              <a:rPr lang="en-US" dirty="0" smtClean="0"/>
              <a:t>, RFS</a:t>
            </a:r>
            <a:r>
              <a:rPr lang="en-US" dirty="0" smtClean="0">
                <a:sym typeface="Wingdings" panose="05000000000000000000" pitchFamily="2" charset="2"/>
              </a:rPr>
              <a:t>(none)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Additional Symbols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noticed that ISO s </a:t>
            </a:r>
            <a:r>
              <a:rPr lang="en-US" dirty="0" smtClean="0"/>
              <a:t>to use and acknowledge revisions made to a specific part.  Community projects are</a:t>
            </a:r>
            <a:r>
              <a:rPr lang="en-US" baseline="0" dirty="0" smtClean="0"/>
              <a:t> so poorly documented that not even a basic title block exists within the Open Source Hardware Community.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𝑉𝑎𝑙𝑢𝑒𝑠)≤0𝑚𝑚)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𝑉𝑎𝑙𝑢𝑒𝑠)≥0𝑚𝑚)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Prototype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8" r="38167"/>
          <a:stretch/>
        </p:blipFill>
        <p:spPr>
          <a:xfrm>
            <a:off x="2215757" y="1477867"/>
            <a:ext cx="1991154" cy="43892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9" r="43223"/>
          <a:stretch/>
        </p:blipFill>
        <p:spPr>
          <a:xfrm>
            <a:off x="8457647" y="1477867"/>
            <a:ext cx="2240402" cy="4389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6" r="34051"/>
          <a:stretch/>
        </p:blipFill>
        <p:spPr>
          <a:xfrm>
            <a:off x="5139175" y="1477868"/>
            <a:ext cx="2364586" cy="43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Drawings/Title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7"/>
            <a:ext cx="10018713" cy="13213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Coupler was GD&amp;T according to ISO standards. </a:t>
            </a:r>
          </a:p>
          <a:p>
            <a:r>
              <a:rPr lang="en-US" dirty="0"/>
              <a:t>A Title Block was created for the Open Source Hardware </a:t>
            </a:r>
            <a:r>
              <a:rPr lang="en-US" dirty="0" smtClean="0"/>
              <a:t>Community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77424" r="1936" b="3030"/>
          <a:stretch/>
        </p:blipFill>
        <p:spPr>
          <a:xfrm>
            <a:off x="1690254" y="2770660"/>
            <a:ext cx="10130285" cy="29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Vat </a:t>
            </a:r>
            <a:r>
              <a:rPr lang="en-US" dirty="0"/>
              <a:t>Simulation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1085855"/>
          </a:xfrm>
        </p:spPr>
        <p:txBody>
          <a:bodyPr/>
          <a:lstStyle/>
          <a:p>
            <a:r>
              <a:rPr lang="en-US" dirty="0"/>
              <a:t>FEA Simulation (fixtures, bonds, forces) – experienced bonding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89" y="2715491"/>
            <a:ext cx="4299043" cy="38461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32" y="2715490"/>
            <a:ext cx="826916" cy="38461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182" y="2715491"/>
            <a:ext cx="3825294" cy="38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Software </a:t>
            </a:r>
            <a:r>
              <a:rPr lang="en-US" dirty="0" smtClean="0"/>
              <a:t>Interface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00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25" y="1663240"/>
            <a:ext cx="9738987" cy="40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&amp;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756022"/>
              </p:ext>
            </p:extLst>
          </p:nvPr>
        </p:nvGraphicFramePr>
        <p:xfrm>
          <a:off x="1541989" y="2408738"/>
          <a:ext cx="5599094" cy="1701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7068"/>
                <a:gridCol w="1367282"/>
                <a:gridCol w="1384744"/>
              </a:tblGrid>
              <a:tr h="476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Start</a:t>
                      </a:r>
                      <a:r>
                        <a:rPr lang="en-US" sz="2000" baseline="0" dirty="0" smtClean="0">
                          <a:effectLst/>
                        </a:rPr>
                        <a:t>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End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00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Build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2014-08-18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2014-09-26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Test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2014-09-14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2014-11-07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Documentation and Presentation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2014-12-12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5634" y="1835212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3. Proposed timeline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08407" y="2366742"/>
          <a:ext cx="7513068" cy="235980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40111"/>
                <a:gridCol w="2640169"/>
                <a:gridCol w="2632788"/>
              </a:tblGrid>
              <a:tr h="30086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Spyros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Tragoudas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Policandriotes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Lakendria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Kenner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8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Rasit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Singh-Gupta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Scott J. Grunewald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36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Lizette Chevalier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Frances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Harackiewicz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Eddie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Krassenstein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Mathias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Alan J. Weston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Austin Miller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Mabry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 Purcell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Indiegogo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Funders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0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Lennox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i="1" dirty="0"/>
              <a:t>Make: Ultimate Guide to 3D Printing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 </a:t>
            </a:r>
            <a:r>
              <a:rPr lang="en-US" dirty="0"/>
              <a:t>262:1998, ISO general purpose metric screw threads -- Selected sizes for screws, bolts and nuts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DIN </a:t>
            </a:r>
            <a:r>
              <a:rPr lang="en-US" dirty="0"/>
              <a:t>103, ISO Metric Trapezoidal Screw </a:t>
            </a:r>
            <a:r>
              <a:rPr lang="en-US" dirty="0" smtClean="0"/>
              <a:t>Thread.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ANSI/NEMA </a:t>
            </a:r>
            <a:r>
              <a:rPr lang="en-US" dirty="0"/>
              <a:t>MG 1-2011, Motors and </a:t>
            </a:r>
            <a:r>
              <a:rPr lang="en-US" dirty="0" smtClean="0"/>
              <a:t>Generators.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6983-1:2009, Automation systems and integration -- Numerical control of machines -- Program format and definitions of address words -- Part 1: Data format for positioning, line motion and contouring control </a:t>
            </a:r>
            <a:r>
              <a:rPr lang="en-US" dirty="0" smtClean="0"/>
              <a:t>systems.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10303-21:2002, Industrial automation systems and integration -- Product data representation and exchange -- Part 21: Implementation methods: Clear text encoding of the exchange structure.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ISO/ASTM </a:t>
            </a:r>
            <a:r>
              <a:rPr lang="en-US" dirty="0"/>
              <a:t>52915:2013, Standard specification for additive manufacturing file format (AMF) Version 1.1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W3C, "XML 1.1 Extensible Markup Language (XML) 1.1 (Second Edition)," 16 August 2006. [Online]. Available: http://www.w3.org/TR/2006/REC-xml11-20060816/. [Accessed 16 April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W3C, "Scalable Vector Graphics (SVG) 1.1 (Second Edition)," 16 August 2011. [Online]. Available: http://www.w3.org/TR/SVG/. [Accessed 16 April 2014</a:t>
            </a:r>
            <a:r>
              <a:rPr lang="en-US" dirty="0" smtClean="0"/>
              <a:t>].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ISO/IEC 14882:2011, Information technology -- Programming languages -- C++.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E. Chu, "B9 Creator," </a:t>
            </a:r>
            <a:r>
              <a:rPr lang="en-US" i="1" dirty="0"/>
              <a:t>Make: Ultimate Guide to 3D Printing, </a:t>
            </a:r>
            <a:r>
              <a:rPr lang="en-US" dirty="0"/>
              <a:t>p. 93.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B9 Creations LLC, "B9 Creator GitHub," GitHub Inc., 2014. [Online]. Available: https://github.com/B9Creations/B9Creator. [Accessed 27 February 2014].</a:t>
            </a:r>
          </a:p>
          <a:p>
            <a:pPr marL="514350" indent="-514350">
              <a:buAutoNum type="arabicPeriod"/>
            </a:pPr>
            <a:r>
              <a:rPr lang="en-US" dirty="0"/>
              <a:t>Rays Optics Inc., "MiiCraft User Guide," </a:t>
            </a:r>
            <a:r>
              <a:rPr lang="en-US" dirty="0" smtClean="0"/>
              <a:t>2012</a:t>
            </a:r>
            <a:r>
              <a:rPr lang="en-US" dirty="0"/>
              <a:t>. [Online]. Available: http://www.miicraft.com/web/assets/2012/11/MiiCraft-3D-printer-User-Guide.pdf.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GitHub," GitHub Inc., 2014. [Online]. Available: https://github.com/Pacmanfan/UVDLPSlicerController.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- SLA / FDM Slicer and Controller," Makerbot Industries LLC, 8 January 2013. [Online]. Available: https://www.thingiverse.com/thing:40778.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Fabmetheus, "Skeinforge Vectorwrite," Demozendium, 17 July 2012. [Online]. Available: http://fabmetheus.crsndoo.com/wiki/index.php/Skeinforge_Vectorwrite. [Accessed 27 </a:t>
            </a:r>
            <a:r>
              <a:rPr lang="en-US" dirty="0" smtClean="0"/>
              <a:t>February </a:t>
            </a:r>
            <a:r>
              <a:rPr lang="en-US" dirty="0"/>
              <a:t>2014].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/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4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vs.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Chassis Proposal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25315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459</TotalTime>
  <Words>886</Words>
  <Application>Microsoft Office PowerPoint</Application>
  <PresentationFormat>Widescreen</PresentationFormat>
  <Paragraphs>168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Top Down vs. Bottom Up</vt:lpstr>
      <vt:lpstr>System Block Diagram</vt:lpstr>
      <vt:lpstr>Specifications</vt:lpstr>
      <vt:lpstr>Previous Chassis Proposal</vt:lpstr>
      <vt:lpstr>Current Prototype </vt:lpstr>
      <vt:lpstr>Technical Drawings/Title Block</vt:lpstr>
      <vt:lpstr>Vat Simulation </vt:lpstr>
      <vt:lpstr>Wire Diagram</vt:lpstr>
      <vt:lpstr>Hardware Software Interface</vt:lpstr>
      <vt:lpstr>Hardware Software Interface contd.</vt:lpstr>
      <vt:lpstr>Projector and Resin</vt:lpstr>
      <vt:lpstr>Software Problems</vt:lpstr>
      <vt:lpstr>New Design</vt:lpstr>
      <vt:lpstr>Timeline</vt:lpstr>
      <vt:lpstr>Timeline &amp; Budget</vt:lpstr>
      <vt:lpstr>Summary</vt:lpstr>
      <vt:lpstr>Acknowledgements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167</cp:revision>
  <dcterms:created xsi:type="dcterms:W3CDTF">2014-01-30T18:30:49Z</dcterms:created>
  <dcterms:modified xsi:type="dcterms:W3CDTF">2014-11-17T00:37:10Z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