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28"/>
  </p:notesMasterIdLst>
  <p:sldIdLst>
    <p:sldId id="256" r:id="rId5"/>
    <p:sldId id="261" r:id="rId6"/>
    <p:sldId id="272" r:id="rId7"/>
    <p:sldId id="273" r:id="rId8"/>
    <p:sldId id="269" r:id="rId9"/>
    <p:sldId id="260" r:id="rId10"/>
    <p:sldId id="279" r:id="rId11"/>
    <p:sldId id="265" r:id="rId12"/>
    <p:sldId id="274" r:id="rId13"/>
    <p:sldId id="263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76" r:id="rId23"/>
    <p:sldId id="289" r:id="rId24"/>
    <p:sldId id="278" r:id="rId25"/>
    <p:sldId id="291" r:id="rId26"/>
    <p:sldId id="27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AC965-93D5-4BF2-BEB3-753A18A2DA84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82511-E6CA-4337-83DD-3F4EDFA36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82511-E6CA-4337-83DD-3F4EDFA36E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88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96D5-E3CF-4672-8939-A7C2F0F5EC5D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3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2E2E-7E1A-4CF8-B33B-7A3A0C846DC2}" type="datetime1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4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46AC-902E-42C0-88FC-A13213B32EAE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59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F805-971A-403C-A032-DEFF7CF3C983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35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C926-D3EC-4D9D-A99F-9E843187F3B0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7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8B8A-C6A1-4E34-A79C-7660F8ED0256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17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39B4-CFBF-45CF-82E8-4594DA2BC016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90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5273-F1EA-4469-BB96-269557B0EFD7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18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EF98-F8EA-4C17-B600-10F3495D73A0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8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989" y="420824"/>
            <a:ext cx="10018713" cy="105727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89" y="1629636"/>
            <a:ext cx="10018713" cy="4102101"/>
          </a:xfrm>
        </p:spPr>
        <p:txBody>
          <a:bodyPr anchor="ctr"/>
          <a:lstStyle>
            <a:lvl1pPr>
              <a:defRPr sz="3200"/>
            </a:lvl1pPr>
            <a:lvl2pPr>
              <a:defRPr sz="26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28D5-0840-4988-BF4D-6D4AA1076FF1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9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8" y="2421505"/>
            <a:ext cx="8930747" cy="2110382"/>
          </a:xfrm>
        </p:spPr>
        <p:txBody>
          <a:bodyPr anchor="b">
            <a:normAutofit/>
          </a:bodyPr>
          <a:lstStyle>
            <a:lvl1pPr algn="r">
              <a:defRPr sz="6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B093-F3D2-4BE9-838E-E3D4B84B74A6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6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11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1489075"/>
            <a:ext cx="4895055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489075"/>
            <a:ext cx="4895056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AB6-E895-4CF5-8797-8DBFC83C491D}" type="datetime1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8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0C82-80B6-439C-A993-8C06E994D74A}" type="datetime1">
              <a:rPr lang="en-US" smtClean="0"/>
              <a:t>11/16/2014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9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ABEB-97E0-4DED-AEF3-FAB70F021CC7}" type="datetime1">
              <a:rPr lang="en-US" smtClean="0"/>
              <a:t>11/16/2014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9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6860-5976-4A44-8E7A-96795D52A085}" type="datetime1">
              <a:rPr lang="en-US" smtClean="0"/>
              <a:t>11/16/2014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1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843B-E1B4-43C8-9F5C-31408ABDC424}" type="datetime1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0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8D32-FC45-449B-9B90-E5553677A65C}" type="datetime1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7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17704D-19AD-47EC-889C-2F8A90D9F71A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3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PAM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Ref: SP14-75-3DPR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Daniel Olsen (</a:t>
            </a:r>
            <a:r>
              <a:rPr lang="en-US" dirty="0" smtClean="0"/>
              <a:t>CE), Nicholas </a:t>
            </a:r>
            <a:r>
              <a:rPr lang="en-US" dirty="0"/>
              <a:t>Lowman (CE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dirty="0" smtClean="0"/>
              <a:t>Casey </a:t>
            </a:r>
            <a:r>
              <a:rPr lang="en-US" dirty="0"/>
              <a:t>Spencer (</a:t>
            </a:r>
            <a:r>
              <a:rPr lang="en-US" dirty="0" smtClean="0"/>
              <a:t>EE), Chance </a:t>
            </a:r>
            <a:r>
              <a:rPr lang="en-US" dirty="0"/>
              <a:t>Baker (</a:t>
            </a:r>
            <a:r>
              <a:rPr lang="en-US" dirty="0" smtClean="0"/>
              <a:t>EE) </a:t>
            </a:r>
          </a:p>
          <a:p>
            <a:r>
              <a:rPr lang="en-US" dirty="0" smtClean="0"/>
              <a:t>Jeffrey </a:t>
            </a:r>
            <a:r>
              <a:rPr lang="en-US" dirty="0"/>
              <a:t>Burdick (ME)- </a:t>
            </a:r>
            <a:r>
              <a:rPr lang="en-US" dirty="0" smtClean="0"/>
              <a:t>PM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0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Chassis Design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71"/>
          <a:stretch/>
        </p:blipFill>
        <p:spPr>
          <a:xfrm>
            <a:off x="1484311" y="1910075"/>
            <a:ext cx="6072843" cy="3460124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02"/>
          <a:stretch/>
        </p:blipFill>
        <p:spPr>
          <a:xfrm>
            <a:off x="8154545" y="1489074"/>
            <a:ext cx="2843364" cy="43021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23793" y="5513942"/>
            <a:ext cx="339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4. </a:t>
            </a:r>
            <a:r>
              <a:rPr lang="en-US" dirty="0"/>
              <a:t>Proposed chassis design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37747" y="5883273"/>
            <a:ext cx="2476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5. </a:t>
            </a:r>
            <a:r>
              <a:rPr lang="en-US" dirty="0"/>
              <a:t>Isometric view 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/>
              <a:t>proposed chassis </a:t>
            </a:r>
          </a:p>
        </p:txBody>
      </p:sp>
    </p:spTree>
    <p:extLst>
      <p:ext uri="{BB962C8B-B14F-4D97-AF65-F5344CB8AC3E}">
        <p14:creationId xmlns:p14="http://schemas.microsoft.com/office/powerpoint/2010/main" val="34187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Drawings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06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25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55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Software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79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Software </a:t>
            </a:r>
            <a:r>
              <a:rPr lang="en-US" dirty="0" smtClean="0"/>
              <a:t>Interface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30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Resin/Optics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58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12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98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75 </a:t>
            </a:r>
            <a:r>
              <a:rPr lang="en-US" dirty="0" smtClean="0"/>
              <a:t>Organization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8467" y="1630363"/>
            <a:ext cx="7924704" cy="41021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46208" y="5884727"/>
            <a:ext cx="300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1. Project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28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&amp; Budget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3756022"/>
              </p:ext>
            </p:extLst>
          </p:nvPr>
        </p:nvGraphicFramePr>
        <p:xfrm>
          <a:off x="1541989" y="2408738"/>
          <a:ext cx="5599094" cy="17014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47068"/>
                <a:gridCol w="1367282"/>
                <a:gridCol w="1384744"/>
              </a:tblGrid>
              <a:tr h="4769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Phase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Start</a:t>
                      </a:r>
                      <a:r>
                        <a:rPr lang="en-US" sz="2000" baseline="0" dirty="0" smtClean="0">
                          <a:effectLst/>
                        </a:rPr>
                        <a:t> Date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End Date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00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Build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2014-08-18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2014-09-26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68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Test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2014-09-14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2014-11-07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39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Documentation and Presentation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2014-11-14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2014-12-12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05634" y="1835212"/>
            <a:ext cx="274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3. Proposed timeline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59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dirty="0"/>
              <a:t>Problem Statement</a:t>
            </a:r>
          </a:p>
          <a:p>
            <a:pPr lvl="1" fontAlgn="base"/>
            <a:r>
              <a:rPr lang="en-US" dirty="0"/>
              <a:t>Current hobbyist 3D printers are imprecise and fault-prone</a:t>
            </a:r>
          </a:p>
          <a:p>
            <a:pPr lvl="1" fontAlgn="base"/>
            <a:r>
              <a:rPr lang="en-US" dirty="0"/>
              <a:t>High resolution additive manufacturing is currently not accessible for hobbyists (under $1,000)</a:t>
            </a:r>
          </a:p>
          <a:p>
            <a:pPr lvl="1" fontAlgn="base"/>
            <a:r>
              <a:rPr lang="en-US" dirty="0"/>
              <a:t>Available PAM systems use proprietary hardware and software</a:t>
            </a:r>
          </a:p>
          <a:p>
            <a:pPr marL="0" indent="0" fontAlgn="base">
              <a:buNone/>
            </a:pPr>
            <a:r>
              <a:rPr lang="en-US" dirty="0"/>
              <a:t>Our Solution</a:t>
            </a:r>
          </a:p>
          <a:p>
            <a:pPr lvl="1"/>
            <a:r>
              <a:rPr lang="en-US" dirty="0"/>
              <a:t>A DLP PAM system can produce high quality and fast prints</a:t>
            </a:r>
          </a:p>
          <a:p>
            <a:pPr lvl="1"/>
            <a:r>
              <a:rPr lang="en-US" dirty="0"/>
              <a:t>Use off-the-shelf open-source hardware</a:t>
            </a:r>
          </a:p>
          <a:p>
            <a:pPr lvl="1"/>
            <a:r>
              <a:rPr lang="en-US" dirty="0"/>
              <a:t>Create a thoroughly documented reference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6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77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514350" indent="-514350">
              <a:buFont typeface="Arial"/>
              <a:buAutoNum type="arabicPeriod"/>
            </a:pPr>
            <a:r>
              <a:rPr lang="en-US" i="1" dirty="0"/>
              <a:t>Make: Ultimate Guide to 3D Printing</a:t>
            </a: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 smtClean="0"/>
              <a:t>ISO </a:t>
            </a:r>
            <a:r>
              <a:rPr lang="en-US" dirty="0"/>
              <a:t>262:1998, ISO general purpose metric screw threads -- Selected sizes for screws, bolts and nuts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DIN </a:t>
            </a:r>
            <a:r>
              <a:rPr lang="en-US" dirty="0"/>
              <a:t>103, ISO Metric Trapezoidal Screw </a:t>
            </a:r>
            <a:r>
              <a:rPr lang="en-US" dirty="0" smtClean="0"/>
              <a:t>Thread.</a:t>
            </a:r>
          </a:p>
          <a:p>
            <a:pPr marL="514350" indent="-514350">
              <a:buAutoNum type="arabicPeriod"/>
            </a:pPr>
            <a:r>
              <a:rPr lang="en-US" dirty="0" smtClean="0"/>
              <a:t>ANSI/NEMA </a:t>
            </a:r>
            <a:r>
              <a:rPr lang="en-US" dirty="0"/>
              <a:t>MG 1-2011, Motors and </a:t>
            </a:r>
            <a:r>
              <a:rPr lang="en-US" dirty="0" smtClean="0"/>
              <a:t>Generators.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ISO 6983-1:2009, Automation systems and integration -- Numerical control of machines -- Program format and definitions of address words -- Part 1: Data format for positioning, line motion and contouring control </a:t>
            </a:r>
            <a:r>
              <a:rPr lang="en-US" dirty="0" smtClean="0"/>
              <a:t>systems.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ISO 10303-21:2002, Industrial automation systems and integration -- Product data representation and exchange -- Part 21: Implementation methods: Clear text encoding of the exchange structure.</a:t>
            </a: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 smtClean="0"/>
              <a:t>ISO/ASTM </a:t>
            </a:r>
            <a:r>
              <a:rPr lang="en-US" dirty="0"/>
              <a:t>52915:2013, Standard specification for additive manufacturing file format (AMF) Version 1.1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W3C, "XML 1.1 Extensible Markup Language (XML) 1.1 (Second Edition)," 16 August 2006. [Online]. Available: http://www.w3.org/TR/2006/REC-xml11-20060816/. [Accessed 16 April 2014</a:t>
            </a:r>
            <a:r>
              <a:rPr lang="en-US" dirty="0" smtClean="0"/>
              <a:t>].</a:t>
            </a:r>
          </a:p>
          <a:p>
            <a:pPr marL="514350" indent="-514350">
              <a:buAutoNum type="arabicPeriod"/>
            </a:pPr>
            <a:r>
              <a:rPr lang="en-US" dirty="0"/>
              <a:t>W3C, "Scalable Vector Graphics (SVG) 1.1 (Second Edition)," 16 August 2011. [Online]. Available: http://www.w3.org/TR/SVG/. [Accessed 16 April 2014</a:t>
            </a:r>
            <a:r>
              <a:rPr lang="en-US" dirty="0" smtClean="0"/>
              <a:t>].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ISO/IEC 14882:2011, Information technology -- Programming languages -- C++.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E. Chu, "B9 Creator," </a:t>
            </a:r>
            <a:r>
              <a:rPr lang="en-US" i="1" dirty="0"/>
              <a:t>Make: Ultimate Guide to 3D Printing, </a:t>
            </a:r>
            <a:r>
              <a:rPr lang="en-US" dirty="0"/>
              <a:t>p. 93.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B9 Creations LLC, "B9 Creator GitHub," GitHub Inc., 2014. [Online]. Available: https://github.com/B9Creations/B9Creator. [Accessed 27 February 2014].</a:t>
            </a:r>
          </a:p>
          <a:p>
            <a:pPr marL="514350" indent="-514350">
              <a:buAutoNum type="arabicPeriod"/>
            </a:pPr>
            <a:r>
              <a:rPr lang="en-US" dirty="0"/>
              <a:t>Rays Optics Inc., "MiiCraft User Guide," </a:t>
            </a:r>
            <a:r>
              <a:rPr lang="en-US" dirty="0" smtClean="0"/>
              <a:t>2012</a:t>
            </a:r>
            <a:r>
              <a:rPr lang="en-US" dirty="0"/>
              <a:t>. [Online]. Available: http://www.miicraft.com/web/assets/2012/11/MiiCraft-3D-printer-User-Guide.pdf. [Accessed 27 February 2014</a:t>
            </a:r>
            <a:r>
              <a:rPr lang="en-US" dirty="0" smtClean="0"/>
              <a:t>].</a:t>
            </a:r>
          </a:p>
          <a:p>
            <a:pPr marL="514350" indent="-514350">
              <a:buAutoNum type="arabicPeriod"/>
            </a:pPr>
            <a:r>
              <a:rPr lang="en-US" dirty="0"/>
              <a:t>S. Hernandez, "Creation Workshop GitHub," GitHub Inc., 2014. [Online]. Available: https://github.com/Pacmanfan/UVDLPSlicerController. [Accessed 27 February 2014</a:t>
            </a:r>
            <a:r>
              <a:rPr lang="en-US" dirty="0" smtClean="0"/>
              <a:t>].</a:t>
            </a:r>
          </a:p>
          <a:p>
            <a:pPr marL="514350" indent="-514350">
              <a:buAutoNum type="arabicPeriod"/>
            </a:pPr>
            <a:r>
              <a:rPr lang="en-US" dirty="0"/>
              <a:t>S. Hernandez, "Creation Workshop - SLA / FDM Slicer and Controller," Makerbot Industries LLC, 8 January 2013. [Online]. Available: https://www.thingiverse.com/thing:40778. [Accessed 27 February 2014</a:t>
            </a:r>
            <a:r>
              <a:rPr lang="en-US" dirty="0" smtClean="0"/>
              <a:t>].</a:t>
            </a:r>
          </a:p>
          <a:p>
            <a:pPr marL="514350" indent="-514350">
              <a:buAutoNum type="arabicPeriod"/>
            </a:pPr>
            <a:r>
              <a:rPr lang="en-US" dirty="0"/>
              <a:t>Fabmetheus, "Skeinforge Vectorwrite," Demozendium, 17 July 2012. [Online]. Available: http://fabmetheus.crsndoo.com/wiki/index.php/Skeinforge_Vectorwrite. [Accessed 27 </a:t>
            </a:r>
            <a:r>
              <a:rPr lang="en-US" dirty="0" smtClean="0"/>
              <a:t>February </a:t>
            </a:r>
            <a:r>
              <a:rPr lang="en-US" dirty="0"/>
              <a:t>2014].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8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Project Organization- JPB</a:t>
            </a:r>
          </a:p>
          <a:p>
            <a:r>
              <a:rPr lang="en-US" dirty="0" smtClean="0"/>
              <a:t>Prerequisites and Definitions- NAL</a:t>
            </a:r>
          </a:p>
          <a:p>
            <a:r>
              <a:rPr lang="en-US" dirty="0" smtClean="0"/>
              <a:t>Executive Summary- JPB</a:t>
            </a:r>
          </a:p>
          <a:p>
            <a:r>
              <a:rPr lang="en-US" dirty="0" smtClean="0"/>
              <a:t>Market Gap, Criteria, and Specifications- CWB</a:t>
            </a:r>
          </a:p>
          <a:p>
            <a:r>
              <a:rPr lang="en-US" dirty="0" smtClean="0"/>
              <a:t>Chassis Design and Standards- JPB</a:t>
            </a:r>
          </a:p>
          <a:p>
            <a:r>
              <a:rPr lang="en-US" dirty="0" smtClean="0"/>
              <a:t>Functional Block Diagram- DMO, NAL</a:t>
            </a:r>
          </a:p>
          <a:p>
            <a:r>
              <a:rPr lang="en-US" dirty="0" smtClean="0"/>
              <a:t>Printer Control Software- DMO</a:t>
            </a:r>
          </a:p>
          <a:p>
            <a:r>
              <a:rPr lang="en-US" dirty="0" smtClean="0"/>
              <a:t>Timeline and Resources- CWS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9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dirty="0" smtClean="0"/>
              <a:t>Problem Statement</a:t>
            </a:r>
          </a:p>
          <a:p>
            <a:pPr lvl="1" fontAlgn="base"/>
            <a:r>
              <a:rPr lang="en-US" dirty="0" smtClean="0"/>
              <a:t>Current </a:t>
            </a:r>
            <a:r>
              <a:rPr lang="en-US" dirty="0"/>
              <a:t>hobbyist 3D printers are imprecise and fault-prone</a:t>
            </a:r>
          </a:p>
          <a:p>
            <a:pPr lvl="1" fontAlgn="base"/>
            <a:r>
              <a:rPr lang="en-US" dirty="0"/>
              <a:t>High resolution additive manufacturing is currently not accessible for hobbyists (under $1,000</a:t>
            </a:r>
            <a:r>
              <a:rPr lang="en-US" dirty="0" smtClean="0"/>
              <a:t>)</a:t>
            </a:r>
          </a:p>
          <a:p>
            <a:pPr lvl="1" fontAlgn="base"/>
            <a:r>
              <a:rPr lang="en-US" dirty="0"/>
              <a:t>Available PAM systems use proprietary hardware and </a:t>
            </a:r>
            <a:r>
              <a:rPr lang="en-US" dirty="0" smtClean="0"/>
              <a:t>software</a:t>
            </a:r>
          </a:p>
          <a:p>
            <a:pPr marL="0" indent="0" fontAlgn="base">
              <a:buNone/>
            </a:pPr>
            <a:r>
              <a:rPr lang="en-US" dirty="0" smtClean="0"/>
              <a:t>Our Solution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DLP PAM system can produce high quality and fast </a:t>
            </a:r>
            <a:r>
              <a:rPr lang="en-US" dirty="0" smtClean="0"/>
              <a:t>prints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off-the-shelf open-source </a:t>
            </a:r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a thoroughly documented reference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6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Gap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65500" y="6365230"/>
            <a:ext cx="217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2. Market Gap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963" y="1478099"/>
            <a:ext cx="6722761" cy="488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Accessible to the hobbyist</a:t>
            </a:r>
          </a:p>
          <a:p>
            <a:r>
              <a:rPr lang="en-US" dirty="0"/>
              <a:t>Open Source and Free </a:t>
            </a:r>
            <a:r>
              <a:rPr lang="en-US" dirty="0" smtClean="0"/>
              <a:t>(as </a:t>
            </a:r>
            <a:r>
              <a:rPr lang="en-US" dirty="0"/>
              <a:t>in </a:t>
            </a:r>
            <a:r>
              <a:rPr lang="en-US" dirty="0" smtClean="0"/>
              <a:t>speech)</a:t>
            </a:r>
            <a:endParaRPr lang="en-US" dirty="0"/>
          </a:p>
          <a:p>
            <a:r>
              <a:rPr lang="en-US" dirty="0"/>
              <a:t>Precise and </a:t>
            </a:r>
            <a:r>
              <a:rPr lang="en-US" dirty="0" smtClean="0"/>
              <a:t>repeatable</a:t>
            </a:r>
          </a:p>
          <a:p>
            <a:r>
              <a:rPr lang="en-US" dirty="0" smtClean="0"/>
              <a:t>Flexible for the end 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4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Down vs. Bottom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69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Block </a:t>
            </a:r>
            <a:r>
              <a:rPr lang="en-US" dirty="0"/>
              <a:t>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12" y="1504440"/>
            <a:ext cx="10973866" cy="43363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99904" y="5867130"/>
            <a:ext cx="350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6. Functional Block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09109" y="1788805"/>
            <a:ext cx="228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1. Specifications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4818691"/>
              </p:ext>
            </p:extLst>
          </p:nvPr>
        </p:nvGraphicFramePr>
        <p:xfrm>
          <a:off x="1970468" y="2288539"/>
          <a:ext cx="899174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3819"/>
                <a:gridCol w="4187927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Geometry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Dimension/Tolerance</a:t>
                      </a:r>
                      <a:endParaRPr 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and Y Axis Resolution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0.100 mm</a:t>
                      </a:r>
                      <a:endParaRPr 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Z Axis Resolution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0.100 ± 0.005 mm</a:t>
                      </a: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Parallelism/Perpendicularity of a 20 mm cube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0.050 mm</a:t>
                      </a:r>
                      <a:endParaRPr 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Dimensional Tolerance</a:t>
                      </a:r>
                      <a:r>
                        <a:rPr lang="en-US" baseline="0" dirty="0" smtClean="0"/>
                        <a:t> of a 20 mm cube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± 0.050 </a:t>
                      </a:r>
                      <a:r>
                        <a:rPr lang="en-US" dirty="0" smtClean="0"/>
                        <a:t>mm</a:t>
                      </a:r>
                    </a:p>
                    <a:p>
                      <a:pPr algn="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1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50037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F85F4321109849828001F89B63E148" ma:contentTypeVersion="1" ma:contentTypeDescription="Create a new document." ma:contentTypeScope="" ma:versionID="095e360c2d3b38e9f1c3d2409eae6492">
  <xsd:schema xmlns:xsd="http://www.w3.org/2001/XMLSchema" xmlns:xs="http://www.w3.org/2001/XMLSchema" xmlns:p="http://schemas.microsoft.com/office/2006/metadata/properties" xmlns:ns3="4c2e6f55-8abc-4b5b-a4f7-930d3885115f" targetNamespace="http://schemas.microsoft.com/office/2006/metadata/properties" ma:root="true" ma:fieldsID="ce6d8a4f71ede4388f67b476f14a0021" ns3:_="">
    <xsd:import namespace="4c2e6f55-8abc-4b5b-a4f7-930d3885115f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e6f55-8abc-4b5b-a4f7-930d3885115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5E529B-E2B8-4FF4-96DC-717B6A9731D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1A76F2A-8591-44A6-B165-1D0702FBBD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e6f55-8abc-4b5b-a4f7-930d388511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1EF12E8-B070-4F5F-9BD0-CEE0E7C075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447</TotalTime>
  <Words>730</Words>
  <Application>Microsoft Office PowerPoint</Application>
  <PresentationFormat>Widescreen</PresentationFormat>
  <Paragraphs>124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Corbel</vt:lpstr>
      <vt:lpstr>Times New Roman</vt:lpstr>
      <vt:lpstr>Parallax</vt:lpstr>
      <vt:lpstr>Project PAM  Ref: SP14-75-3DPR </vt:lpstr>
      <vt:lpstr>Team 75 Organization</vt:lpstr>
      <vt:lpstr>Outline</vt:lpstr>
      <vt:lpstr>Executive Summary</vt:lpstr>
      <vt:lpstr>Market Gap</vt:lpstr>
      <vt:lpstr>Criteria</vt:lpstr>
      <vt:lpstr>Top Down vs. Bottom Up</vt:lpstr>
      <vt:lpstr>System Block Diagram</vt:lpstr>
      <vt:lpstr>Specifications</vt:lpstr>
      <vt:lpstr>Chassis Design</vt:lpstr>
      <vt:lpstr>Technical Drawings</vt:lpstr>
      <vt:lpstr>Vat Design</vt:lpstr>
      <vt:lpstr>Wire Diagram</vt:lpstr>
      <vt:lpstr>Hardware Software Interface</vt:lpstr>
      <vt:lpstr>Hardware Software Interface contd.</vt:lpstr>
      <vt:lpstr>Resin/Optics</vt:lpstr>
      <vt:lpstr>Software Problems</vt:lpstr>
      <vt:lpstr>New Design</vt:lpstr>
      <vt:lpstr>Timeline</vt:lpstr>
      <vt:lpstr>Timeline &amp; Budget</vt:lpstr>
      <vt:lpstr>Summary</vt:lpstr>
      <vt:lpstr>Acknowledgments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W Spencer</dc:creator>
  <cp:lastModifiedBy>Daniel M Olsen</cp:lastModifiedBy>
  <cp:revision>161</cp:revision>
  <dcterms:created xsi:type="dcterms:W3CDTF">2014-01-30T18:30:49Z</dcterms:created>
  <dcterms:modified xsi:type="dcterms:W3CDTF">2014-11-16T21:29:04Z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0x01010037F85F4321109849828001F89B63E148</vt:lpwstr>
  </property>
  <property fmtid="{D5CDD505-2E9C-101B-9397-08002B2CF9AE}" pid="3" name="IsMyDocuments">
    <vt:bool>true</vt:bool>
  </property>
</Properties>
</file>