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4"/>
  </p:sldMasterIdLst>
  <p:notesMasterIdLst>
    <p:notesMasterId r:id="rId25"/>
  </p:notesMasterIdLst>
  <p:sldIdLst>
    <p:sldId id="256" r:id="rId5"/>
    <p:sldId id="272" r:id="rId6"/>
    <p:sldId id="261" r:id="rId7"/>
    <p:sldId id="294" r:id="rId8"/>
    <p:sldId id="292" r:id="rId9"/>
    <p:sldId id="293" r:id="rId10"/>
    <p:sldId id="299" r:id="rId11"/>
    <p:sldId id="300" r:id="rId12"/>
    <p:sldId id="297" r:id="rId13"/>
    <p:sldId id="298" r:id="rId14"/>
    <p:sldId id="283" r:id="rId15"/>
    <p:sldId id="308" r:id="rId16"/>
    <p:sldId id="296" r:id="rId17"/>
    <p:sldId id="307" r:id="rId18"/>
    <p:sldId id="303" r:id="rId19"/>
    <p:sldId id="304" r:id="rId20"/>
    <p:sldId id="302" r:id="rId21"/>
    <p:sldId id="306" r:id="rId22"/>
    <p:sldId id="278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4417327c5eff289/2014Fall/ME495/SeniorDesign/Presentations/DesignPres/marketGap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System</a:t>
            </a:r>
            <a:r>
              <a:rPr lang="en-US" sz="1600" baseline="0"/>
              <a:t> Cost with Respect to Area and Volume</a:t>
            </a:r>
            <a:endParaRPr lang="en-US" sz="16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FDM</c:v>
                </c:pt>
              </c:strCache>
            </c:strRef>
          </c:tx>
          <c:spPr>
            <a:noFill/>
            <a:ln w="38100">
              <a:solidFill>
                <a:srgbClr val="00B0F0"/>
              </a:solidFill>
            </a:ln>
            <a:effectLst/>
          </c:spPr>
          <c:invertIfNegative val="0"/>
          <c:xVal>
            <c:numRef>
              <c:f>Sheet1!$G$2:$G$21</c:f>
              <c:numCache>
                <c:formatCode>#,##0</c:formatCode>
                <c:ptCount val="20"/>
                <c:pt idx="0">
                  <c:v>10411.967999999997</c:v>
                </c:pt>
                <c:pt idx="1">
                  <c:v>9812.8835999999974</c:v>
                </c:pt>
                <c:pt idx="2">
                  <c:v>70553.949389535599</c:v>
                </c:pt>
                <c:pt idx="3">
                  <c:v>19354.799999999996</c:v>
                </c:pt>
                <c:pt idx="4">
                  <c:v>51103.123599999999</c:v>
                </c:pt>
                <c:pt idx="5">
                  <c:v>19516.089999999997</c:v>
                </c:pt>
                <c:pt idx="6">
                  <c:v>19516.089999999997</c:v>
                </c:pt>
                <c:pt idx="7">
                  <c:v>14251.5844</c:v>
                </c:pt>
                <c:pt idx="8">
                  <c:v>51612.799999999996</c:v>
                </c:pt>
                <c:pt idx="9">
                  <c:v>38588.632499999992</c:v>
                </c:pt>
                <c:pt idx="10">
                  <c:v>92903.039999999979</c:v>
                </c:pt>
                <c:pt idx="11">
                  <c:v>81522.417599999986</c:v>
                </c:pt>
                <c:pt idx="12">
                  <c:v>41290.239999999998</c:v>
                </c:pt>
                <c:pt idx="13">
                  <c:v>41290.239999999998</c:v>
                </c:pt>
                <c:pt idx="14">
                  <c:v>45774.101999999992</c:v>
                </c:pt>
                <c:pt idx="15">
                  <c:v>41290.239999999998</c:v>
                </c:pt>
                <c:pt idx="16">
                  <c:v>61249.877499999995</c:v>
                </c:pt>
                <c:pt idx="17">
                  <c:v>61161.167999999991</c:v>
                </c:pt>
                <c:pt idx="18">
                  <c:v>60967.619999999995</c:v>
                </c:pt>
                <c:pt idx="19">
                  <c:v>59516.009999999987</c:v>
                </c:pt>
              </c:numCache>
            </c:numRef>
          </c:xVal>
          <c:yVal>
            <c:numRef>
              <c:f>Sheet1!$C$2:$C$21</c:f>
              <c:numCache>
                <c:formatCode>_("$"* #,##0.00_);_("$"* \(#,##0.00\);_("$"* "-"??_);_(@_)</c:formatCode>
                <c:ptCount val="20"/>
                <c:pt idx="0">
                  <c:v>2199</c:v>
                </c:pt>
                <c:pt idx="1">
                  <c:v>399</c:v>
                </c:pt>
                <c:pt idx="2">
                  <c:v>900</c:v>
                </c:pt>
                <c:pt idx="3">
                  <c:v>799</c:v>
                </c:pt>
                <c:pt idx="4">
                  <c:v>2565</c:v>
                </c:pt>
                <c:pt idx="5">
                  <c:v>1649</c:v>
                </c:pt>
                <c:pt idx="6">
                  <c:v>1299</c:v>
                </c:pt>
                <c:pt idx="7">
                  <c:v>899</c:v>
                </c:pt>
                <c:pt idx="8">
                  <c:v>1949</c:v>
                </c:pt>
                <c:pt idx="9">
                  <c:v>1549</c:v>
                </c:pt>
                <c:pt idx="10">
                  <c:v>2295</c:v>
                </c:pt>
                <c:pt idx="11">
                  <c:v>2195</c:v>
                </c:pt>
                <c:pt idx="12">
                  <c:v>1299</c:v>
                </c:pt>
                <c:pt idx="13">
                  <c:v>999</c:v>
                </c:pt>
                <c:pt idx="14">
                  <c:v>1688</c:v>
                </c:pt>
                <c:pt idx="15">
                  <c:v>799</c:v>
                </c:pt>
                <c:pt idx="16">
                  <c:v>2195</c:v>
                </c:pt>
                <c:pt idx="17">
                  <c:v>2399</c:v>
                </c:pt>
                <c:pt idx="18">
                  <c:v>2500</c:v>
                </c:pt>
                <c:pt idx="19">
                  <c:v>1399</c:v>
                </c:pt>
              </c:numCache>
            </c:numRef>
          </c:yVal>
          <c:bubbleSize>
            <c:numRef>
              <c:f>Sheet1!$H$2:$H$21</c:f>
              <c:numCache>
                <c:formatCode>#,##0</c:formatCode>
                <c:ptCount val="20"/>
                <c:pt idx="0">
                  <c:v>1613230.3219199993</c:v>
                </c:pt>
                <c:pt idx="1">
                  <c:v>972064.24941599963</c:v>
                </c:pt>
                <c:pt idx="2">
                  <c:v>12544492.201459428</c:v>
                </c:pt>
                <c:pt idx="3">
                  <c:v>2458059.5999999996</c:v>
                </c:pt>
                <c:pt idx="4">
                  <c:v>10513956.649463998</c:v>
                </c:pt>
                <c:pt idx="5">
                  <c:v>2602470.6014999994</c:v>
                </c:pt>
                <c:pt idx="6">
                  <c:v>2726397.7729999991</c:v>
                </c:pt>
                <c:pt idx="7">
                  <c:v>1701354.145672</c:v>
                </c:pt>
                <c:pt idx="8">
                  <c:v>12126427.359999998</c:v>
                </c:pt>
                <c:pt idx="9">
                  <c:v>8821361.3894999977</c:v>
                </c:pt>
                <c:pt idx="10">
                  <c:v>28316846.591999989</c:v>
                </c:pt>
                <c:pt idx="11">
                  <c:v>20292560.188991997</c:v>
                </c:pt>
                <c:pt idx="12">
                  <c:v>8390176.7679999992</c:v>
                </c:pt>
                <c:pt idx="13">
                  <c:v>8390176.7679999992</c:v>
                </c:pt>
                <c:pt idx="14">
                  <c:v>8022369.1165199978</c:v>
                </c:pt>
                <c:pt idx="15">
                  <c:v>8390176.7679999992</c:v>
                </c:pt>
                <c:pt idx="16">
                  <c:v>13612785.274374999</c:v>
                </c:pt>
                <c:pt idx="17">
                  <c:v>10874455.670399997</c:v>
                </c:pt>
                <c:pt idx="18">
                  <c:v>12078904.874399997</c:v>
                </c:pt>
                <c:pt idx="19">
                  <c:v>11715726.568499997</c:v>
                </c:pt>
              </c:numCache>
            </c:numRef>
          </c:bubbleSize>
          <c:bubble3D val="0"/>
        </c:ser>
        <c:ser>
          <c:idx val="1"/>
          <c:order val="1"/>
          <c:tx>
            <c:strRef>
              <c:f>Sheet1!$B$22</c:f>
              <c:strCache>
                <c:ptCount val="1"/>
                <c:pt idx="0">
                  <c:v>PAM</c:v>
                </c:pt>
              </c:strCache>
            </c:strRef>
          </c:tx>
          <c:spPr>
            <a:noFill/>
            <a:ln w="38100">
              <a:solidFill>
                <a:srgbClr val="00B050"/>
              </a:solidFill>
            </a:ln>
            <a:effectLst/>
          </c:spPr>
          <c:invertIfNegative val="0"/>
          <c:xVal>
            <c:numRef>
              <c:f>(Sheet1!$G$22,Sheet1!$G$24,Sheet1!$G$25,Sheet1!$G$26,Sheet1!$G$27)</c:f>
              <c:numCache>
                <c:formatCode>#,##0</c:formatCode>
                <c:ptCount val="5"/>
                <c:pt idx="0">
                  <c:v>7741.9199999999983</c:v>
                </c:pt>
                <c:pt idx="1">
                  <c:v>15490.291600000002</c:v>
                </c:pt>
                <c:pt idx="2">
                  <c:v>1161</c:v>
                </c:pt>
                <c:pt idx="3">
                  <c:v>2880</c:v>
                </c:pt>
                <c:pt idx="4">
                  <c:v>4554</c:v>
                </c:pt>
              </c:numCache>
            </c:numRef>
          </c:xVal>
          <c:yVal>
            <c:numRef>
              <c:f>(Sheet1!$C$22,Sheet1!$C$24,Sheet1!$C$25,Sheet1!$C$26,Sheet1!$C$27)</c:f>
              <c:numCache>
                <c:formatCode>_("$"* #,##0.00_);_("$"* \(#,##0.00\);_("$"* "-"??_);_(@_)</c:formatCode>
                <c:ptCount val="5"/>
                <c:pt idx="0">
                  <c:v>3375</c:v>
                </c:pt>
                <c:pt idx="1">
                  <c:v>3299</c:v>
                </c:pt>
                <c:pt idx="2">
                  <c:v>1999</c:v>
                </c:pt>
                <c:pt idx="3">
                  <c:v>499</c:v>
                </c:pt>
                <c:pt idx="4">
                  <c:v>399</c:v>
                </c:pt>
              </c:numCache>
            </c:numRef>
          </c:yVal>
          <c:bubbleSize>
            <c:numRef>
              <c:f>(Sheet1!$H$22,Sheet1!$H$24,Sheet1!$H$25,Sheet1!$H$26,Sheet1!$H$27)</c:f>
              <c:numCache>
                <c:formatCode>#,##0</c:formatCode>
                <c:ptCount val="5"/>
                <c:pt idx="0">
                  <c:v>1597738.7399999995</c:v>
                </c:pt>
                <c:pt idx="1">
                  <c:v>2557447.1431600004</c:v>
                </c:pt>
                <c:pt idx="2">
                  <c:v>208980</c:v>
                </c:pt>
                <c:pt idx="3">
                  <c:v>288000</c:v>
                </c:pt>
                <c:pt idx="4">
                  <c:v>694160</c:v>
                </c:pt>
              </c:numCache>
            </c:numRef>
          </c:bubbleSize>
          <c:bubble3D val="0"/>
        </c:ser>
        <c:ser>
          <c:idx val="2"/>
          <c:order val="2"/>
          <c:tx>
            <c:strRef>
              <c:f>Sheet1!$A$23</c:f>
              <c:strCache>
                <c:ptCount val="1"/>
                <c:pt idx="0">
                  <c:v>Project PAM</c:v>
                </c:pt>
              </c:strCache>
            </c:strRef>
          </c:tx>
          <c:spPr>
            <a:solidFill>
              <a:schemeClr val="accent4"/>
            </a:solidFill>
            <a:ln w="25400">
              <a:solidFill>
                <a:schemeClr val="accent4"/>
              </a:solidFill>
            </a:ln>
            <a:effectLst/>
          </c:spPr>
          <c:invertIfNegative val="0"/>
          <c:xVal>
            <c:numRef>
              <c:f>Sheet1!$G$23</c:f>
              <c:numCache>
                <c:formatCode>#,##0</c:formatCode>
                <c:ptCount val="1"/>
                <c:pt idx="0">
                  <c:v>41472</c:v>
                </c:pt>
              </c:numCache>
            </c:numRef>
          </c:xVal>
          <c:yVal>
            <c:numRef>
              <c:f>Sheet1!$C$23</c:f>
              <c:numCache>
                <c:formatCode>_("$"* #,##0.00_);_("$"* \(#,##0.00\);_("$"* "-"??_);_(@_)</c:formatCode>
                <c:ptCount val="1"/>
                <c:pt idx="0">
                  <c:v>1000</c:v>
                </c:pt>
              </c:numCache>
            </c:numRef>
          </c:yVal>
          <c:bubbleSize>
            <c:numRef>
              <c:f>Sheet1!$H$23</c:f>
              <c:numCache>
                <c:formatCode>#,##0</c:formatCode>
                <c:ptCount val="1"/>
                <c:pt idx="0">
                  <c:v>8957952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1638771360"/>
        <c:axId val="-1638762656"/>
      </c:bubbleChart>
      <c:valAx>
        <c:axId val="-1638771360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Build Area (mm</a:t>
                </a:r>
                <a:r>
                  <a:rPr lang="en-US" sz="1600" baseline="30000"/>
                  <a:t>2</a:t>
                </a:r>
                <a:r>
                  <a:rPr lang="en-US" sz="160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38762656"/>
        <c:crosses val="autoZero"/>
        <c:crossBetween val="midCat"/>
      </c:valAx>
      <c:valAx>
        <c:axId val="-1638762656"/>
        <c:scaling>
          <c:orientation val="minMax"/>
          <c:max val="3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Cost</a:t>
                </a:r>
                <a:r>
                  <a:rPr lang="en-US" sz="1600" baseline="0"/>
                  <a:t> ($)</a:t>
                </a:r>
                <a:endParaRPr lang="en-US" sz="1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38771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156184031668198"/>
          <c:y val="0.10487643491113739"/>
          <c:w val="0.19843815968331802"/>
          <c:h val="0.1520066510729294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0.74789</cdr:x>
      <cdr:y>0.62498</cdr:y>
    </cdr:from>
    <cdr:to>
      <cdr:x>0.96318</cdr:x>
      <cdr:y>0.83963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936060" y="3252002"/>
          <a:ext cx="1708767" cy="11169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dirty="0"/>
            <a:t>Bubble size is build volume in mm</a:t>
          </a:r>
          <a:r>
            <a:rPr lang="en-US" sz="1600" baseline="30000" dirty="0"/>
            <a:t>3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AC965-93D5-4BF2-BEB3-753A18A2DA84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2511-E6CA-4337-83DD-3F4EDFA36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88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GD&amp;T (Geometric Dimensioning &amp;Tolerance) </a:t>
            </a:r>
          </a:p>
          <a:p>
            <a:pPr marL="457200" lvl="1" indent="0">
              <a:buNone/>
            </a:pPr>
            <a:r>
              <a:rPr lang="en-US" dirty="0" smtClean="0"/>
              <a:t>Datum's are necessary when properly </a:t>
            </a:r>
            <a:r>
              <a:rPr lang="en-US" dirty="0" err="1" smtClean="0"/>
              <a:t>GD&amp;Ting</a:t>
            </a:r>
            <a:r>
              <a:rPr lang="en-US" dirty="0" smtClean="0"/>
              <a:t> high quality parts</a:t>
            </a:r>
          </a:p>
          <a:p>
            <a:pPr marL="457200" lvl="1" indent="0">
              <a:buNone/>
            </a:pPr>
            <a:r>
              <a:rPr lang="en-US" dirty="0" smtClean="0"/>
              <a:t>The following are important details 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Geometric Characteristic Symbols 	Tolerance, Characteristic, Symbol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Material Conditions 		Terms &amp; Symbols: MMC</a:t>
            </a:r>
            <a:r>
              <a:rPr lang="en-US" dirty="0" smtClean="0">
                <a:sym typeface="Wingdings" panose="05000000000000000000" pitchFamily="2" charset="2"/>
              </a:rPr>
              <a:t>(M)</a:t>
            </a:r>
            <a:r>
              <a:rPr lang="en-US" dirty="0" smtClean="0"/>
              <a:t>, LMC</a:t>
            </a:r>
            <a:r>
              <a:rPr lang="en-US" dirty="0" smtClean="0">
                <a:sym typeface="Wingdings" panose="05000000000000000000" pitchFamily="2" charset="2"/>
              </a:rPr>
              <a:t>(L)</a:t>
            </a:r>
            <a:r>
              <a:rPr lang="en-US" dirty="0" smtClean="0"/>
              <a:t>, RFS</a:t>
            </a:r>
            <a:r>
              <a:rPr lang="en-US" dirty="0" smtClean="0">
                <a:sym typeface="Wingdings" panose="05000000000000000000" pitchFamily="2" charset="2"/>
              </a:rPr>
              <a:t>(none)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Additional Symbols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noticed that ISO s </a:t>
            </a:r>
            <a:r>
              <a:rPr lang="en-US" dirty="0" smtClean="0"/>
              <a:t>to use and acknowledge revisions made to a specific part.  Community projects are</a:t>
            </a:r>
            <a:r>
              <a:rPr lang="en-US" baseline="0" dirty="0" smtClean="0"/>
              <a:t> so poorly documented that not even a basic title block exists within the Open Source Hardware Community.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4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𝑖𝑠𝑝𝑙𝑎𝑐𝑒𝑚𝑒𝑛𝑡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𝑉𝑎𝑙𝑢𝑒𝑠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≤0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𝑚𝑚</m:t>
                        </m:r>
                      </m:e>
                    </m:d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indicates the ribbed vat will not sway.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𝑖𝑠𝑝𝑙𝑎𝑐𝑒𝑚𝑒𝑛𝑡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𝑉𝑎𝑙𝑢𝑒𝑠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≥0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𝑚𝑚</m:t>
                        </m:r>
                      </m:e>
                    </m:d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indicates the ribbed vat will sway.  (result of bonding issues)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(𝑑_(𝑖𝑠𝑝𝑙𝑎𝑐𝑒𝑚𝑒𝑛𝑡 𝑉𝑎𝑙𝑢𝑒𝑠)≤0𝑚𝑚)</a:t>
                </a:r>
                <a:r>
                  <a:rPr lang="en-US" dirty="0" smtClean="0">
                    <a:sym typeface="Wingdings" panose="05000000000000000000" pitchFamily="2" charset="2"/>
                  </a:rPr>
                  <a:t> indicates the ribbed vat will not sway.</a:t>
                </a:r>
              </a:p>
              <a:p>
                <a:r>
                  <a:rPr lang="en-US" b="0" i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(𝑑_(𝑖𝑠𝑝𝑙𝑎𝑐𝑒𝑚𝑒𝑛𝑡 𝑉𝑎𝑙𝑢𝑒𝑠)≥0𝑚𝑚)</a:t>
                </a:r>
                <a:r>
                  <a:rPr lang="en-US" dirty="0" smtClean="0">
                    <a:sym typeface="Wingdings" panose="05000000000000000000" pitchFamily="2" charset="2"/>
                  </a:rPr>
                  <a:t> indicates the ribbed vat will sway.  (result of bonding issues)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89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29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82511-E6CA-4337-83DD-3F4EDFA36E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8D84-A504-4C6A-B313-D484E747C37A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49FB-DE76-4D9A-B8C3-847CC8C46963}" type="datetime1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9C09-815A-4C5D-8897-6BAE0C47F895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5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74004-48A9-479F-A052-85539BC056DB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3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A62A-113E-486E-A37E-0CB40A92EF99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39B6A-D4BF-4957-8EDD-3BF3C9C08216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B98A-002B-4BEA-85AD-E966BE396237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0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1B55-DE86-488E-B585-608838DCA6B6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1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5B1A-143F-4E5D-B675-DF45735D9BE7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989" y="420824"/>
            <a:ext cx="10018713" cy="105727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4102101"/>
          </a:xfrm>
        </p:spPr>
        <p:txBody>
          <a:bodyPr anchor="ctr"/>
          <a:lstStyle>
            <a:lvl1pPr>
              <a:defRPr sz="3200"/>
            </a:lvl1pPr>
            <a:lvl2pPr>
              <a:defRPr sz="26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9880-5BA4-414D-9F0A-C62EA5BE5968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9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8" y="2421505"/>
            <a:ext cx="8930747" cy="2110382"/>
          </a:xfrm>
        </p:spPr>
        <p:txBody>
          <a:bodyPr anchor="b">
            <a:normAutofit/>
          </a:bodyPr>
          <a:lstStyle>
            <a:lvl1pPr algn="r">
              <a:defRPr sz="6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7A73-F748-4503-A0C7-8469377C5F79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11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489075"/>
            <a:ext cx="4895055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489075"/>
            <a:ext cx="4895056" cy="43021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6E00-2F21-49B3-8DE2-3A05A56BDBE7}" type="datetime1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6C2D-FC5B-4A5C-AA23-CFD397D74C3C}" type="datetime1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CE614-99BB-4C77-A628-F4A43C79D50A}" type="datetime1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7C56-D908-4162-9E4E-78485D6F373E}" type="datetime1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1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B7B5-EDD8-4C57-BDE1-E8631A7DF619}" type="datetime1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1213-95D5-42FE-A77C-C3085638C4A1}" type="datetime1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B1548D-C883-4B00-820B-ECE613902671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6BB475-B640-4DD3-A1AA-1CF10A44A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PAM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Ref: SP14-75-3DPR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Olsen (</a:t>
            </a:r>
            <a:r>
              <a:rPr lang="en-US" dirty="0" smtClean="0"/>
              <a:t>CE), Nicholas </a:t>
            </a:r>
            <a:r>
              <a:rPr lang="en-US" dirty="0"/>
              <a:t>Lowman (CE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Casey </a:t>
            </a:r>
            <a:r>
              <a:rPr lang="en-US" dirty="0"/>
              <a:t>Spencer (</a:t>
            </a:r>
            <a:r>
              <a:rPr lang="en-US" dirty="0" smtClean="0"/>
              <a:t>EE), Chance </a:t>
            </a:r>
            <a:r>
              <a:rPr lang="en-US" dirty="0"/>
              <a:t>Baker (</a:t>
            </a:r>
            <a:r>
              <a:rPr lang="en-US" dirty="0" smtClean="0"/>
              <a:t>EE) </a:t>
            </a:r>
          </a:p>
          <a:p>
            <a:r>
              <a:rPr lang="en-US" dirty="0"/>
              <a:t>Nathaniel Tyler (</a:t>
            </a:r>
            <a:r>
              <a:rPr lang="en-US" dirty="0" smtClean="0"/>
              <a:t>ME), Jeffrey </a:t>
            </a:r>
            <a:r>
              <a:rPr lang="en-US" dirty="0"/>
              <a:t>Burdick (ME)- </a:t>
            </a:r>
            <a:r>
              <a:rPr lang="en-US" dirty="0" smtClean="0"/>
              <a:t>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0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Vat </a:t>
            </a:r>
            <a:r>
              <a:rPr lang="en-US" dirty="0"/>
              <a:t>Simulation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6"/>
            <a:ext cx="10018713" cy="1085855"/>
          </a:xfrm>
        </p:spPr>
        <p:txBody>
          <a:bodyPr/>
          <a:lstStyle/>
          <a:p>
            <a:r>
              <a:rPr lang="en-US" dirty="0"/>
              <a:t>FEA Simulation (fixtures, bonds, forces) – experienced bonding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761" y="2715491"/>
            <a:ext cx="3930902" cy="35167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154" y="2715491"/>
            <a:ext cx="756105" cy="35167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9750" y="2712946"/>
            <a:ext cx="3502785" cy="35218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48813" y="6232256"/>
            <a:ext cx="28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7. Simulation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3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11</a:t>
            </a:fld>
            <a:endParaRPr lang="en-US"/>
          </a:p>
        </p:txBody>
      </p:sp>
      <p:pic>
        <p:nvPicPr>
          <p:cNvPr id="5" name="Content Placeholder 14" descr="LndScapeHL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2797" y="1478099"/>
            <a:ext cx="8837096" cy="4968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48813" y="6446540"/>
            <a:ext cx="339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/>
              <a:t>8</a:t>
            </a:r>
            <a:r>
              <a:rPr lang="en-US" dirty="0" smtClean="0"/>
              <a:t>. High Level Wire </a:t>
            </a:r>
            <a:r>
              <a:rPr lang="en-US" dirty="0"/>
              <a:t>D</a:t>
            </a:r>
            <a:r>
              <a:rPr lang="en-US" dirty="0" smtClean="0"/>
              <a:t>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ea typeface="Cantarell"/>
                <a:cs typeface="Cantarell"/>
                <a:sym typeface="Cantarell"/>
              </a:rPr>
              <a:t>Hardware Software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GRBL - Lightweight Arduino firmware used to interface the software and the motors/hardware</a:t>
            </a:r>
          </a:p>
          <a:p>
            <a:r>
              <a:rPr lang="en-US" dirty="0"/>
              <a:t>CNC Motor Shield:  4 </a:t>
            </a:r>
            <a:r>
              <a:rPr lang="en-US" dirty="0" err="1"/>
              <a:t>Pololu</a:t>
            </a:r>
            <a:r>
              <a:rPr lang="en-US" dirty="0"/>
              <a:t> DRV8825 drivers</a:t>
            </a:r>
          </a:p>
          <a:p>
            <a:pPr lvl="1"/>
            <a:r>
              <a:rPr lang="en-US" sz="2000" dirty="0"/>
              <a:t>4 dual H-bridge drivers with current control logic, allowing for more precise stepping and power management</a:t>
            </a:r>
          </a:p>
          <a:p>
            <a:pPr marL="285750" lvl="1" indent="-64770"/>
            <a:r>
              <a:rPr lang="en-US" sz="3200" dirty="0"/>
              <a:t>Adafruit Motor Shield (AFMS): Uses an H-bridge motor driver </a:t>
            </a:r>
          </a:p>
          <a:p>
            <a:pPr marL="742950" lvl="2" indent="-64770"/>
            <a:r>
              <a:rPr lang="en-US" dirty="0"/>
              <a:t>4 H-bridge drivers capable of running 2 stepper motors, however lacks some of the logic for more precise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Projector and Resin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41989" y="1538196"/>
            <a:ext cx="10018713" cy="418002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Projector Qualities</a:t>
            </a:r>
          </a:p>
          <a:p>
            <a:pPr lvl="1"/>
            <a:r>
              <a:rPr lang="en-US" dirty="0" smtClean="0"/>
              <a:t>High Resolution DLP</a:t>
            </a:r>
            <a:endParaRPr lang="en-US" dirty="0"/>
          </a:p>
          <a:p>
            <a:pPr lvl="1"/>
            <a:r>
              <a:rPr lang="en-US" dirty="0"/>
              <a:t>UV </a:t>
            </a:r>
            <a:r>
              <a:rPr lang="en-US" dirty="0" smtClean="0"/>
              <a:t>Filter Removal </a:t>
            </a:r>
            <a:endParaRPr lang="en-US" dirty="0"/>
          </a:p>
          <a:p>
            <a:pPr lvl="1"/>
            <a:r>
              <a:rPr lang="en-US" dirty="0"/>
              <a:t>Throw </a:t>
            </a:r>
            <a:r>
              <a:rPr lang="en-US" dirty="0" smtClean="0"/>
              <a:t>Distance</a:t>
            </a:r>
          </a:p>
          <a:p>
            <a:r>
              <a:rPr lang="en-US" dirty="0" smtClean="0"/>
              <a:t>Resin</a:t>
            </a:r>
            <a:endParaRPr lang="en-US" dirty="0"/>
          </a:p>
          <a:p>
            <a:pPr lvl="1"/>
            <a:r>
              <a:rPr lang="en-US" dirty="0"/>
              <a:t>Test for Layer Thickness</a:t>
            </a:r>
          </a:p>
          <a:p>
            <a:pPr lvl="1"/>
            <a:r>
              <a:rPr lang="en-US" dirty="0"/>
              <a:t>Test for Exposure Time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80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Block </a:t>
            </a:r>
            <a:r>
              <a:rPr lang="en-US" dirty="0"/>
              <a:t>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99904" y="5882462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9. Functional Block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00" y="1707172"/>
            <a:ext cx="9934689" cy="39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5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3D Printing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out to create the de facto DLP 3D printer </a:t>
            </a:r>
            <a:r>
              <a:rPr lang="en-US" dirty="0"/>
              <a:t>c</a:t>
            </a:r>
            <a:r>
              <a:rPr lang="en-US" dirty="0" smtClean="0"/>
              <a:t>ontrol software</a:t>
            </a:r>
          </a:p>
          <a:p>
            <a:r>
              <a:rPr lang="en-US" dirty="0" smtClean="0"/>
              <a:t>Harder said then done</a:t>
            </a:r>
          </a:p>
          <a:p>
            <a:pPr lvl="1"/>
            <a:r>
              <a:rPr lang="en-US" dirty="0" smtClean="0"/>
              <a:t>STL file format</a:t>
            </a:r>
          </a:p>
          <a:p>
            <a:pPr lvl="1"/>
            <a:r>
              <a:rPr lang="en-US" dirty="0" smtClean="0"/>
              <a:t>No common platforms</a:t>
            </a:r>
          </a:p>
          <a:p>
            <a:pPr lvl="1"/>
            <a:r>
              <a:rPr lang="en-US" dirty="0" smtClean="0"/>
              <a:t>Batch Slicing vs. </a:t>
            </a:r>
            <a:r>
              <a:rPr lang="en-US" dirty="0"/>
              <a:t>Slicing On Demand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LibreCAM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and </a:t>
            </a:r>
            <a:r>
              <a:rPr lang="en-US" dirty="0" err="1" smtClean="0"/>
              <a:t>Libre</a:t>
            </a:r>
            <a:endParaRPr lang="en-US" dirty="0" smtClean="0"/>
          </a:p>
          <a:p>
            <a:r>
              <a:rPr lang="en-US" dirty="0" smtClean="0"/>
              <a:t>Very few dependencies for core application</a:t>
            </a:r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5, Open Cascade Community Edition</a:t>
            </a:r>
            <a:endParaRPr lang="en-US" dirty="0"/>
          </a:p>
          <a:p>
            <a:r>
              <a:rPr lang="en-US" dirty="0" smtClean="0"/>
              <a:t>Modular</a:t>
            </a:r>
          </a:p>
          <a:p>
            <a:pPr lvl="1"/>
            <a:r>
              <a:rPr lang="en-US" dirty="0" smtClean="0"/>
              <a:t>Develop plugins for CNC machines, 3D printers, mills, </a:t>
            </a:r>
            <a:r>
              <a:rPr lang="en-US" dirty="0" err="1" smtClean="0"/>
              <a:t>etc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Tool path creation/debugging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05427" y="1478099"/>
            <a:ext cx="249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</a:t>
            </a:r>
            <a:r>
              <a:rPr lang="en-US" dirty="0"/>
              <a:t>2</a:t>
            </a:r>
            <a:r>
              <a:rPr lang="en-US" dirty="0" smtClean="0"/>
              <a:t>. Subsystem Cost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6551752"/>
              </p:ext>
            </p:extLst>
          </p:nvPr>
        </p:nvGraphicFramePr>
        <p:xfrm>
          <a:off x="3989710" y="1866062"/>
          <a:ext cx="4891450" cy="4257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4774"/>
                <a:gridCol w="1416676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  <a:latin typeface="+mn-lt"/>
                        </a:rPr>
                        <a:t>Item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</a:rPr>
                        <a:t>Motion</a:t>
                      </a:r>
                      <a:r>
                        <a:rPr lang="en-US" sz="1800" baseline="0" dirty="0" smtClean="0">
                          <a:effectLst/>
                          <a:latin typeface="+mn-lt"/>
                        </a:rPr>
                        <a:t> control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$113.61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Chassis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$315.99</a:t>
                      </a:r>
                      <a:endParaRPr lang="en-US" sz="180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Hardware software interface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$25.97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Motors/motor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 control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$82.83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Maker Juice resins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</a:rPr>
                        <a:t>$45.00</a:t>
                      </a:r>
                    </a:p>
                  </a:txBody>
                  <a:tcPr anchor="ctr"/>
                </a:tc>
              </a:tr>
              <a:tr h="416675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$602.17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20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Prototype</a:t>
            </a:r>
          </a:p>
          <a:p>
            <a:r>
              <a:rPr lang="en-US" dirty="0"/>
              <a:t>Finalize</a:t>
            </a:r>
            <a:r>
              <a:rPr lang="en-US" dirty="0" smtClean="0"/>
              <a:t> </a:t>
            </a:r>
            <a:r>
              <a:rPr lang="en-US" dirty="0" err="1" smtClean="0"/>
              <a:t>LibreCAM</a:t>
            </a:r>
            <a:endParaRPr lang="en-US" dirty="0" smtClean="0"/>
          </a:p>
          <a:p>
            <a:r>
              <a:rPr lang="en-US" dirty="0" smtClean="0"/>
              <a:t>Complete User Documentation</a:t>
            </a:r>
          </a:p>
          <a:p>
            <a:r>
              <a:rPr lang="en-US" dirty="0" smtClean="0"/>
              <a:t>Package Initial Release</a:t>
            </a:r>
          </a:p>
          <a:p>
            <a:r>
              <a:rPr lang="en-US" dirty="0" smtClean="0"/>
              <a:t>Compete in Cornell Cup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57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/>
              <a:t>Problem Statement</a:t>
            </a:r>
          </a:p>
          <a:p>
            <a:pPr lvl="1" fontAlgn="base"/>
            <a:r>
              <a:rPr lang="en-US" dirty="0"/>
              <a:t>Current hobbyist 3D printers are imprecise and fault-prone</a:t>
            </a:r>
          </a:p>
          <a:p>
            <a:pPr lvl="1" fontAlgn="base"/>
            <a:r>
              <a:rPr lang="en-US" dirty="0"/>
              <a:t>High resolution additive manufacturing is currently not accessible for hobbyists (under $1,000)</a:t>
            </a:r>
          </a:p>
          <a:p>
            <a:pPr lvl="1" fontAlgn="base"/>
            <a:r>
              <a:rPr lang="en-US" dirty="0"/>
              <a:t>Available PAM systems use proprietary hardware and software</a:t>
            </a:r>
          </a:p>
          <a:p>
            <a:pPr marL="0" indent="0" fontAlgn="base">
              <a:buNone/>
            </a:pPr>
            <a:r>
              <a:rPr lang="en-US" dirty="0"/>
              <a:t>Our Solution</a:t>
            </a:r>
          </a:p>
          <a:p>
            <a:pPr lvl="1"/>
            <a:r>
              <a:rPr lang="en-US" dirty="0"/>
              <a:t>A DLP PAM system can produce high quality and fast prints</a:t>
            </a:r>
          </a:p>
          <a:p>
            <a:pPr lvl="1"/>
            <a:r>
              <a:rPr lang="en-US" dirty="0"/>
              <a:t>Use off-the-shelf open-source hardware</a:t>
            </a:r>
          </a:p>
          <a:p>
            <a:pPr lvl="1"/>
            <a:r>
              <a:rPr lang="en-US" dirty="0"/>
              <a:t>Create a thoroughly documented reference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Project Organization- JPB</a:t>
            </a:r>
          </a:p>
          <a:p>
            <a:r>
              <a:rPr lang="en-US" dirty="0"/>
              <a:t>Executive Summary, Market Gap, </a:t>
            </a:r>
          </a:p>
          <a:p>
            <a:pPr marL="0" indent="0">
              <a:buNone/>
            </a:pPr>
            <a:r>
              <a:rPr lang="en-US" dirty="0"/>
              <a:t>	Specifications, and Chassis Design- JPB</a:t>
            </a:r>
          </a:p>
          <a:p>
            <a:r>
              <a:rPr lang="en-US" dirty="0"/>
              <a:t>Documentation, Vat Simulation- NBT</a:t>
            </a:r>
          </a:p>
          <a:p>
            <a:r>
              <a:rPr lang="en-US" dirty="0"/>
              <a:t>Wiring Diagram- CWS</a:t>
            </a:r>
          </a:p>
          <a:p>
            <a:r>
              <a:rPr lang="en-US" dirty="0"/>
              <a:t>Hardware/Software Interface - NAT</a:t>
            </a:r>
          </a:p>
          <a:p>
            <a:r>
              <a:rPr lang="en-US" dirty="0"/>
              <a:t>Projector and Resin- CWB</a:t>
            </a:r>
          </a:p>
          <a:p>
            <a:r>
              <a:rPr lang="en-US" dirty="0"/>
              <a:t>Functional Block Diagram- </a:t>
            </a:r>
            <a:r>
              <a:rPr lang="en-US" dirty="0" smtClean="0"/>
              <a:t>DMO</a:t>
            </a:r>
            <a:endParaRPr lang="en-US" dirty="0"/>
          </a:p>
          <a:p>
            <a:r>
              <a:rPr lang="en-US" dirty="0"/>
              <a:t>Printer Control Software- DMO</a:t>
            </a:r>
          </a:p>
          <a:p>
            <a:r>
              <a:rPr lang="en-US" dirty="0" smtClean="0"/>
              <a:t>Budget- DMO</a:t>
            </a:r>
          </a:p>
          <a:p>
            <a:r>
              <a:rPr lang="en-US" dirty="0" smtClean="0"/>
              <a:t>Summary </a:t>
            </a:r>
            <a:r>
              <a:rPr lang="en-US" dirty="0"/>
              <a:t>and Acknowledgements- CWS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	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808407" y="2366742"/>
          <a:ext cx="7513068" cy="2359804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2240111"/>
                <a:gridCol w="2640169"/>
                <a:gridCol w="2632788"/>
              </a:tblGrid>
              <a:tr h="30086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Spyros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Tragoudas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Policandriotes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Lakendria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Kenner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858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Dr.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Rasit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Koc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Vidya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Singh-Gupta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Scott J. Grunewald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636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Dr. Lizette Chevalier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Frances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Harackiewicz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Eddie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Krassenstein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9245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James Mathias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Alan J. Weston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Austin Miller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7729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James Mabry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Kay Purcell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Indiegogo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Funders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409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Attig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Joe Lennox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75 Organization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46208" y="5884727"/>
            <a:ext cx="300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1. Project Organization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25" y="1663240"/>
            <a:ext cx="9738987" cy="40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8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 smtClean="0"/>
              <a:t>Problem</a:t>
            </a:r>
          </a:p>
          <a:p>
            <a:pPr lvl="1" fontAlgn="base"/>
            <a:r>
              <a:rPr lang="en-US" dirty="0"/>
              <a:t>High resolution additive manufacturing </a:t>
            </a:r>
            <a:r>
              <a:rPr lang="en-US" dirty="0" smtClean="0"/>
              <a:t>is </a:t>
            </a:r>
            <a:r>
              <a:rPr lang="en-US" dirty="0"/>
              <a:t>not accessible for hobbyists (under $1,000</a:t>
            </a:r>
            <a:r>
              <a:rPr lang="en-US" dirty="0" smtClean="0"/>
              <a:t>)</a:t>
            </a:r>
          </a:p>
          <a:p>
            <a:pPr lvl="1" fontAlgn="base"/>
            <a:r>
              <a:rPr lang="en-US" dirty="0" smtClean="0"/>
              <a:t>Current </a:t>
            </a:r>
            <a:r>
              <a:rPr lang="en-US" dirty="0"/>
              <a:t>hobbyist 3D printers are </a:t>
            </a:r>
            <a:r>
              <a:rPr lang="en-US" dirty="0" smtClean="0"/>
              <a:t>imprecise, fault-prone, and poorly documented</a:t>
            </a:r>
            <a:endParaRPr lang="en-US" dirty="0"/>
          </a:p>
          <a:p>
            <a:pPr lvl="1" fontAlgn="base"/>
            <a:r>
              <a:rPr lang="en-US" dirty="0" smtClean="0"/>
              <a:t>Available </a:t>
            </a:r>
            <a:r>
              <a:rPr lang="en-US" dirty="0"/>
              <a:t>PAM </a:t>
            </a:r>
            <a:r>
              <a:rPr lang="en-US" dirty="0" smtClean="0"/>
              <a:t>systems are inflexible, </a:t>
            </a:r>
            <a:r>
              <a:rPr lang="en-US" dirty="0"/>
              <a:t>use proprietary hardware and </a:t>
            </a:r>
            <a:r>
              <a:rPr lang="en-US" dirty="0" smtClean="0"/>
              <a:t>software</a:t>
            </a:r>
          </a:p>
          <a:p>
            <a:pPr marL="0" indent="0" fontAlgn="base">
              <a:buNone/>
            </a:pPr>
            <a:r>
              <a:rPr lang="en-US" dirty="0" smtClean="0"/>
              <a:t>Solution</a:t>
            </a:r>
          </a:p>
          <a:p>
            <a:pPr lvl="1"/>
            <a:r>
              <a:rPr lang="en-US" dirty="0" err="1" smtClean="0"/>
              <a:t>Libre</a:t>
            </a:r>
            <a:endParaRPr lang="en-US" dirty="0" smtClean="0"/>
          </a:p>
          <a:p>
            <a:pPr lvl="1"/>
            <a:r>
              <a:rPr lang="en-US" dirty="0" smtClean="0"/>
              <a:t>Accessible </a:t>
            </a:r>
            <a:r>
              <a:rPr lang="en-US" dirty="0"/>
              <a:t>to the hobbyist</a:t>
            </a:r>
          </a:p>
          <a:p>
            <a:pPr lvl="1"/>
            <a:r>
              <a:rPr lang="en-US" dirty="0" smtClean="0"/>
              <a:t>Precise </a:t>
            </a:r>
            <a:r>
              <a:rPr lang="en-US" dirty="0"/>
              <a:t>and repeatable</a:t>
            </a:r>
          </a:p>
          <a:p>
            <a:pPr lvl="1"/>
            <a:r>
              <a:rPr lang="en-US" dirty="0"/>
              <a:t>Flexible for the end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ff-the-shelf </a:t>
            </a:r>
            <a:r>
              <a:rPr lang="en-US" dirty="0"/>
              <a:t>open-source </a:t>
            </a:r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thoroughly documented reference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41985" y="372698"/>
            <a:ext cx="10018713" cy="1057275"/>
          </a:xfrm>
        </p:spPr>
        <p:txBody>
          <a:bodyPr/>
          <a:lstStyle/>
          <a:p>
            <a:r>
              <a:rPr lang="en-US" dirty="0" smtClean="0"/>
              <a:t>Market Gap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65500" y="6365230"/>
            <a:ext cx="21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 Market Gap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 noGrp="1"/>
          </p:cNvGraphicFramePr>
          <p:nvPr>
            <p:extLst/>
          </p:nvPr>
        </p:nvGraphicFramePr>
        <p:xfrm>
          <a:off x="2711903" y="1295400"/>
          <a:ext cx="7937047" cy="5203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847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09109" y="1724411"/>
            <a:ext cx="228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1. Specifications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766040"/>
              </p:ext>
            </p:extLst>
          </p:nvPr>
        </p:nvGraphicFramePr>
        <p:xfrm>
          <a:off x="2055472" y="2209213"/>
          <a:ext cx="899174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819"/>
                <a:gridCol w="4187927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Geometry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Dimension/Tolerance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Build Volume 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192</a:t>
                      </a:r>
                      <a:r>
                        <a:rPr lang="en-US" baseline="0" dirty="0" smtClean="0"/>
                        <a:t> mm x 216 mm x 216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and Y Axis Resolution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0.100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Minimum</a:t>
                      </a:r>
                      <a:r>
                        <a:rPr lang="en-US" baseline="0" dirty="0" smtClean="0"/>
                        <a:t> Layer Height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0.015 ± 0.002 </a:t>
                      </a:r>
                      <a:r>
                        <a:rPr lang="en-US" dirty="0" smtClean="0"/>
                        <a:t>mm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Parallelism/Perpendicularity of a 20 mm cube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0.050 mm</a:t>
                      </a:r>
                      <a:endParaRPr 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Dimensional Tolerance</a:t>
                      </a:r>
                      <a:r>
                        <a:rPr lang="en-US" baseline="0" dirty="0" smtClean="0"/>
                        <a:t> of a 20 mm cube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± 0.050 mm</a:t>
                      </a:r>
                    </a:p>
                    <a:p>
                      <a:pPr algn="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Previous Chassis Proposal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1"/>
          <a:stretch/>
        </p:blipFill>
        <p:spPr>
          <a:xfrm>
            <a:off x="1484311" y="1910075"/>
            <a:ext cx="6072843" cy="3460124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02"/>
          <a:stretch/>
        </p:blipFill>
        <p:spPr>
          <a:xfrm>
            <a:off x="8154545" y="1489074"/>
            <a:ext cx="2843364" cy="43021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23793" y="5513942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3. </a:t>
            </a:r>
            <a:r>
              <a:rPr lang="en-US" dirty="0"/>
              <a:t>Proposed chassis design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37747" y="5883273"/>
            <a:ext cx="2484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4. </a:t>
            </a:r>
            <a:r>
              <a:rPr lang="en-US" dirty="0"/>
              <a:t>Isometric view </a:t>
            </a:r>
            <a:endParaRPr lang="en-US" dirty="0" smtClean="0"/>
          </a:p>
          <a:p>
            <a:r>
              <a:rPr lang="en-US" dirty="0" smtClean="0"/>
              <a:t>of </a:t>
            </a:r>
            <a:r>
              <a:rPr lang="en-US" dirty="0"/>
              <a:t>proposed chassis </a:t>
            </a:r>
          </a:p>
        </p:txBody>
      </p:sp>
    </p:spTree>
    <p:extLst>
      <p:ext uri="{BB962C8B-B14F-4D97-AF65-F5344CB8AC3E}">
        <p14:creationId xmlns:p14="http://schemas.microsoft.com/office/powerpoint/2010/main" val="253151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Prototype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8" r="38167"/>
          <a:stretch/>
        </p:blipFill>
        <p:spPr>
          <a:xfrm>
            <a:off x="2215757" y="1477867"/>
            <a:ext cx="1991154" cy="43892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9" r="43223"/>
          <a:stretch/>
        </p:blipFill>
        <p:spPr>
          <a:xfrm>
            <a:off x="8457647" y="1477867"/>
            <a:ext cx="2240402" cy="43892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6" r="34051"/>
          <a:stretch/>
        </p:blipFill>
        <p:spPr>
          <a:xfrm>
            <a:off x="5139175" y="1477868"/>
            <a:ext cx="2364586" cy="43892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8194" y="5862924"/>
            <a:ext cx="284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5. Current Rendering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2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Drawings/Title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989" y="1629637"/>
            <a:ext cx="10018713" cy="13213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Coupler was GD&amp;T according to ISO standards. </a:t>
            </a:r>
          </a:p>
          <a:p>
            <a:r>
              <a:rPr lang="en-US" dirty="0"/>
              <a:t>A Title Block was created for the Open Source Hardware </a:t>
            </a:r>
            <a:r>
              <a:rPr lang="en-US" dirty="0" smtClean="0"/>
              <a:t>Community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B475-B640-4DD3-A1AA-1CF10A44AA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0" t="77424" r="1936" b="3030"/>
          <a:stretch/>
        </p:blipFill>
        <p:spPr>
          <a:xfrm>
            <a:off x="1690254" y="2770660"/>
            <a:ext cx="10130285" cy="2923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28071" y="5694165"/>
            <a:ext cx="274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</a:t>
            </a:r>
            <a:r>
              <a:rPr lang="en-US" dirty="0"/>
              <a:t>6</a:t>
            </a:r>
            <a:r>
              <a:rPr lang="en-US" dirty="0" smtClean="0"/>
              <a:t>. OSHW Title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24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50037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F85F4321109849828001F89B63E148" ma:contentTypeVersion="1" ma:contentTypeDescription="Create a new document." ma:contentTypeScope="" ma:versionID="095e360c2d3b38e9f1c3d2409eae6492">
  <xsd:schema xmlns:xsd="http://www.w3.org/2001/XMLSchema" xmlns:xs="http://www.w3.org/2001/XMLSchema" xmlns:p="http://schemas.microsoft.com/office/2006/metadata/properties" xmlns:ns3="4c2e6f55-8abc-4b5b-a4f7-930d3885115f" targetNamespace="http://schemas.microsoft.com/office/2006/metadata/properties" ma:root="true" ma:fieldsID="ce6d8a4f71ede4388f67b476f14a0021" ns3:_="">
    <xsd:import namespace="4c2e6f55-8abc-4b5b-a4f7-930d3885115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e6f55-8abc-4b5b-a4f7-930d388511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EF12E8-B070-4F5F-9BD0-CEE0E7C075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5E529B-E2B8-4FF4-96DC-717B6A9731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1A76F2A-8591-44A6-B165-1D0702FBB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e6f55-8abc-4b5b-a4f7-930d388511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558</TotalTime>
  <Words>657</Words>
  <Application>Microsoft Office PowerPoint</Application>
  <PresentationFormat>Widescreen</PresentationFormat>
  <Paragraphs>177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Cantarell</vt:lpstr>
      <vt:lpstr>Corbel</vt:lpstr>
      <vt:lpstr>Times New Roman</vt:lpstr>
      <vt:lpstr>Wingdings</vt:lpstr>
      <vt:lpstr>Parallax</vt:lpstr>
      <vt:lpstr>Project PAM  Ref: SP14-75-3DPR </vt:lpstr>
      <vt:lpstr>Outline</vt:lpstr>
      <vt:lpstr>Team 75 Organization</vt:lpstr>
      <vt:lpstr>Executive Summary</vt:lpstr>
      <vt:lpstr>Market Gap</vt:lpstr>
      <vt:lpstr>Specifications</vt:lpstr>
      <vt:lpstr>Previous Chassis Proposal</vt:lpstr>
      <vt:lpstr>Current Prototype </vt:lpstr>
      <vt:lpstr>Technical Drawings/Title Block</vt:lpstr>
      <vt:lpstr>Vat Simulation </vt:lpstr>
      <vt:lpstr>Wire Diagram</vt:lpstr>
      <vt:lpstr>Hardware Software Interface</vt:lpstr>
      <vt:lpstr>Projector and Resin</vt:lpstr>
      <vt:lpstr>Functional Block Diagram</vt:lpstr>
      <vt:lpstr>Problems with 3D Printing Software</vt:lpstr>
      <vt:lpstr>LibreCAM</vt:lpstr>
      <vt:lpstr>Budget</vt:lpstr>
      <vt:lpstr>Next Steps</vt:lpstr>
      <vt:lpstr>Summary</vt:lpstr>
      <vt:lpstr>Acknowledgements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W Spencer</dc:creator>
  <cp:lastModifiedBy>Daniel M Olsen</cp:lastModifiedBy>
  <cp:revision>194</cp:revision>
  <dcterms:created xsi:type="dcterms:W3CDTF">2014-01-30T18:30:49Z</dcterms:created>
  <dcterms:modified xsi:type="dcterms:W3CDTF">2014-11-18T19:27:18Z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0x01010037F85F4321109849828001F89B63E148</vt:lpwstr>
  </property>
  <property fmtid="{D5CDD505-2E9C-101B-9397-08002B2CF9AE}" pid="3" name="IsMyDocuments">
    <vt:bool>true</vt:bool>
  </property>
</Properties>
</file>