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7"/>
  </p:notesMasterIdLst>
  <p:sldIdLst>
    <p:sldId id="256" r:id="rId5"/>
    <p:sldId id="261" r:id="rId6"/>
    <p:sldId id="272" r:id="rId7"/>
    <p:sldId id="294" r:id="rId8"/>
    <p:sldId id="292" r:id="rId9"/>
    <p:sldId id="265" r:id="rId10"/>
    <p:sldId id="293" r:id="rId11"/>
    <p:sldId id="299" r:id="rId12"/>
    <p:sldId id="300" r:id="rId13"/>
    <p:sldId id="297" r:id="rId14"/>
    <p:sldId id="298" r:id="rId15"/>
    <p:sldId id="283" r:id="rId16"/>
    <p:sldId id="284" r:id="rId17"/>
    <p:sldId id="285" r:id="rId18"/>
    <p:sldId id="296" r:id="rId19"/>
    <p:sldId id="287" r:id="rId20"/>
    <p:sldId id="288" r:id="rId21"/>
    <p:sldId id="302" r:id="rId22"/>
    <p:sldId id="301" r:id="rId23"/>
    <p:sldId id="278" r:id="rId24"/>
    <p:sldId id="295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417327c5eff289/2014Fall/ME495/SeniorDesign/Presentations/DesignPres/marketGa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System</a:t>
            </a:r>
            <a:r>
              <a:rPr lang="en-US" sz="1600" baseline="0"/>
              <a:t> Cost with Respect to Area and Volume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FDM</c:v>
                </c:pt>
              </c:strCache>
            </c:strRef>
          </c:tx>
          <c:spPr>
            <a:noFill/>
            <a:ln w="38100">
              <a:solidFill>
                <a:srgbClr val="00B0F0"/>
              </a:solidFill>
            </a:ln>
            <a:effectLst/>
          </c:spPr>
          <c:invertIfNegative val="0"/>
          <c:xVal>
            <c:numRef>
              <c:f>Sheet1!$G$2:$G$21</c:f>
              <c:numCache>
                <c:formatCode>#,##0</c:formatCode>
                <c:ptCount val="20"/>
                <c:pt idx="0">
                  <c:v>10411.967999999997</c:v>
                </c:pt>
                <c:pt idx="1">
                  <c:v>9812.8835999999974</c:v>
                </c:pt>
                <c:pt idx="2">
                  <c:v>70553.949389535599</c:v>
                </c:pt>
                <c:pt idx="3">
                  <c:v>19354.799999999996</c:v>
                </c:pt>
                <c:pt idx="4">
                  <c:v>51103.123599999999</c:v>
                </c:pt>
                <c:pt idx="5">
                  <c:v>19516.089999999997</c:v>
                </c:pt>
                <c:pt idx="6">
                  <c:v>19516.089999999997</c:v>
                </c:pt>
                <c:pt idx="7">
                  <c:v>14251.5844</c:v>
                </c:pt>
                <c:pt idx="8">
                  <c:v>51612.799999999996</c:v>
                </c:pt>
                <c:pt idx="9">
                  <c:v>38588.632499999992</c:v>
                </c:pt>
                <c:pt idx="10">
                  <c:v>92903.039999999979</c:v>
                </c:pt>
                <c:pt idx="11">
                  <c:v>81522.417599999986</c:v>
                </c:pt>
                <c:pt idx="12">
                  <c:v>41290.239999999998</c:v>
                </c:pt>
                <c:pt idx="13">
                  <c:v>41290.239999999998</c:v>
                </c:pt>
                <c:pt idx="14">
                  <c:v>45774.101999999992</c:v>
                </c:pt>
                <c:pt idx="15">
                  <c:v>41290.239999999998</c:v>
                </c:pt>
                <c:pt idx="16">
                  <c:v>61249.877499999995</c:v>
                </c:pt>
                <c:pt idx="17">
                  <c:v>61161.167999999991</c:v>
                </c:pt>
                <c:pt idx="18">
                  <c:v>60967.619999999995</c:v>
                </c:pt>
                <c:pt idx="19">
                  <c:v>59516.009999999987</c:v>
                </c:pt>
              </c:numCache>
            </c:numRef>
          </c:xVal>
          <c:yVal>
            <c:numRef>
              <c:f>Sheet1!$C$2:$C$21</c:f>
              <c:numCache>
                <c:formatCode>_("$"* #,##0.00_);_("$"* \(#,##0.00\);_("$"* "-"??_);_(@_)</c:formatCode>
                <c:ptCount val="20"/>
                <c:pt idx="0">
                  <c:v>2199</c:v>
                </c:pt>
                <c:pt idx="1">
                  <c:v>399</c:v>
                </c:pt>
                <c:pt idx="2">
                  <c:v>900</c:v>
                </c:pt>
                <c:pt idx="3">
                  <c:v>799</c:v>
                </c:pt>
                <c:pt idx="4">
                  <c:v>2565</c:v>
                </c:pt>
                <c:pt idx="5">
                  <c:v>1649</c:v>
                </c:pt>
                <c:pt idx="6">
                  <c:v>1299</c:v>
                </c:pt>
                <c:pt idx="7">
                  <c:v>899</c:v>
                </c:pt>
                <c:pt idx="8">
                  <c:v>1949</c:v>
                </c:pt>
                <c:pt idx="9">
                  <c:v>1549</c:v>
                </c:pt>
                <c:pt idx="10">
                  <c:v>2295</c:v>
                </c:pt>
                <c:pt idx="11">
                  <c:v>2195</c:v>
                </c:pt>
                <c:pt idx="12">
                  <c:v>1299</c:v>
                </c:pt>
                <c:pt idx="13">
                  <c:v>999</c:v>
                </c:pt>
                <c:pt idx="14">
                  <c:v>1688</c:v>
                </c:pt>
                <c:pt idx="15">
                  <c:v>799</c:v>
                </c:pt>
                <c:pt idx="16">
                  <c:v>2195</c:v>
                </c:pt>
                <c:pt idx="17">
                  <c:v>2399</c:v>
                </c:pt>
                <c:pt idx="18">
                  <c:v>2500</c:v>
                </c:pt>
                <c:pt idx="19">
                  <c:v>1399</c:v>
                </c:pt>
              </c:numCache>
            </c:numRef>
          </c:yVal>
          <c:bubbleSize>
            <c:numRef>
              <c:f>Sheet1!$H$2:$H$21</c:f>
              <c:numCache>
                <c:formatCode>#,##0</c:formatCode>
                <c:ptCount val="20"/>
                <c:pt idx="0">
                  <c:v>1613230.3219199993</c:v>
                </c:pt>
                <c:pt idx="1">
                  <c:v>972064.24941599963</c:v>
                </c:pt>
                <c:pt idx="2">
                  <c:v>12544492.201459428</c:v>
                </c:pt>
                <c:pt idx="3">
                  <c:v>2458059.5999999996</c:v>
                </c:pt>
                <c:pt idx="4">
                  <c:v>10513956.649463998</c:v>
                </c:pt>
                <c:pt idx="5">
                  <c:v>2602470.6014999994</c:v>
                </c:pt>
                <c:pt idx="6">
                  <c:v>2726397.7729999991</c:v>
                </c:pt>
                <c:pt idx="7">
                  <c:v>1701354.145672</c:v>
                </c:pt>
                <c:pt idx="8">
                  <c:v>12126427.359999998</c:v>
                </c:pt>
                <c:pt idx="9">
                  <c:v>8821361.3894999977</c:v>
                </c:pt>
                <c:pt idx="10">
                  <c:v>28316846.591999989</c:v>
                </c:pt>
                <c:pt idx="11">
                  <c:v>20292560.188991997</c:v>
                </c:pt>
                <c:pt idx="12">
                  <c:v>8390176.7679999992</c:v>
                </c:pt>
                <c:pt idx="13">
                  <c:v>8390176.7679999992</c:v>
                </c:pt>
                <c:pt idx="14">
                  <c:v>8022369.1165199978</c:v>
                </c:pt>
                <c:pt idx="15">
                  <c:v>8390176.7679999992</c:v>
                </c:pt>
                <c:pt idx="16">
                  <c:v>13612785.274374999</c:v>
                </c:pt>
                <c:pt idx="17">
                  <c:v>10874455.670399997</c:v>
                </c:pt>
                <c:pt idx="18">
                  <c:v>12078904.874399997</c:v>
                </c:pt>
                <c:pt idx="19">
                  <c:v>11715726.568499997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Sheet1!$B$22</c:f>
              <c:strCache>
                <c:ptCount val="1"/>
                <c:pt idx="0">
                  <c:v>PAM</c:v>
                </c:pt>
              </c:strCache>
            </c:strRef>
          </c:tx>
          <c:spPr>
            <a:noFill/>
            <a:ln w="38100">
              <a:solidFill>
                <a:srgbClr val="00B050"/>
              </a:solidFill>
            </a:ln>
            <a:effectLst/>
          </c:spPr>
          <c:invertIfNegative val="0"/>
          <c:xVal>
            <c:numRef>
              <c:f>(Sheet1!$G$22,Sheet1!$G$24,Sheet1!$G$25,Sheet1!$G$26,Sheet1!$G$27)</c:f>
              <c:numCache>
                <c:formatCode>#,##0</c:formatCode>
                <c:ptCount val="5"/>
                <c:pt idx="0">
                  <c:v>7741.9199999999983</c:v>
                </c:pt>
                <c:pt idx="1">
                  <c:v>15490.291600000002</c:v>
                </c:pt>
                <c:pt idx="2">
                  <c:v>1161</c:v>
                </c:pt>
                <c:pt idx="3">
                  <c:v>2880</c:v>
                </c:pt>
                <c:pt idx="4">
                  <c:v>4554</c:v>
                </c:pt>
              </c:numCache>
            </c:numRef>
          </c:xVal>
          <c:yVal>
            <c:numRef>
              <c:f>(Sheet1!$C$22,Sheet1!$C$24,Sheet1!$C$25,Sheet1!$C$26,Sheet1!$C$27)</c:f>
              <c:numCache>
                <c:formatCode>_("$"* #,##0.00_);_("$"* \(#,##0.00\);_("$"* "-"??_);_(@_)</c:formatCode>
                <c:ptCount val="5"/>
                <c:pt idx="0">
                  <c:v>3375</c:v>
                </c:pt>
                <c:pt idx="1">
                  <c:v>3299</c:v>
                </c:pt>
                <c:pt idx="2">
                  <c:v>1999</c:v>
                </c:pt>
                <c:pt idx="3">
                  <c:v>499</c:v>
                </c:pt>
                <c:pt idx="4">
                  <c:v>399</c:v>
                </c:pt>
              </c:numCache>
            </c:numRef>
          </c:yVal>
          <c:bubbleSize>
            <c:numRef>
              <c:f>(Sheet1!$H$22,Sheet1!$H$24,Sheet1!$H$25,Sheet1!$H$26,Sheet1!$H$27)</c:f>
              <c:numCache>
                <c:formatCode>#,##0</c:formatCode>
                <c:ptCount val="5"/>
                <c:pt idx="0">
                  <c:v>1597738.7399999995</c:v>
                </c:pt>
                <c:pt idx="1">
                  <c:v>2557447.1431600004</c:v>
                </c:pt>
                <c:pt idx="2">
                  <c:v>208980</c:v>
                </c:pt>
                <c:pt idx="3">
                  <c:v>288000</c:v>
                </c:pt>
                <c:pt idx="4">
                  <c:v>694160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Project PAM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xVal>
            <c:numRef>
              <c:f>Sheet1!$G$23</c:f>
              <c:numCache>
                <c:formatCode>#,##0</c:formatCode>
                <c:ptCount val="1"/>
                <c:pt idx="0">
                  <c:v>41472</c:v>
                </c:pt>
              </c:numCache>
            </c:numRef>
          </c:xVal>
          <c:yVal>
            <c:numRef>
              <c:f>Sheet1!$C$23</c:f>
              <c:numCache>
                <c:formatCode>_("$"* #,##0.00_);_("$"* \(#,##0.00\);_("$"* "-"??_);_(@_)</c:formatCode>
                <c:ptCount val="1"/>
                <c:pt idx="0">
                  <c:v>1000</c:v>
                </c:pt>
              </c:numCache>
            </c:numRef>
          </c:yVal>
          <c:bubbleSize>
            <c:numRef>
              <c:f>Sheet1!$H$23</c:f>
              <c:numCache>
                <c:formatCode>#,##0</c:formatCode>
                <c:ptCount val="1"/>
                <c:pt idx="0">
                  <c:v>8957952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277468000"/>
        <c:axId val="1277469088"/>
      </c:bubbleChart>
      <c:valAx>
        <c:axId val="127746800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Build Area (mm</a:t>
                </a:r>
                <a:r>
                  <a:rPr lang="en-US" sz="1600" baseline="30000"/>
                  <a:t>2</a:t>
                </a:r>
                <a:r>
                  <a:rPr lang="en-US" sz="160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469088"/>
        <c:crosses val="autoZero"/>
        <c:crossBetween val="midCat"/>
      </c:valAx>
      <c:valAx>
        <c:axId val="1277469088"/>
        <c:scaling>
          <c:orientation val="minMax"/>
          <c:max val="3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Cost</a:t>
                </a:r>
                <a:r>
                  <a:rPr lang="en-US" sz="1600" baseline="0"/>
                  <a:t> ($)</a:t>
                </a:r>
                <a:endParaRPr 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468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56184031668198"/>
          <c:y val="0.10487643491113739"/>
          <c:w val="0.19843815968331802"/>
          <c:h val="0.1520066510729294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0.74789</cdr:x>
      <cdr:y>0.62498</cdr:y>
    </cdr:from>
    <cdr:to>
      <cdr:x>0.96318</cdr:x>
      <cdr:y>0.83963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36060" y="3252002"/>
          <a:ext cx="1708767" cy="1116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Bubble size is build volume in mm</a:t>
          </a:r>
          <a:r>
            <a:rPr lang="en-US" sz="1600" baseline="30000" dirty="0"/>
            <a:t>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GD&amp;T (Geometric Dimensioning &amp;Tolerance) </a:t>
            </a:r>
          </a:p>
          <a:p>
            <a:pPr marL="457200" lvl="1" indent="0">
              <a:buNone/>
            </a:pPr>
            <a:r>
              <a:rPr lang="en-US" dirty="0" smtClean="0"/>
              <a:t>Datum's are necessary when properly </a:t>
            </a:r>
            <a:r>
              <a:rPr lang="en-US" dirty="0" err="1" smtClean="0"/>
              <a:t>GD&amp;Ting</a:t>
            </a:r>
            <a:r>
              <a:rPr lang="en-US" dirty="0" smtClean="0"/>
              <a:t> high quality parts</a:t>
            </a:r>
          </a:p>
          <a:p>
            <a:pPr marL="457200" lvl="1" indent="0">
              <a:buNone/>
            </a:pPr>
            <a:r>
              <a:rPr lang="en-US" dirty="0" smtClean="0"/>
              <a:t>The following are important details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Geometric Characteristic Symbols 	Tolerance, Characteristic, Symbol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Material Conditions 		Terms &amp; Symbols: MMC</a:t>
            </a:r>
            <a:r>
              <a:rPr lang="en-US" dirty="0" smtClean="0">
                <a:sym typeface="Wingdings" panose="05000000000000000000" pitchFamily="2" charset="2"/>
              </a:rPr>
              <a:t>(M)</a:t>
            </a:r>
            <a:r>
              <a:rPr lang="en-US" dirty="0" smtClean="0"/>
              <a:t>, LMC</a:t>
            </a:r>
            <a:r>
              <a:rPr lang="en-US" dirty="0" smtClean="0">
                <a:sym typeface="Wingdings" panose="05000000000000000000" pitchFamily="2" charset="2"/>
              </a:rPr>
              <a:t>(L)</a:t>
            </a:r>
            <a:r>
              <a:rPr lang="en-US" dirty="0" smtClean="0"/>
              <a:t>, RFS</a:t>
            </a:r>
            <a:r>
              <a:rPr lang="en-US" dirty="0" smtClean="0">
                <a:sym typeface="Wingdings" panose="05000000000000000000" pitchFamily="2" charset="2"/>
              </a:rPr>
              <a:t>(none)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Additional Symbols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noticed that ISO s </a:t>
            </a:r>
            <a:r>
              <a:rPr lang="en-US" dirty="0" smtClean="0"/>
              <a:t>to use and acknowledge revisions made to a specific part.  Community projects are</a:t>
            </a:r>
            <a:r>
              <a:rPr lang="en-US" baseline="0" dirty="0" smtClean="0"/>
              <a:t> so poorly documented that not even a basic title block exists within the Open Source Hardware Community.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4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≥0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𝑉𝑎𝑙𝑢𝑒𝑠)≤0𝑚𝑚)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𝑉𝑎𝑙𝑢𝑒𝑠)≥0𝑚𝑚)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Drawings/Title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7"/>
            <a:ext cx="10018713" cy="13213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Coupler was GD&amp;T according to ISO standards. </a:t>
            </a:r>
          </a:p>
          <a:p>
            <a:r>
              <a:rPr lang="en-US" dirty="0"/>
              <a:t>A Title Block was created for the Open Source Hardware </a:t>
            </a:r>
            <a:r>
              <a:rPr lang="en-US" dirty="0" smtClean="0"/>
              <a:t>Community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0" t="77424" r="1936" b="3030"/>
          <a:stretch/>
        </p:blipFill>
        <p:spPr>
          <a:xfrm>
            <a:off x="1690254" y="2770660"/>
            <a:ext cx="10130285" cy="29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2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Vat </a:t>
            </a:r>
            <a:r>
              <a:rPr lang="en-US" dirty="0"/>
              <a:t>Simulation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1085855"/>
          </a:xfrm>
        </p:spPr>
        <p:txBody>
          <a:bodyPr/>
          <a:lstStyle/>
          <a:p>
            <a:r>
              <a:rPr lang="en-US" dirty="0"/>
              <a:t>FEA Simulation (fixtures, bonds, forces) – experienced bonding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761" y="2715491"/>
            <a:ext cx="3930902" cy="3516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54" y="2715491"/>
            <a:ext cx="756105" cy="35167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750" y="2712946"/>
            <a:ext cx="3502785" cy="352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3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Software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Software </a:t>
            </a:r>
            <a:r>
              <a:rPr lang="en-US" dirty="0" smtClean="0"/>
              <a:t>Interface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 and Resin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89" y="1538196"/>
            <a:ext cx="10018713" cy="418002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Projector Qualities</a:t>
            </a:r>
          </a:p>
          <a:p>
            <a:pPr lvl="1"/>
            <a:r>
              <a:rPr lang="en-US" dirty="0" smtClean="0"/>
              <a:t>High Resolution DLP</a:t>
            </a:r>
            <a:endParaRPr lang="en-US" dirty="0"/>
          </a:p>
          <a:p>
            <a:pPr lvl="1"/>
            <a:r>
              <a:rPr lang="en-US" dirty="0"/>
              <a:t>UV </a:t>
            </a:r>
            <a:r>
              <a:rPr lang="en-US" dirty="0" smtClean="0"/>
              <a:t>Filter Removal </a:t>
            </a:r>
            <a:endParaRPr lang="en-US" dirty="0"/>
          </a:p>
          <a:p>
            <a:pPr lvl="1"/>
            <a:r>
              <a:rPr lang="en-US" dirty="0"/>
              <a:t>Throw </a:t>
            </a:r>
            <a:r>
              <a:rPr lang="en-US" dirty="0" smtClean="0"/>
              <a:t>Distance</a:t>
            </a:r>
          </a:p>
          <a:p>
            <a:r>
              <a:rPr lang="en-US" dirty="0" smtClean="0"/>
              <a:t>Resin</a:t>
            </a:r>
            <a:endParaRPr lang="en-US" dirty="0"/>
          </a:p>
          <a:p>
            <a:pPr lvl="1"/>
            <a:r>
              <a:rPr lang="en-US" dirty="0"/>
              <a:t>Test for Layer Thickness</a:t>
            </a:r>
          </a:p>
          <a:p>
            <a:pPr lvl="1"/>
            <a:r>
              <a:rPr lang="en-US" dirty="0"/>
              <a:t>Test for Exposure Time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00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329999"/>
              </p:ext>
            </p:extLst>
          </p:nvPr>
        </p:nvGraphicFramePr>
        <p:xfrm>
          <a:off x="2882536" y="2372691"/>
          <a:ext cx="7337617" cy="2433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0936"/>
                <a:gridCol w="2266681"/>
              </a:tblGrid>
              <a:tr h="60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Total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Price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Motion</a:t>
                      </a:r>
                      <a:r>
                        <a:rPr lang="en-US" sz="2000" baseline="0" dirty="0" smtClean="0">
                          <a:effectLst/>
                          <a:latin typeface="+mn-lt"/>
                        </a:rPr>
                        <a:t> control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$113.61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Chassis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$315.99</a:t>
                      </a: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Hardware software interface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$25.97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Motors/motor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control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$82.83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MakerJuice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resins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$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45.00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$602.17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05427" y="1863246"/>
            <a:ext cx="249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Subsystem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75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6208" y="5884727"/>
            <a:ext cx="30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Project Organization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25" y="1663240"/>
            <a:ext cx="9738987" cy="40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Problem Statement</a:t>
            </a:r>
          </a:p>
          <a:p>
            <a:pPr lvl="1" fontAlgn="base"/>
            <a:r>
              <a:rPr lang="en-US" dirty="0"/>
              <a:t>Current 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$1,000)</a:t>
            </a:r>
          </a:p>
          <a:p>
            <a:pPr lvl="1" fontAlgn="base"/>
            <a:r>
              <a:rPr lang="en-US" dirty="0"/>
              <a:t>Available PAM systems use proprietary hardware and software</a:t>
            </a:r>
          </a:p>
          <a:p>
            <a:pPr marL="0" indent="0" fontAlgn="base">
              <a:buNone/>
            </a:pPr>
            <a:r>
              <a:rPr lang="en-US" dirty="0"/>
              <a:t>Our Solution</a:t>
            </a:r>
          </a:p>
          <a:p>
            <a:pPr lvl="1"/>
            <a:r>
              <a:rPr lang="en-US" dirty="0"/>
              <a:t>A DLP PAM system can produce high quality and fast prints</a:t>
            </a:r>
          </a:p>
          <a:p>
            <a:pPr lvl="1"/>
            <a:r>
              <a:rPr lang="en-US" dirty="0"/>
              <a:t>Use off-the-shelf open-source hardware</a:t>
            </a:r>
          </a:p>
          <a:p>
            <a:pPr lvl="1"/>
            <a:r>
              <a:rPr lang="en-US" dirty="0"/>
              <a:t>Create 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	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808407" y="2366742"/>
          <a:ext cx="7513068" cy="235980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240111"/>
                <a:gridCol w="2640169"/>
                <a:gridCol w="2632788"/>
              </a:tblGrid>
              <a:tr h="30086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Spyros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Tragoudas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Policandriotes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Lakendria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Kenner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8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Rasit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Koc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Vidya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Singh-Gupta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Scott J. Grunewald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636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Lizette Chevalier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Frances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Harackiewicz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Eddie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Krassenstein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245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Mathias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Alan J. Weston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Austin Miller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729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Mabry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Kay Purcell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Indiegogo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Funders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0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Attig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 Lennox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i="1" dirty="0"/>
              <a:t>Make: Ultimate Guide to 3D Printing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 </a:t>
            </a:r>
            <a:r>
              <a:rPr lang="en-US" dirty="0"/>
              <a:t>262:1998, ISO general purpose metric screw threads -- Selected sizes for screws, bolts and nuts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DIN </a:t>
            </a:r>
            <a:r>
              <a:rPr lang="en-US" dirty="0"/>
              <a:t>103, ISO Metric Trapezoidal Screw </a:t>
            </a:r>
            <a:r>
              <a:rPr lang="en-US" dirty="0" smtClean="0"/>
              <a:t>Thread.</a:t>
            </a:r>
          </a:p>
          <a:p>
            <a:pPr marL="514350" indent="-514350">
              <a:buAutoNum type="arabicPeriod"/>
            </a:pPr>
            <a:r>
              <a:rPr lang="en-US" dirty="0" smtClean="0"/>
              <a:t>ANSI/NEMA </a:t>
            </a:r>
            <a:r>
              <a:rPr lang="en-US" dirty="0"/>
              <a:t>MG 1-2011, Motors and </a:t>
            </a:r>
            <a:r>
              <a:rPr lang="en-US" dirty="0" smtClean="0"/>
              <a:t>Generators.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6983-1:2009, Automation systems and integration -- Numerical control of machines -- Program format and definitions of address words -- Part 1: Data format for positioning, line motion and contouring control </a:t>
            </a:r>
            <a:r>
              <a:rPr lang="en-US" dirty="0" smtClean="0"/>
              <a:t>systems.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10303-21:2002, Industrial automation systems and integration -- Product data representation and exchange -- Part 21: Implementation methods: Clear text encoding of the exchange structure.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ISO/ASTM </a:t>
            </a:r>
            <a:r>
              <a:rPr lang="en-US" dirty="0"/>
              <a:t>52915:2013, Standard specification for additive manufacturing file format (AMF) Version 1.1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W3C, "XML 1.1 Extensible Markup Language (XML) 1.1 (Second Edition)," 16 August 2006. [Online]. Available: http://www.w3.org/TR/2006/REC-xml11-20060816/. [Accessed 16 April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W3C, "Scalable Vector Graphics (SVG) 1.1 (Second Edition)," 16 August 2011. [Online]. Available: http://www.w3.org/TR/SVG/. [Accessed 16 April 2014</a:t>
            </a:r>
            <a:r>
              <a:rPr lang="en-US" dirty="0" smtClean="0"/>
              <a:t>].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ISO/IEC 14882:2011, Information technology -- Programming languages -- C++.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E. Chu, "B9 Creator," </a:t>
            </a:r>
            <a:r>
              <a:rPr lang="en-US" i="1" dirty="0"/>
              <a:t>Make: Ultimate Guide to 3D Printing, </a:t>
            </a:r>
            <a:r>
              <a:rPr lang="en-US" dirty="0"/>
              <a:t>p. 93.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B9 Creations LLC, "B9 Creator GitHub," GitHub Inc., 2014. [Online]. Available: https://github.com/B9Creations/B9Creator. [Accessed 27 February 2014].</a:t>
            </a:r>
          </a:p>
          <a:p>
            <a:pPr marL="514350" indent="-514350">
              <a:buAutoNum type="arabicPeriod"/>
            </a:pPr>
            <a:r>
              <a:rPr lang="en-US" dirty="0"/>
              <a:t>Rays Optics Inc., "MiiCraft User Guide," </a:t>
            </a:r>
            <a:r>
              <a:rPr lang="en-US" dirty="0" smtClean="0"/>
              <a:t>2012</a:t>
            </a:r>
            <a:r>
              <a:rPr lang="en-US" dirty="0"/>
              <a:t>. [Online]. Available: http://www.miicraft.com/web/assets/2012/11/MiiCraft-3D-printer-User-Guide.pdf.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GitHub," GitHub Inc., 2014. [Online]. Available: https://github.com/Pacmanfan/UVDLPSlicerController.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- SLA / FDM Slicer and Controller," Makerbot Industries LLC, 8 January 2013. [Online]. Available: https://www.thingiverse.com/thing:40778.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Fabmetheus, "Skeinforge Vectorwrite," Demozendium, 17 July 2012. [Online]. Available: http://fabmetheus.crsndoo.com/wiki/index.php/Skeinforge_Vectorwrite. [Accessed 27 </a:t>
            </a:r>
            <a:r>
              <a:rPr lang="en-US" dirty="0" smtClean="0"/>
              <a:t>February </a:t>
            </a:r>
            <a:r>
              <a:rPr lang="en-US" dirty="0"/>
              <a:t>2014].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Organization- JPB</a:t>
            </a:r>
          </a:p>
          <a:p>
            <a:r>
              <a:rPr lang="en-US" dirty="0" smtClean="0"/>
              <a:t>Prerequisites and Definitions- NAL</a:t>
            </a:r>
          </a:p>
          <a:p>
            <a:r>
              <a:rPr lang="en-US" dirty="0" smtClean="0"/>
              <a:t>Executive Summary- JPB</a:t>
            </a:r>
          </a:p>
          <a:p>
            <a:r>
              <a:rPr lang="en-US" dirty="0" smtClean="0"/>
              <a:t>Market Gap, Criteria, and Specifications- CWB</a:t>
            </a:r>
          </a:p>
          <a:p>
            <a:r>
              <a:rPr lang="en-US" dirty="0" smtClean="0"/>
              <a:t>Chassis Design and Standards- JPB</a:t>
            </a:r>
          </a:p>
          <a:p>
            <a:r>
              <a:rPr lang="en-US" dirty="0" smtClean="0"/>
              <a:t>Functional Block Diagram- DMO, NAL</a:t>
            </a:r>
          </a:p>
          <a:p>
            <a:r>
              <a:rPr lang="en-US" dirty="0" smtClean="0"/>
              <a:t>Printer Control Software- DMO</a:t>
            </a:r>
          </a:p>
          <a:p>
            <a:r>
              <a:rPr lang="en-US" dirty="0" smtClean="0"/>
              <a:t>Timeline and Resources- CWS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</a:t>
            </a:r>
          </a:p>
          <a:p>
            <a:pPr lvl="1" fontAlgn="base"/>
            <a:r>
              <a:rPr lang="en-US" dirty="0"/>
              <a:t>High resolution additive manufacturing </a:t>
            </a:r>
            <a:r>
              <a:rPr lang="en-US" dirty="0" smtClean="0"/>
              <a:t>is </a:t>
            </a:r>
            <a:r>
              <a:rPr lang="en-US" dirty="0"/>
              <a:t>not accessible for hobbyists (under $1,000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</a:t>
            </a:r>
            <a:r>
              <a:rPr lang="en-US" dirty="0" smtClean="0"/>
              <a:t>imprecise, fault-prone, and poorly documented</a:t>
            </a:r>
            <a:endParaRPr lang="en-US" dirty="0"/>
          </a:p>
          <a:p>
            <a:pPr lvl="1" fontAlgn="base"/>
            <a:r>
              <a:rPr lang="en-US" dirty="0" smtClean="0"/>
              <a:t>Available </a:t>
            </a:r>
            <a:r>
              <a:rPr lang="en-US" dirty="0"/>
              <a:t>PAM </a:t>
            </a:r>
            <a:r>
              <a:rPr lang="en-US" dirty="0" smtClean="0"/>
              <a:t>systems are inflexible, </a:t>
            </a:r>
            <a:r>
              <a:rPr lang="en-US" dirty="0"/>
              <a:t>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Solution</a:t>
            </a:r>
          </a:p>
          <a:p>
            <a:pPr lvl="1"/>
            <a:r>
              <a:rPr lang="en-US" dirty="0" err="1" smtClean="0"/>
              <a:t>Libre</a:t>
            </a:r>
            <a:endParaRPr lang="en-US" dirty="0" smtClean="0"/>
          </a:p>
          <a:p>
            <a:pPr lvl="1"/>
            <a:r>
              <a:rPr lang="en-US" dirty="0" smtClean="0"/>
              <a:t>Accessible </a:t>
            </a:r>
            <a:r>
              <a:rPr lang="en-US" dirty="0"/>
              <a:t>to the hobbyist</a:t>
            </a:r>
          </a:p>
          <a:p>
            <a:pPr lvl="1"/>
            <a:r>
              <a:rPr lang="en-US" dirty="0" smtClean="0"/>
              <a:t>Precise </a:t>
            </a:r>
            <a:r>
              <a:rPr lang="en-US" dirty="0"/>
              <a:t>and repeatable</a:t>
            </a:r>
          </a:p>
          <a:p>
            <a:pPr lvl="1"/>
            <a:r>
              <a:rPr lang="en-US" dirty="0"/>
              <a:t>Flexible for the end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ff-the-shelf </a:t>
            </a:r>
            <a:r>
              <a:rPr lang="en-US" dirty="0"/>
              <a:t>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1985" y="372698"/>
            <a:ext cx="10018713" cy="1057275"/>
          </a:xfrm>
        </p:spPr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/>
          </p:nvPr>
        </p:nvGraphicFramePr>
        <p:xfrm>
          <a:off x="2711903" y="1295400"/>
          <a:ext cx="7937047" cy="5203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4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</a:t>
            </a:r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2" y="1504440"/>
            <a:ext cx="10973866" cy="4336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904" y="586713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 Functional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09" y="1788805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 Specifications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970468" y="2288539"/>
          <a:ext cx="899174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  <a:gridCol w="418792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Dimension/Tolerance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Volume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192</a:t>
                      </a:r>
                      <a:r>
                        <a:rPr lang="en-US" baseline="0" dirty="0" smtClean="0"/>
                        <a:t> mm x 216 mm x 216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and Y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Layer Height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0.015 ± 0.002 </a:t>
                      </a:r>
                      <a:r>
                        <a:rPr lang="en-US" dirty="0" smtClean="0"/>
                        <a:t>mm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Parallelism/Perpendicularity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 Tolerance</a:t>
                      </a:r>
                      <a:r>
                        <a:rPr lang="en-US" baseline="0" dirty="0" smtClean="0"/>
                        <a:t>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± 0.050 </a:t>
                      </a:r>
                      <a:r>
                        <a:rPr lang="en-US" dirty="0" smtClean="0"/>
                        <a:t>mm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Chassis Proposal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/>
          <a:stretch/>
        </p:blipFill>
        <p:spPr>
          <a:xfrm>
            <a:off x="1484311" y="1910075"/>
            <a:ext cx="6072843" cy="34601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2"/>
          <a:stretch/>
        </p:blipFill>
        <p:spPr>
          <a:xfrm>
            <a:off x="8154545" y="1489074"/>
            <a:ext cx="2843364" cy="4302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793" y="5513942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</a:t>
            </a:r>
            <a:r>
              <a:rPr lang="en-US" dirty="0"/>
              <a:t>Proposed chassis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747" y="5883273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</a:t>
            </a:r>
            <a:r>
              <a:rPr lang="en-US" dirty="0"/>
              <a:t>Isometric view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proposed chassis </a:t>
            </a:r>
          </a:p>
        </p:txBody>
      </p:sp>
    </p:spTree>
    <p:extLst>
      <p:ext uri="{BB962C8B-B14F-4D97-AF65-F5344CB8AC3E}">
        <p14:creationId xmlns:p14="http://schemas.microsoft.com/office/powerpoint/2010/main" val="25315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Prototype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8" r="38167"/>
          <a:stretch/>
        </p:blipFill>
        <p:spPr>
          <a:xfrm>
            <a:off x="2215757" y="1477867"/>
            <a:ext cx="1991154" cy="43892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9" r="43223"/>
          <a:stretch/>
        </p:blipFill>
        <p:spPr>
          <a:xfrm>
            <a:off x="8457647" y="1477867"/>
            <a:ext cx="2240402" cy="4389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6" r="34051"/>
          <a:stretch/>
        </p:blipFill>
        <p:spPr>
          <a:xfrm>
            <a:off x="5139175" y="1477868"/>
            <a:ext cx="2364586" cy="43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26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532</TotalTime>
  <Words>888</Words>
  <Application>Microsoft Office PowerPoint</Application>
  <PresentationFormat>Widescreen</PresentationFormat>
  <Paragraphs>168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Corbel</vt:lpstr>
      <vt:lpstr>Times New Roman</vt:lpstr>
      <vt:lpstr>Wingdings</vt:lpstr>
      <vt:lpstr>Parallax</vt:lpstr>
      <vt:lpstr>Project PAM  Ref: SP14-75-3DPR </vt:lpstr>
      <vt:lpstr>Team 75 Organization</vt:lpstr>
      <vt:lpstr>Outline</vt:lpstr>
      <vt:lpstr>Executive Summary</vt:lpstr>
      <vt:lpstr>Market Gap</vt:lpstr>
      <vt:lpstr>System Block Diagram</vt:lpstr>
      <vt:lpstr>Specifications</vt:lpstr>
      <vt:lpstr>Previous Chassis Proposal</vt:lpstr>
      <vt:lpstr>Current Prototype </vt:lpstr>
      <vt:lpstr>Technical Drawings/Title Block</vt:lpstr>
      <vt:lpstr>Vat Simulation </vt:lpstr>
      <vt:lpstr>Wire Diagram</vt:lpstr>
      <vt:lpstr>Hardware Software Interface</vt:lpstr>
      <vt:lpstr>Hardware Software Interface contd.</vt:lpstr>
      <vt:lpstr>Projector and Resin</vt:lpstr>
      <vt:lpstr>Software Problems</vt:lpstr>
      <vt:lpstr>New Design</vt:lpstr>
      <vt:lpstr>Budget</vt:lpstr>
      <vt:lpstr>Next Steps</vt:lpstr>
      <vt:lpstr>Summary</vt:lpstr>
      <vt:lpstr>Acknowledgements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174</cp:revision>
  <dcterms:created xsi:type="dcterms:W3CDTF">2014-01-30T18:30:49Z</dcterms:created>
  <dcterms:modified xsi:type="dcterms:W3CDTF">2014-11-18T17:58:59Z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