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8"/>
  </p:notesMasterIdLst>
  <p:sldIdLst>
    <p:sldId id="256" r:id="rId5"/>
    <p:sldId id="261" r:id="rId6"/>
    <p:sldId id="272" r:id="rId7"/>
    <p:sldId id="273" r:id="rId8"/>
    <p:sldId id="269" r:id="rId9"/>
    <p:sldId id="260" r:id="rId10"/>
    <p:sldId id="279" r:id="rId11"/>
    <p:sldId id="265" r:id="rId12"/>
    <p:sldId id="292" r:id="rId13"/>
    <p:sldId id="263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6" r:id="rId23"/>
    <p:sldId id="289" r:id="rId24"/>
    <p:sldId id="278" r:id="rId25"/>
    <p:sldId id="29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PM, Nathaniel Tyler (ME)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Chassis Design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3418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Software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Software </a:t>
            </a:r>
            <a:r>
              <a:rPr lang="en-US" dirty="0" smtClean="0"/>
              <a:t>Interface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Resin/Optics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8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75 Organization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467" y="1630363"/>
            <a:ext cx="7924704" cy="4102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208" y="5884727"/>
            <a:ext cx="30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Project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&amp; 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756022"/>
              </p:ext>
            </p:extLst>
          </p:nvPr>
        </p:nvGraphicFramePr>
        <p:xfrm>
          <a:off x="1541989" y="2408738"/>
          <a:ext cx="5599094" cy="1701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7068"/>
                <a:gridCol w="1367282"/>
                <a:gridCol w="1384744"/>
              </a:tblGrid>
              <a:tr h="476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Phase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Start</a:t>
                      </a:r>
                      <a:r>
                        <a:rPr lang="en-US" sz="2000" baseline="0" dirty="0" smtClean="0">
                          <a:effectLst/>
                        </a:rPr>
                        <a:t>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End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00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Build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2014-08-18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2014-09-26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68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Test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2014-09-14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2014-11-07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Documentation and Presentation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2014-12-12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5634" y="1835212"/>
            <a:ext cx="274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3. Proposed timeline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Problem Statement</a:t>
            </a:r>
          </a:p>
          <a:p>
            <a:pPr lvl="1" fontAlgn="base"/>
            <a:r>
              <a:rPr lang="en-US" dirty="0"/>
              <a:t>Current 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$1,000)</a:t>
            </a:r>
          </a:p>
          <a:p>
            <a:pPr lvl="1" fontAlgn="base"/>
            <a:r>
              <a:rPr lang="en-US" dirty="0"/>
              <a:t>Available PAM systems use proprietary hardware and software</a:t>
            </a:r>
          </a:p>
          <a:p>
            <a:pPr marL="0" indent="0" fontAlgn="base">
              <a:buNone/>
            </a:pPr>
            <a:r>
              <a:rPr lang="en-US" dirty="0"/>
              <a:t>Our Solution</a:t>
            </a:r>
          </a:p>
          <a:p>
            <a:pPr lvl="1"/>
            <a:r>
              <a:rPr lang="en-US" dirty="0"/>
              <a:t>A DLP PAM system can produce high quality and fast prints</a:t>
            </a:r>
          </a:p>
          <a:p>
            <a:pPr lvl="1"/>
            <a:r>
              <a:rPr lang="en-US" dirty="0"/>
              <a:t>Use off-the-shelf open-source hardware</a:t>
            </a:r>
          </a:p>
          <a:p>
            <a:pPr lvl="1"/>
            <a:r>
              <a:rPr lang="en-US" dirty="0"/>
              <a:t>Create 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i="1" dirty="0"/>
              <a:t>Make: Ultimate Guide to 3D Printing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 </a:t>
            </a:r>
            <a:r>
              <a:rPr lang="en-US" dirty="0"/>
              <a:t>262:1998, ISO general purpose metric screw threads -- Selected sizes for screws, bolts and nuts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DIN </a:t>
            </a:r>
            <a:r>
              <a:rPr lang="en-US" dirty="0"/>
              <a:t>103, ISO Metric Trapezoidal Screw </a:t>
            </a:r>
            <a:r>
              <a:rPr lang="en-US" dirty="0" smtClean="0"/>
              <a:t>Thread.</a:t>
            </a:r>
          </a:p>
          <a:p>
            <a:pPr marL="514350" indent="-514350">
              <a:buAutoNum type="arabicPeriod"/>
            </a:pPr>
            <a:r>
              <a:rPr lang="en-US" dirty="0" smtClean="0"/>
              <a:t>ANSI/NEMA </a:t>
            </a:r>
            <a:r>
              <a:rPr lang="en-US" dirty="0"/>
              <a:t>MG 1-2011, Motors and </a:t>
            </a:r>
            <a:r>
              <a:rPr lang="en-US" dirty="0" smtClean="0"/>
              <a:t>Generators.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6983-1:2009, Automation systems and integration -- Numerical control of machines -- Program format and definitions of address words -- Part 1: Data format for positioning, line motion and contouring control </a:t>
            </a:r>
            <a:r>
              <a:rPr lang="en-US" dirty="0" smtClean="0"/>
              <a:t>systems.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10303-21:2002, Industrial automation systems and integration -- Product data representation and exchange -- Part 21: Implementation methods: Clear text encoding of the exchange structure.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ISO/ASTM </a:t>
            </a:r>
            <a:r>
              <a:rPr lang="en-US" dirty="0"/>
              <a:t>52915:2013, Standard specification for additive manufacturing file format (AMF) Version 1.1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W3C, "XML 1.1 Extensible Markup Language (XML) 1.1 (Second Edition)," 16 August 2006. [Online]. Available: http://www.w3.org/TR/2006/REC-xml11-20060816/. [Accessed 16 April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W3C, "Scalable Vector Graphics (SVG) 1.1 (Second Edition)," 16 August 2011. [Online]. Available: http://www.w3.org/TR/SVG/. [Accessed 16 April 2014</a:t>
            </a:r>
            <a:r>
              <a:rPr lang="en-US" dirty="0" smtClean="0"/>
              <a:t>].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ISO/IEC 14882:2011, Information technology -- Programming languages -- C++.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E. Chu, "B9 Creator," </a:t>
            </a:r>
            <a:r>
              <a:rPr lang="en-US" i="1" dirty="0"/>
              <a:t>Make: Ultimate Guide to 3D Printing, </a:t>
            </a:r>
            <a:r>
              <a:rPr lang="en-US" dirty="0"/>
              <a:t>p. 93.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B9 Creations LLC, "B9 Creator GitHub," GitHub Inc., 2014. [Online]. Available: https://github.com/B9Creations/B9Creator. [Accessed 27 February 2014].</a:t>
            </a:r>
          </a:p>
          <a:p>
            <a:pPr marL="514350" indent="-514350">
              <a:buAutoNum type="arabicPeriod"/>
            </a:pPr>
            <a:r>
              <a:rPr lang="en-US" dirty="0"/>
              <a:t>Rays Optics Inc., "MiiCraft User Guide," </a:t>
            </a:r>
            <a:r>
              <a:rPr lang="en-US" dirty="0" smtClean="0"/>
              <a:t>2012</a:t>
            </a:r>
            <a:r>
              <a:rPr lang="en-US" dirty="0"/>
              <a:t>. [Online]. Available: http://www.miicraft.com/web/assets/2012/11/MiiCraft-3D-printer-User-Guide.pdf.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GitHub," GitHub Inc., 2014. [Online]. Available: https://github.com/Pacmanfan/UVDLPSlicerController.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- SLA / FDM Slicer and Controller," Makerbot Industries LLC, 8 January 2013. [Online]. Available: https://www.thingiverse.com/thing:40778.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Fabmetheus, "Skeinforge Vectorwrite," Demozendium, 17 July 2012. [Online]. Available: http://fabmetheus.crsndoo.com/wiki/index.php/Skeinforge_Vectorwrite. [Accessed 27 </a:t>
            </a:r>
            <a:r>
              <a:rPr lang="en-US" dirty="0" smtClean="0"/>
              <a:t>February </a:t>
            </a:r>
            <a:r>
              <a:rPr lang="en-US" dirty="0"/>
              <a:t>2014].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Organization- JPB</a:t>
            </a:r>
          </a:p>
          <a:p>
            <a:r>
              <a:rPr lang="en-US" dirty="0" smtClean="0"/>
              <a:t>Prerequisites and Definitions- NAL</a:t>
            </a:r>
          </a:p>
          <a:p>
            <a:r>
              <a:rPr lang="en-US" dirty="0" smtClean="0"/>
              <a:t>Executive Summary- JPB</a:t>
            </a:r>
          </a:p>
          <a:p>
            <a:r>
              <a:rPr lang="en-US" dirty="0" smtClean="0"/>
              <a:t>Market Gap, Criteria, and Specifications- CWB</a:t>
            </a:r>
          </a:p>
          <a:p>
            <a:r>
              <a:rPr lang="en-US" dirty="0" smtClean="0"/>
              <a:t>Chassis Design and Standards- JPB</a:t>
            </a:r>
          </a:p>
          <a:p>
            <a:r>
              <a:rPr lang="en-US" dirty="0" smtClean="0"/>
              <a:t>Functional Block Diagram- DMO, NAL</a:t>
            </a:r>
          </a:p>
          <a:p>
            <a:r>
              <a:rPr lang="en-US" dirty="0" smtClean="0"/>
              <a:t>Printer Control Software- DMO</a:t>
            </a:r>
          </a:p>
          <a:p>
            <a:r>
              <a:rPr lang="en-US" dirty="0" smtClean="0"/>
              <a:t>Timeline and Resources- 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 Statement</a:t>
            </a:r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/>
              <a:t>Available PAM systems 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Our Solution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DLP PAM system can produce high quality and fast </a:t>
            </a:r>
            <a:r>
              <a:rPr lang="en-US" dirty="0" smtClean="0"/>
              <a:t>prints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off-the-shelf 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63" y="1478099"/>
            <a:ext cx="6722761" cy="48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Accessible to the hobbyist</a:t>
            </a:r>
          </a:p>
          <a:p>
            <a:r>
              <a:rPr lang="en-US" dirty="0"/>
              <a:t>Open Source and Free </a:t>
            </a:r>
            <a:r>
              <a:rPr lang="en-US" dirty="0" smtClean="0"/>
              <a:t>(as </a:t>
            </a:r>
            <a:r>
              <a:rPr lang="en-US" dirty="0"/>
              <a:t>in </a:t>
            </a:r>
            <a:r>
              <a:rPr lang="en-US" dirty="0" smtClean="0"/>
              <a:t>speech)</a:t>
            </a:r>
            <a:endParaRPr lang="en-US" dirty="0"/>
          </a:p>
          <a:p>
            <a:r>
              <a:rPr lang="en-US" dirty="0"/>
              <a:t>Precise and </a:t>
            </a:r>
            <a:r>
              <a:rPr lang="en-US" dirty="0" smtClean="0"/>
              <a:t>repeatable</a:t>
            </a:r>
          </a:p>
          <a:p>
            <a:r>
              <a:rPr lang="en-US" dirty="0" smtClean="0"/>
              <a:t>Flexible for the end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vs.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2" y="1504440"/>
            <a:ext cx="10973866" cy="4336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904" y="586713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 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88805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970468" y="2288539"/>
          <a:ext cx="899174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Volume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192</a:t>
                      </a:r>
                      <a:r>
                        <a:rPr lang="en-US" baseline="0" dirty="0" smtClean="0"/>
                        <a:t> mm x 216 mm x 216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Layer Height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0.015 ± 0.002 </a:t>
                      </a:r>
                      <a:r>
                        <a:rPr lang="en-US" dirty="0" smtClean="0"/>
                        <a:t>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 0.050 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3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5E529B-E2B8-4FF4-96DC-717B6A9731D6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4c2e6f55-8abc-4b5b-a4f7-930d3885115f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447</TotalTime>
  <Words>747</Words>
  <Application>Microsoft Office PowerPoint</Application>
  <PresentationFormat>Widescreen</PresentationFormat>
  <Paragraphs>126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Parallax</vt:lpstr>
      <vt:lpstr>Project PAM  Ref: SP14-75-3DPR </vt:lpstr>
      <vt:lpstr>Team 75 Organization</vt:lpstr>
      <vt:lpstr>Outline</vt:lpstr>
      <vt:lpstr>Executive Summary</vt:lpstr>
      <vt:lpstr>Market Gap</vt:lpstr>
      <vt:lpstr>Criteria</vt:lpstr>
      <vt:lpstr>Top Down vs. Bottom Up</vt:lpstr>
      <vt:lpstr>System Block Diagram</vt:lpstr>
      <vt:lpstr>Specifications</vt:lpstr>
      <vt:lpstr>Chassis Design</vt:lpstr>
      <vt:lpstr>Technical Drawings</vt:lpstr>
      <vt:lpstr>Vat Design</vt:lpstr>
      <vt:lpstr>Wire Diagram</vt:lpstr>
      <vt:lpstr>Hardware Software Interface</vt:lpstr>
      <vt:lpstr>Hardware Software Interface contd.</vt:lpstr>
      <vt:lpstr>Resin/Optics</vt:lpstr>
      <vt:lpstr>Software Problems</vt:lpstr>
      <vt:lpstr>New Design</vt:lpstr>
      <vt:lpstr>Timeline</vt:lpstr>
      <vt:lpstr>Timeline &amp; Budget</vt:lpstr>
      <vt:lpstr>Summary</vt:lpstr>
      <vt:lpstr>Acknowledgments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163</cp:revision>
  <dcterms:created xsi:type="dcterms:W3CDTF">2014-01-30T18:30:49Z</dcterms:created>
  <dcterms:modified xsi:type="dcterms:W3CDTF">2014-11-16T22:26:05Z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