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66" r:id="rId12"/>
    <p:sldId id="267" r:id="rId13"/>
    <p:sldId id="263" r:id="rId14"/>
    <p:sldId id="268" r:id="rId15"/>
    <p:sldId id="269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ce" initials="C" lastIdx="1" clrIdx="0">
    <p:extLst>
      <p:ext uri="{19B8F6BF-5375-455C-9EA6-DF929625EA0E}">
        <p15:presenceInfo xmlns:p15="http://schemas.microsoft.com/office/powerpoint/2012/main" userId="Ch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0"/>
    <a:srgbClr val="006982"/>
    <a:srgbClr val="91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78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1118640"/>
        <c:axId val="221122560"/>
      </c:bubbleChart>
      <c:valAx>
        <c:axId val="2211186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22560"/>
        <c:crosses val="autoZero"/>
        <c:crossBetween val="midCat"/>
      </c:valAx>
      <c:valAx>
        <c:axId val="221122560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18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AEAC-1931-4569-BF73-B212D56C4B53}" type="datetimeFigureOut">
              <a:rPr lang="en-US" smtClean="0"/>
              <a:t>2014-12-02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6146-A62B-4161-96C7-F81D8D5D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7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613399"/>
            <a:ext cx="9141619" cy="124460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376654"/>
            <a:ext cx="9141619" cy="236745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09" y="2308466"/>
            <a:ext cx="7543800" cy="2614693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9600" spc="-50" baseline="0">
                <a:solidFill>
                  <a:srgbClr val="0099B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09" y="5832353"/>
            <a:ext cx="7543800" cy="40847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2C62CB3-0669-4BBC-A9D3-3EE3CB95F944}" type="datetimeFigureOut">
              <a:rPr lang="en-US" smtClean="0"/>
              <a:t>2014-12-02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07DFA00-2851-4579-AF04-2E8B1A2D79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95300" y="1331262"/>
            <a:ext cx="9779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87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572499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1401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82700"/>
            <a:ext cx="4297680" cy="5308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2700"/>
            <a:ext cx="4213860" cy="530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1401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1263952"/>
            <a:ext cx="4284980" cy="56484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300" y="2051351"/>
            <a:ext cx="4284980" cy="45653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38" y="1263952"/>
            <a:ext cx="4251961" cy="56484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2051351"/>
            <a:ext cx="4251960" cy="45653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2C62CB3-0669-4BBC-A9D3-3EE3CB95F944}" type="datetimeFigureOut">
              <a:rPr lang="en-US" smtClean="0"/>
              <a:t>2014-12-02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07DFA00-2851-4579-AF04-2E8B1A2D7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" y="-1"/>
            <a:ext cx="9144001" cy="1047893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1052468"/>
            <a:ext cx="9144001" cy="65999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104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100" y="1231900"/>
            <a:ext cx="8572500" cy="539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6199"/>
            <a:ext cx="9142809" cy="4029993"/>
          </a:xfrm>
        </p:spPr>
        <p:txBody>
          <a:bodyPr anchor="ctr"/>
          <a:lstStyle/>
          <a:p>
            <a:pPr algn="ctr"/>
            <a:r>
              <a:rPr lang="en-US" sz="13000" dirty="0" smtClean="0">
                <a:solidFill>
                  <a:srgbClr val="0099B0"/>
                </a:solidFill>
              </a:rPr>
              <a:t>Project PAM</a:t>
            </a:r>
            <a:endParaRPr lang="en-US" sz="13000" dirty="0">
              <a:solidFill>
                <a:srgbClr val="0099B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07424"/>
            <a:ext cx="9144000" cy="1250575"/>
          </a:xfrm>
        </p:spPr>
        <p:txBody>
          <a:bodyPr anchor="ctr">
            <a:noAutofit/>
          </a:bodyPr>
          <a:lstStyle/>
          <a:p>
            <a:pPr marL="635000" algn="just"/>
            <a:r>
              <a:rPr lang="en-US" sz="3200" dirty="0" smtClean="0"/>
              <a:t>The world’s first open source </a:t>
            </a:r>
            <a:r>
              <a:rPr lang="en-US" sz="3200" dirty="0" err="1" smtClean="0"/>
              <a:t>dlp</a:t>
            </a:r>
            <a:r>
              <a:rPr lang="en-US" sz="3200" dirty="0" smtClean="0"/>
              <a:t> </a:t>
            </a:r>
          </a:p>
          <a:p>
            <a:pPr marL="6350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3d printer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18735" y="4483510"/>
            <a:ext cx="4896465" cy="89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Diagram</a:t>
            </a:r>
          </a:p>
        </p:txBody>
      </p:sp>
      <p:pic>
        <p:nvPicPr>
          <p:cNvPr id="4" name="Content Placeholder 14" descr="LndScapeH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452" y="1667880"/>
            <a:ext cx="8837096" cy="4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0" y="2064774"/>
            <a:ext cx="8728005" cy="34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4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639696"/>
              </p:ext>
            </p:extLst>
          </p:nvPr>
        </p:nvGraphicFramePr>
        <p:xfrm>
          <a:off x="2219905" y="1895558"/>
          <a:ext cx="4891450" cy="4257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774"/>
                <a:gridCol w="141667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+mn-lt"/>
                        </a:rPr>
                        <a:t>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Motion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control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$113.61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Chassis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$315.99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Hardware software interface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$25.97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Motors/motor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control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$82.83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 Juice resins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$45.00</a:t>
                      </a:r>
                    </a:p>
                  </a:txBody>
                  <a:tcPr anchor="ctr"/>
                </a:tc>
              </a:tr>
              <a:tr h="416675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$602.17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3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System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81" y="1327352"/>
            <a:ext cx="3926758" cy="52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5" b="30556"/>
          <a:stretch/>
        </p:blipFill>
        <p:spPr>
          <a:xfrm>
            <a:off x="0" y="1338417"/>
            <a:ext cx="5840361" cy="2507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 b="25253"/>
          <a:stretch/>
        </p:blipFill>
        <p:spPr>
          <a:xfrm>
            <a:off x="3303639" y="3875140"/>
            <a:ext cx="5840361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b="22311"/>
          <a:stretch/>
        </p:blipFill>
        <p:spPr>
          <a:xfrm>
            <a:off x="0" y="1353168"/>
            <a:ext cx="5574890" cy="2684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1" b="20106"/>
          <a:stretch/>
        </p:blipFill>
        <p:spPr>
          <a:xfrm>
            <a:off x="3569110" y="4037374"/>
            <a:ext cx="5574890" cy="2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43" y="1498575"/>
            <a:ext cx="3581132" cy="37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7599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High </a:t>
            </a:r>
            <a:r>
              <a:rPr lang="en-US" dirty="0"/>
              <a:t>resolution additive manufacturing is not accessible for hobbyists (under $1,000)</a:t>
            </a:r>
          </a:p>
          <a:p>
            <a:pPr lvl="1" fontAlgn="base"/>
            <a:r>
              <a:rPr lang="en-US" dirty="0"/>
              <a:t>Current hobbyist 3D printers are imprecise, fault-prone, and poorly documented</a:t>
            </a:r>
          </a:p>
          <a:p>
            <a:pPr lvl="1" fontAlgn="base"/>
            <a:r>
              <a:rPr lang="en-US" dirty="0"/>
              <a:t>Available PAM systems are inflexible, use proprietary hardware and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Libre</a:t>
            </a:r>
            <a:endParaRPr lang="en-US" dirty="0"/>
          </a:p>
          <a:p>
            <a:pPr lvl="1"/>
            <a:r>
              <a:rPr lang="en-US" dirty="0"/>
              <a:t>Accessible to the hobbyist</a:t>
            </a:r>
          </a:p>
          <a:p>
            <a:pPr lvl="1"/>
            <a:r>
              <a:rPr lang="en-US" dirty="0"/>
              <a:t>Precise and repeatable</a:t>
            </a:r>
          </a:p>
          <a:p>
            <a:pPr lvl="1"/>
            <a:r>
              <a:rPr lang="en-US" dirty="0"/>
              <a:t>Flexible for the end user</a:t>
            </a:r>
          </a:p>
          <a:p>
            <a:pPr lvl="1"/>
            <a:r>
              <a:rPr lang="en-US" dirty="0"/>
              <a:t>Off-the-shelf open-source hardware</a:t>
            </a:r>
          </a:p>
          <a:p>
            <a:pPr lvl="1"/>
            <a:r>
              <a:rPr lang="en-US" dirty="0"/>
              <a:t>A thoroughly documented reference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Gap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333500"/>
          <a:ext cx="8572500" cy="52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4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143620"/>
              </p:ext>
            </p:extLst>
          </p:nvPr>
        </p:nvGraphicFramePr>
        <p:xfrm>
          <a:off x="586596" y="1958021"/>
          <a:ext cx="8246853" cy="353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862"/>
                <a:gridCol w="3840991"/>
              </a:tblGrid>
              <a:tr h="58705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Geometry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Dimension/Tolerance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</a:tr>
              <a:tr h="58705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Build Volume Size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/>
                        <a:t>192</a:t>
                      </a:r>
                      <a:r>
                        <a:rPr lang="en-US" sz="1700" baseline="0" dirty="0" smtClean="0"/>
                        <a:t> mm x 216 mm x 216 mm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</a:tr>
              <a:tr h="58705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X</a:t>
                      </a:r>
                      <a:r>
                        <a:rPr lang="en-US" sz="1700" baseline="0" dirty="0" smtClean="0"/>
                        <a:t> and Y Axis Resolution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/>
                        <a:t>0.100 mm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</a:tr>
              <a:tr h="58705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Minimum</a:t>
                      </a:r>
                      <a:r>
                        <a:rPr lang="en-US" sz="1700" baseline="0" dirty="0" smtClean="0"/>
                        <a:t> Layer Height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0.015 ± 0.002 </a:t>
                      </a:r>
                      <a:r>
                        <a:rPr lang="en-US" sz="1700" dirty="0" smtClean="0"/>
                        <a:t>mm</a:t>
                      </a:r>
                    </a:p>
                  </a:txBody>
                  <a:tcPr marL="83865" marR="83865" marT="41932" marB="41932" anchor="ctr"/>
                </a:tc>
              </a:tr>
              <a:tr h="58705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Parallelism/Perpendicularity of a 20 mm cube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/>
                        <a:t>0.050 mm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</a:tr>
              <a:tr h="58705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Dimensional Tolerance</a:t>
                      </a:r>
                      <a:r>
                        <a:rPr lang="en-US" sz="1700" baseline="0" dirty="0" smtClean="0"/>
                        <a:t> of a 20 mm cube</a:t>
                      </a:r>
                      <a:endParaRPr lang="en-US" sz="1700" dirty="0"/>
                    </a:p>
                  </a:txBody>
                  <a:tcPr marL="83865" marR="83865" marT="41932" marB="41932"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± 0.050 mm</a:t>
                      </a:r>
                    </a:p>
                    <a:p>
                      <a:pPr algn="r"/>
                      <a:endParaRPr lang="en-US" sz="1700" dirty="0"/>
                    </a:p>
                  </a:txBody>
                  <a:tcPr marL="83865" marR="83865" marT="41932" marB="4193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48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Prototype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317945" y="1529626"/>
            <a:ext cx="1991154" cy="4389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6559835" y="1529626"/>
            <a:ext cx="2240402" cy="438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3241363" y="1529627"/>
            <a:ext cx="2364586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09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179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Retrospect</vt:lpstr>
      <vt:lpstr>Project PAM</vt:lpstr>
      <vt:lpstr>PowerPoint Presentation</vt:lpstr>
      <vt:lpstr>PowerPoint Presentation</vt:lpstr>
      <vt:lpstr>PowerPoint Presentation</vt:lpstr>
      <vt:lpstr>Problem</vt:lpstr>
      <vt:lpstr>Solution</vt:lpstr>
      <vt:lpstr>Market Gap</vt:lpstr>
      <vt:lpstr>Specifications</vt:lpstr>
      <vt:lpstr>Current Prototype </vt:lpstr>
      <vt:lpstr>PowerPoint Presentation</vt:lpstr>
      <vt:lpstr>Wire Diagram</vt:lpstr>
      <vt:lpstr>Functional Block Diagram</vt:lpstr>
      <vt:lpstr>Cost</vt:lpstr>
      <vt:lpstr>Full System Run</vt:lpstr>
      <vt:lpstr>Test Prints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PAM</dc:title>
  <dc:creator>Daniel M Olsen</dc:creator>
  <cp:lastModifiedBy>Chance</cp:lastModifiedBy>
  <cp:revision>14</cp:revision>
  <dcterms:created xsi:type="dcterms:W3CDTF">2014-12-02T00:32:54Z</dcterms:created>
  <dcterms:modified xsi:type="dcterms:W3CDTF">2014-12-02T16:49:12Z</dcterms:modified>
</cp:coreProperties>
</file>