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71" r:id="rId13"/>
    <p:sldId id="273" r:id="rId14"/>
    <p:sldId id="267" r:id="rId15"/>
    <p:sldId id="266" r:id="rId16"/>
    <p:sldId id="270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7F354-B728-4A76-8229-47A8B1BD6778}" v="199" dt="2019-07-09T02:13:04.633"/>
    <p1510:client id="{52CCE269-E9BE-45A4-8971-B50CBAACFD6E}" v="293" dt="2019-07-10T19:43:11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1C6C-A298-4E7D-AFCC-5FF9D43CD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C0310-FB76-4EF9-918B-31115D953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8020-7D1D-4B51-86C9-11682CEA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AD00-0D0E-4CA4-BFE8-935003E2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B83C-2FFF-4DEE-9FCE-F87C8EB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E9EA-9350-433F-BD5E-0C2574B0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4586-2E9B-4480-A3BA-3311A9E5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F9DC-E679-4333-B798-541C7896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837C-BDC2-4051-8A28-CF9AC2CF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E20A-FA57-4838-98E6-3662A23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E8840-F359-4209-A499-CB8983A63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47494-5AE9-4A17-B864-73338B70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E408-901D-4E90-86EE-4AC79DFC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82E5-65DC-406E-8AF7-AF92EF8A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4BD7-09E5-47AE-B0AA-358DB7C6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F085-4D10-461C-ABF1-80EB79C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EEF9-CC62-4CB7-A5C5-A401F4F2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0573-6E66-4021-A644-A2C85CCD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9E9D-B514-47AE-A35D-7000238C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C04E-4205-4529-AB7E-6019D58A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5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FA12-211C-483A-8F12-A15C3CAA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7914-039D-4088-B7D0-D8F5D172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2A4C-2D70-47E4-8F08-92A7D5E5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9947-F37E-4117-886E-8C5920A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37BF-FC90-4BF9-89CB-6882C0C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6387-AA36-4356-8541-22F610C4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6CBA-3ADB-4A69-B235-8A3C8FB6A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7965-EAC4-4130-A1F3-C9FAD26E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77A1D-A67C-4DC6-B304-1A3C42FC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051A-99D4-460F-AAE7-5D036351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68DAA-FB99-4CE0-8933-B1E767E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7831-1887-40A8-8041-64C62380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5AFB-E3CC-442A-9F52-1DF77F6C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72073-33EC-4F98-8B59-9DF86D2C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31C0-EB0B-46F7-9D06-B065F9ACC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76A0E-435F-4FF6-A811-2FA7A4B0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52A10-7FD9-44DF-83F9-120F7AC5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BF3F3-8DDA-4CDE-94A2-93BA1AE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A360-20C5-43A8-8733-70A23278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0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5942-919E-4B55-9BB9-CB1B9F85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F6359-9311-4737-B24B-AF9014BF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84E6C-3547-4D95-B4F4-6F95BE6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15BB6-47C3-486D-8D44-AD6267F6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61D3B-6D85-4606-B024-FB72E3E8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C1DA9-CDE9-4572-A03C-532EC286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ADAD-C6CB-4F4F-B61A-BFA92CB7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E5C6-54CD-4AFE-97A2-90864EE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E6EC-9357-477D-82E1-9A5100F1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96FF2-AE68-47A3-A228-4D8F03E8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56F-F9B5-4F41-A8C3-01076F4B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EFF7-9A57-4D38-A7C2-5FA67E9B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F62C-00A6-4325-A788-C5840632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00B3-E0B8-4B71-A235-D340FF6A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38676-1BA0-4A8D-9827-15418CFA3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AD61B-EE97-40F1-9B87-4F15F7CC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1053-D3EE-48BC-BC1A-75B1E68D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56560-2200-4382-A1D5-B371A8E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2601-2038-45ED-966A-7BCE1784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DC21A-94CA-43C1-B95F-15BC907C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A4D1-FA32-4069-B230-0A84182C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F35C-47FE-4A41-B93A-4985B838A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215B-CDB1-4343-A7AC-BE3172B2318A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E3CC-A46E-47B7-A47B-8F304210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B7EB-21B3-4CE6-9A16-AFA07E83F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8BFD-A238-4079-8881-B77251F5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ver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sca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triggers-bindin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debug-powershell-local" TargetMode="External"/><Relationship Id="rId2" Type="http://schemas.openxmlformats.org/officeDocument/2006/relationships/hyperlink" Target="https://docs.microsoft.com/en-us/azure/azure-functions/functions-create-first-function-power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zure-functions/functions-reference-powershel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run-local" TargetMode="External"/><Relationship Id="rId2" Type="http://schemas.openxmlformats.org/officeDocument/2006/relationships/hyperlink" Target="https://www.microsoft.com/net/download/window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host-json" TargetMode="External"/><Relationship Id="rId2" Type="http://schemas.openxmlformats.org/officeDocument/2006/relationships/hyperlink" Target="https://docs.microsoft.com/en-us/azure/azure-functions/functions-reference-powershe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ebsnore/MN-PowerShell-Azure-Funct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sul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71710F-9215-4B32-9F25-51DB65B3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08401" y="0"/>
            <a:ext cx="32944522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2582C5F-AA62-45F9-A110-59DDE7DD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966" y="5310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Azure Functions</a:t>
            </a:r>
            <a:br>
              <a:rPr lang="en-GB" sz="66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A somewhat-deep dive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D5C0A0-6681-4F91-AD83-8FE363FE6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966" y="3010711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ts val="2800"/>
              </a:lnSpc>
            </a:pPr>
            <a:r>
              <a:rPr lang="en-GB" dirty="0">
                <a:solidFill>
                  <a:schemeClr val="bg1"/>
                </a:solidFill>
                <a:latin typeface="+mj-lt"/>
              </a:rPr>
              <a:t>Twin Cities PowerShell User Group</a:t>
            </a:r>
          </a:p>
          <a:p>
            <a:pPr algn="l">
              <a:lnSpc>
                <a:spcPts val="2800"/>
              </a:lnSpc>
            </a:pPr>
            <a:r>
              <a:rPr lang="en-GB" dirty="0">
                <a:solidFill>
                  <a:schemeClr val="bg1"/>
                </a:solidFill>
                <a:latin typeface="+mj-lt"/>
              </a:rPr>
              <a:t>Dan O’Sullivan</a:t>
            </a:r>
          </a:p>
          <a:p>
            <a:pPr algn="l">
              <a:lnSpc>
                <a:spcPts val="2800"/>
              </a:lnSpc>
            </a:pPr>
            <a:r>
              <a:rPr lang="en-GB" dirty="0">
                <a:solidFill>
                  <a:schemeClr val="bg1"/>
                </a:solidFill>
                <a:latin typeface="+mj-lt"/>
              </a:rPr>
              <a:t>July 2019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17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19F-410E-47F9-8485-E19FB187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hlinkClick r:id="rId2"/>
              </a:rPr>
              <a:t>Azure Functions runtime versions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52E798-8801-4BB8-9C67-DA1B6F49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61204"/>
              </p:ext>
            </p:extLst>
          </p:nvPr>
        </p:nvGraphicFramePr>
        <p:xfrm>
          <a:off x="1773936" y="1852454"/>
          <a:ext cx="86441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1208376342"/>
                    </a:ext>
                  </a:extLst>
                </a:gridCol>
                <a:gridCol w="3263392">
                  <a:extLst>
                    <a:ext uri="{9D8B030D-6E8A-4147-A177-3AD203B41FA5}">
                      <a16:colId xmlns:a16="http://schemas.microsoft.com/office/drawing/2014/main" val="3586937191"/>
                    </a:ext>
                  </a:extLst>
                </a:gridCol>
                <a:gridCol w="2881376">
                  <a:extLst>
                    <a:ext uri="{9D8B030D-6E8A-4147-A177-3AD203B41FA5}">
                      <a16:colId xmlns:a16="http://schemas.microsoft.com/office/drawing/2014/main" val="4233529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1.X 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2.X runtime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44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(.NET Framework 4.7)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(.NET Core 2.2)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4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(Node 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(Node 8 &amp;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540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(.NET Framework 4.7)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(.NET Core 2.2)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284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(Java 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86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PowerShell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Experimental</a:t>
                      </a:r>
                      <a:endParaRPr 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Preview (PowerShell Core 6)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1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Experimental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Preview (Python 3.6)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Experimental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GA (supported through transpiling to JavaScript)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875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Experimental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486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Batch (.cmd, .bat)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Experimental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139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Experimental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54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2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B5C5-04AB-4977-9C2F-175C8BC2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hlinkClick r:id="rId2"/>
              </a:rPr>
              <a:t>Azure Functions scale and hosting</a:t>
            </a:r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9A40AD-4A97-4B13-B301-3A7BF38C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65286"/>
              </p:ext>
            </p:extLst>
          </p:nvPr>
        </p:nvGraphicFramePr>
        <p:xfrm>
          <a:off x="1714499" y="1690688"/>
          <a:ext cx="8763002" cy="435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1">
                  <a:extLst>
                    <a:ext uri="{9D8B030D-6E8A-4147-A177-3AD203B41FA5}">
                      <a16:colId xmlns:a16="http://schemas.microsoft.com/office/drawing/2014/main" val="3586937191"/>
                    </a:ext>
                  </a:extLst>
                </a:gridCol>
                <a:gridCol w="4381501">
                  <a:extLst>
                    <a:ext uri="{9D8B030D-6E8A-4147-A177-3AD203B41FA5}">
                      <a16:colId xmlns:a16="http://schemas.microsoft.com/office/drawing/2014/main" val="4233529012"/>
                    </a:ext>
                  </a:extLst>
                </a:gridCol>
              </a:tblGrid>
              <a:tr h="788122">
                <a:tc>
                  <a:txBody>
                    <a:bodyPr/>
                    <a:lstStyle/>
                    <a:p>
                      <a:r>
                        <a:rPr lang="en-US"/>
                        <a:t>Consumption </a:t>
                      </a:r>
                      <a:r>
                        <a:rPr lang="en-US" b="1"/>
                        <a:t>plan </a:t>
                      </a:r>
                      <a:r>
                        <a:rPr lang="en-US" b="0"/>
                        <a:t>(default option)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Premium plan (preview) / </a:t>
                      </a:r>
                      <a:br>
                        <a:rPr lang="en-US" b="1"/>
                      </a:br>
                      <a:r>
                        <a:rPr lang="en-US" b="1"/>
                        <a:t>Dedicated (App Service) plan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444997"/>
                  </a:ext>
                </a:extLst>
              </a:tr>
              <a:tr h="78812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Pay when your functions are 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“Predictable pricing”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48707"/>
                  </a:ext>
                </a:extLst>
              </a:tr>
              <a:tr h="788122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Don’t pay for idle VMs / </a:t>
                      </a:r>
                      <a:br>
                        <a:rPr lang="en-GB">
                          <a:solidFill>
                            <a:schemeClr val="tx1"/>
                          </a:solidFill>
                        </a:rPr>
                      </a:br>
                      <a:r>
                        <a:rPr lang="en-GB">
                          <a:solidFill>
                            <a:schemeClr val="tx1"/>
                          </a:solidFill>
                        </a:rPr>
                        <a:t>don’t need to reserve capacity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526"/>
                  </a:ext>
                </a:extLst>
              </a:tr>
              <a:tr h="450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Scale up compute power automatically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Premium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540120"/>
                  </a:ext>
                </a:extLst>
              </a:tr>
              <a:tr h="450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Concurrency on Premium and some Dedicated VMs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259696"/>
                  </a:ext>
                </a:extLst>
              </a:tr>
              <a:tr h="450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Cold start can cause delays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Pre-warmed instances / </a:t>
                      </a:r>
                      <a:r>
                        <a:rPr lang="en-US"/>
                        <a:t>Always On available</a:t>
                      </a:r>
                      <a:endParaRPr 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284547"/>
                  </a:ext>
                </a:extLst>
              </a:tr>
              <a:tr h="4503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minute maximum timeout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 maximum timeout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86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65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67C1-571B-427F-A831-AEB0030F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hlinkClick r:id="rId2"/>
              </a:rPr>
              <a:t>Azure Functions triggers and bindings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1D8E54-1165-4B93-A2C0-533E70E7F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6367"/>
              </p:ext>
            </p:extLst>
          </p:nvPr>
        </p:nvGraphicFramePr>
        <p:xfrm>
          <a:off x="1628108" y="1690687"/>
          <a:ext cx="8935784" cy="480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946">
                  <a:extLst>
                    <a:ext uri="{9D8B030D-6E8A-4147-A177-3AD203B41FA5}">
                      <a16:colId xmlns:a16="http://schemas.microsoft.com/office/drawing/2014/main" val="1808813754"/>
                    </a:ext>
                  </a:extLst>
                </a:gridCol>
                <a:gridCol w="2233946">
                  <a:extLst>
                    <a:ext uri="{9D8B030D-6E8A-4147-A177-3AD203B41FA5}">
                      <a16:colId xmlns:a16="http://schemas.microsoft.com/office/drawing/2014/main" val="2982457422"/>
                    </a:ext>
                  </a:extLst>
                </a:gridCol>
                <a:gridCol w="2233946">
                  <a:extLst>
                    <a:ext uri="{9D8B030D-6E8A-4147-A177-3AD203B41FA5}">
                      <a16:colId xmlns:a16="http://schemas.microsoft.com/office/drawing/2014/main" val="3291714537"/>
                    </a:ext>
                  </a:extLst>
                </a:gridCol>
                <a:gridCol w="2233946">
                  <a:extLst>
                    <a:ext uri="{9D8B030D-6E8A-4147-A177-3AD203B41FA5}">
                      <a16:colId xmlns:a16="http://schemas.microsoft.com/office/drawing/2014/main" val="3220264475"/>
                    </a:ext>
                  </a:extLst>
                </a:gridCol>
              </a:tblGrid>
              <a:tr h="343014">
                <a:tc>
                  <a:txBody>
                    <a:bodyPr/>
                    <a:lstStyle/>
                    <a:p>
                      <a:r>
                        <a:rPr lang="en-US" sz="1600"/>
                        <a:t>Example scenario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Trigger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Input binding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Output binding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4219292522"/>
                  </a:ext>
                </a:extLst>
              </a:tr>
              <a:tr h="1114793">
                <a:tc>
                  <a:txBody>
                    <a:bodyPr/>
                    <a:lstStyle/>
                    <a:p>
                      <a:r>
                        <a:rPr lang="en-GB" sz="1600"/>
                        <a:t>A new queue message arrives which runs a function to write to another queue.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Queue 1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Queue 2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907977829"/>
                  </a:ext>
                </a:extLst>
              </a:tr>
              <a:tr h="1114793">
                <a:tc>
                  <a:txBody>
                    <a:bodyPr/>
                    <a:lstStyle/>
                    <a:p>
                      <a:r>
                        <a:rPr lang="en-GB" sz="1600"/>
                        <a:t>A scheduled job reads Blob Storage contents and creates a new Cosmos DB document.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Timer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Blob Storage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Cosmos DB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2697481639"/>
                  </a:ext>
                </a:extLst>
              </a:tr>
              <a:tr h="1372053">
                <a:tc>
                  <a:txBody>
                    <a:bodyPr/>
                    <a:lstStyle/>
                    <a:p>
                      <a:r>
                        <a:rPr lang="en-GB" sz="1600"/>
                        <a:t>The Event Grid is used to read an image from Blob Storage and a document from Cosmos DB to send an email.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Event Grid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Blob Storage and Cosmos DB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SendGrid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273564272"/>
                  </a:ext>
                </a:extLst>
              </a:tr>
              <a:tr h="857534">
                <a:tc>
                  <a:txBody>
                    <a:bodyPr/>
                    <a:lstStyle/>
                    <a:p>
                      <a:r>
                        <a:rPr lang="en-GB" sz="1600"/>
                        <a:t>A webhook that uses Microsoft Graph to update an Excel sheet.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HTTP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None</a:t>
                      </a:r>
                    </a:p>
                  </a:txBody>
                  <a:tcPr marL="77702" marR="77702" marT="38851" marB="388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Microsoft Graph</a:t>
                      </a:r>
                    </a:p>
                  </a:txBody>
                  <a:tcPr marL="77702" marR="77702" marT="38851" marB="38851" anchor="ctr"/>
                </a:tc>
                <a:extLst>
                  <a:ext uri="{0D108BD9-81ED-4DB2-BD59-A6C34878D82A}">
                    <a16:rowId xmlns:a16="http://schemas.microsoft.com/office/drawing/2014/main" val="387411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5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5A34-3275-49F5-AEA1-2A8A0D6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Demo: create Function App in Azure console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0B59E-232C-4A8F-B7E6-1630AD57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Function App settings</a:t>
            </a:r>
          </a:p>
          <a:p>
            <a:pPr lvl="1"/>
            <a:r>
              <a:rPr lang="en-US"/>
              <a:t>Runtime version</a:t>
            </a:r>
          </a:p>
          <a:p>
            <a:pPr lvl="1"/>
            <a:r>
              <a:rPr lang="en-US"/>
              <a:t>Host Keys</a:t>
            </a:r>
          </a:p>
          <a:p>
            <a:r>
              <a:rPr lang="en-US"/>
              <a:t>Configuration -&gt; General settings</a:t>
            </a:r>
          </a:p>
          <a:p>
            <a:pPr lvl="1"/>
            <a:r>
              <a:rPr lang="en-US"/>
              <a:t>Platform</a:t>
            </a:r>
          </a:p>
          <a:p>
            <a:pPr lvl="1"/>
            <a:r>
              <a:rPr lang="en-US"/>
              <a:t>HTTP version</a:t>
            </a:r>
          </a:p>
          <a:p>
            <a:r>
              <a:rPr lang="en-US"/>
              <a:t>Configuration -&gt; Application settings</a:t>
            </a:r>
          </a:p>
          <a:p>
            <a:pPr lvl="1"/>
            <a:r>
              <a:rPr lang="en-US"/>
              <a:t>exposed as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107184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EEC2-3902-4DB7-BBC0-C099D99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Demo: PowerShell docs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FCFF-24BD-4BFE-9CFF-AF4F3A45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Create your first PowerShell function in Azure (preview)</a:t>
            </a:r>
            <a:endParaRPr lang="en-GB">
              <a:hlinkClick r:id="rId3"/>
            </a:endParaRPr>
          </a:p>
          <a:p>
            <a:r>
              <a:rPr lang="en-GB">
                <a:hlinkClick r:id="rId3"/>
              </a:rPr>
              <a:t>Debug PowerShell Azure Functions locally</a:t>
            </a:r>
            <a:endParaRPr lang="en-GB"/>
          </a:p>
          <a:p>
            <a:r>
              <a:rPr lang="en-GB">
                <a:hlinkClick r:id="rId4"/>
              </a:rPr>
              <a:t>Azure Functions PowerShell developer guide</a:t>
            </a: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F70B-01DD-41A0-882F-4F7F5407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Demo: prerequisites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F0C8-B94E-4337-8099-11486C9A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 Studio Code</a:t>
            </a:r>
          </a:p>
          <a:p>
            <a:pPr lvl="1"/>
            <a:r>
              <a:rPr lang="en-GB" dirty="0"/>
              <a:t>Azure Functions extension</a:t>
            </a:r>
          </a:p>
          <a:p>
            <a:pPr lvl="1"/>
            <a:r>
              <a:rPr lang="en-GB" dirty="0"/>
              <a:t>PowerShell extension</a:t>
            </a:r>
          </a:p>
          <a:p>
            <a:r>
              <a:rPr lang="en-GB" dirty="0"/>
              <a:t>PowerShell Core 6.2</a:t>
            </a:r>
          </a:p>
          <a:p>
            <a:r>
              <a:rPr lang="en-GB" dirty="0">
                <a:hlinkClick r:id="rId2"/>
              </a:rPr>
              <a:t>.NET Core 2.x SDK for Windows</a:t>
            </a:r>
            <a:endParaRPr lang="en-GB" dirty="0"/>
          </a:p>
          <a:p>
            <a:r>
              <a:rPr lang="en-US" dirty="0">
                <a:hlinkClick r:id="rId3"/>
              </a:rPr>
              <a:t>Azure Functions Core Tools</a:t>
            </a:r>
            <a:endParaRPr lang="en-GB" dirty="0"/>
          </a:p>
          <a:p>
            <a:r>
              <a:rPr lang="en-GB" dirty="0"/>
              <a:t>Azure account</a:t>
            </a:r>
          </a:p>
          <a:p>
            <a:pPr lvl="1"/>
            <a:r>
              <a:rPr lang="en-US" dirty="0"/>
              <a:t>Storage Account (</a:t>
            </a:r>
            <a:r>
              <a:rPr lang="en-GB" dirty="0"/>
              <a:t>Azure Blob, Queue, Files, and Table storage)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sounds like a lot, but it’s easy if you follow the docs.</a:t>
            </a:r>
          </a:p>
        </p:txBody>
      </p:sp>
    </p:spTree>
    <p:extLst>
      <p:ext uri="{BB962C8B-B14F-4D97-AF65-F5344CB8AC3E}">
        <p14:creationId xmlns:p14="http://schemas.microsoft.com/office/powerpoint/2010/main" val="319398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EA3A-F572-4EE1-BAEF-B8A155C3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hlinkClick r:id="rId2"/>
              </a:rPr>
              <a:t>Function App </a:t>
            </a:r>
            <a:r>
              <a:rPr lang="en-US">
                <a:hlinkClick r:id="rId2"/>
              </a:rPr>
              <a:t>folder structure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43781A-33FD-44F1-97FA-A1F3A830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9056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One folder per </a:t>
            </a:r>
            <a:r>
              <a:rPr lang="en-GB" b="1" dirty="0"/>
              <a:t>Function</a:t>
            </a:r>
            <a:endParaRPr lang="en-GB" dirty="0"/>
          </a:p>
          <a:p>
            <a:pPr lvl="1"/>
            <a:r>
              <a:rPr lang="en-US" b="1" dirty="0"/>
              <a:t>run.ps1 </a:t>
            </a:r>
            <a:r>
              <a:rPr lang="en-US" dirty="0"/>
              <a:t>is what gets run</a:t>
            </a:r>
          </a:p>
          <a:p>
            <a:pPr lvl="1"/>
            <a:r>
              <a:rPr lang="en-US" b="1" dirty="0" err="1"/>
              <a:t>function.json</a:t>
            </a:r>
            <a:r>
              <a:rPr lang="en-US" b="1" dirty="0"/>
              <a:t> </a:t>
            </a:r>
            <a:r>
              <a:rPr lang="en-US" dirty="0"/>
              <a:t>defines:</a:t>
            </a:r>
          </a:p>
          <a:p>
            <a:pPr lvl="2"/>
            <a:r>
              <a:rPr lang="en-US" dirty="0"/>
              <a:t>triggers, input binding, output binding</a:t>
            </a:r>
          </a:p>
          <a:p>
            <a:r>
              <a:rPr lang="en-US" b="1" dirty="0"/>
              <a:t>Modules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goes in </a:t>
            </a:r>
            <a:r>
              <a:rPr lang="en-US" i="1" dirty="0"/>
              <a:t>$</a:t>
            </a:r>
            <a:r>
              <a:rPr lang="en-US" i="1" dirty="0" err="1"/>
              <a:t>env:PSModulePath</a:t>
            </a:r>
            <a:endParaRPr lang="en-US" i="1" dirty="0"/>
          </a:p>
          <a:p>
            <a:r>
              <a:rPr lang="en-GB" b="1" dirty="0" err="1">
                <a:hlinkClick r:id="rId3"/>
              </a:rPr>
              <a:t>host.json</a:t>
            </a:r>
            <a:endParaRPr lang="en-GB" b="1" dirty="0"/>
          </a:p>
          <a:p>
            <a:pPr lvl="1"/>
            <a:r>
              <a:rPr lang="en-GB" dirty="0"/>
              <a:t>Function App configuration</a:t>
            </a:r>
          </a:p>
          <a:p>
            <a:pPr lvl="1"/>
            <a:r>
              <a:rPr lang="en-GB" dirty="0"/>
              <a:t>e.g. logging level</a:t>
            </a:r>
            <a:endParaRPr lang="en-US" b="1" dirty="0"/>
          </a:p>
          <a:p>
            <a:r>
              <a:rPr lang="en-US" b="1" dirty="0"/>
              <a:t>profile.ps1</a:t>
            </a:r>
          </a:p>
          <a:p>
            <a:pPr lvl="1"/>
            <a:r>
              <a:rPr lang="en-GB" dirty="0"/>
              <a:t>runs when a Function App starts</a:t>
            </a:r>
          </a:p>
          <a:p>
            <a:pPr lvl="1"/>
            <a:r>
              <a:rPr lang="en-GB" dirty="0"/>
              <a:t>(first deployed or cold start)</a:t>
            </a:r>
          </a:p>
          <a:p>
            <a:r>
              <a:rPr lang="en-GB" b="1" dirty="0"/>
              <a:t>requirements.psd1</a:t>
            </a:r>
          </a:p>
          <a:p>
            <a:pPr lvl="1"/>
            <a:r>
              <a:rPr lang="en-US" dirty="0"/>
              <a:t>defines Az module as a </a:t>
            </a:r>
            <a:br>
              <a:rPr lang="en-US" dirty="0"/>
            </a:br>
            <a:r>
              <a:rPr lang="en-US" dirty="0"/>
              <a:t>“managed dependency”</a:t>
            </a:r>
            <a:endParaRPr lang="en-US" b="1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5BF20C4-D2EB-4B89-A8B3-8E2D7397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0" y="1587256"/>
            <a:ext cx="4381328" cy="5009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PSFunctionApp</a:t>
            </a:r>
            <a:endParaRPr lang="en-US" altLang="en-US" sz="160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MyFirstFunction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-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run.ps1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-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function.json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MySecondFunction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- run.ps1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-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function.json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Modules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-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myFirstHelperModule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| - myFirstHelperModule.psd1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| - myFirstHelperModule.psm1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-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mySecondHelperModule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| - mySecondHelperModule.psd1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| | - mySecondHelperModule.psm1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local.settings.json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host.json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requirements.psd1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profile.ps1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extensions.csproj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 Typewriter" panose="020B0509030504030204" pitchFamily="49" charset="0"/>
                <a:cs typeface="Courier New" panose="02070309020205020404" pitchFamily="49" charset="0"/>
              </a:rPr>
              <a:t>| - bin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01FC-8081-415E-8312-72106416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</a:t>
            </a:r>
            <a:r>
              <a:rPr lang="en-GB" err="1"/>
              <a:t>demo</a:t>
            </a:r>
            <a:r>
              <a:rPr lang="en-GB"/>
              <a:t> </a:t>
            </a:r>
            <a:r>
              <a:rPr lang="en-GB" err="1"/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5B90-3CC0-4B40-9D25-36BD9D3A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dirty="0" err="1"/>
              <a:t>a_HelloWorld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err="1"/>
              <a:t>b_LocalDebug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err="1"/>
              <a:t>c_ShellOut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err="1"/>
              <a:t>d_ExploreAzureEnvironment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err="1"/>
              <a:t>e_FileSystemBrowser</a:t>
            </a: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Code is on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0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D6C856-3B3B-4677-94BB-80E26B5C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075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69565">
                  <a:extLst>
                    <a:ext uri="{9D8B030D-6E8A-4147-A177-3AD203B41FA5}">
                      <a16:colId xmlns:a16="http://schemas.microsoft.com/office/drawing/2014/main" val="1445308433"/>
                    </a:ext>
                  </a:extLst>
                </a:gridCol>
                <a:gridCol w="7222435">
                  <a:extLst>
                    <a:ext uri="{9D8B030D-6E8A-4147-A177-3AD203B41FA5}">
                      <a16:colId xmlns:a16="http://schemas.microsoft.com/office/drawing/2014/main" val="330254987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algn="r"/>
                      <a:r>
                        <a:rPr lang="en-US" sz="4800" dirty="0"/>
                        <a:t>email:</a:t>
                      </a:r>
                    </a:p>
                    <a:p>
                      <a:pPr algn="r"/>
                      <a:r>
                        <a:rPr lang="en-US" sz="4800" dirty="0"/>
                        <a:t>twitter:</a:t>
                      </a:r>
                    </a:p>
                    <a:p>
                      <a:pPr algn="r"/>
                      <a:r>
                        <a:rPr lang="en-US" sz="4800" dirty="0"/>
                        <a:t>web:</a:t>
                      </a:r>
                      <a:endParaRPr lang="en-GB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GB" sz="4800" dirty="0">
                          <a:solidFill>
                            <a:srgbClr val="0563C1"/>
                          </a:solidFill>
                        </a:rPr>
                        <a:t>dan@osull.com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GB" sz="4800" dirty="0">
                          <a:solidFill>
                            <a:srgbClr val="0563C1"/>
                          </a:solidFill>
                        </a:rPr>
                        <a:t>@</a:t>
                      </a:r>
                      <a:r>
                        <a:rPr lang="en-GB" sz="4800" dirty="0" err="1">
                          <a:solidFill>
                            <a:srgbClr val="0563C1"/>
                          </a:solidFill>
                        </a:rPr>
                        <a:t>dan_osull_com</a:t>
                      </a:r>
                      <a:endParaRPr lang="en-GB" sz="4800" dirty="0">
                        <a:solidFill>
                          <a:srgbClr val="0563C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GB" sz="4800" dirty="0">
                          <a:hlinkClick r:id="rId2"/>
                        </a:rPr>
                        <a:t>blog.osull.com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1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2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E6CAA4-B668-457C-A01F-652B6D56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718"/>
            <a:ext cx="10515599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/>
              <a:t>Azure Functions:</a:t>
            </a:r>
            <a:br>
              <a:rPr lang="en-GB" sz="4000"/>
            </a:br>
            <a:br>
              <a:rPr lang="en-GB" sz="4000"/>
            </a:br>
            <a:r>
              <a:rPr lang="en-GB" sz="4000"/>
              <a:t>“an event-driven serverless compute platform that can also solve complex orchestration problems”</a:t>
            </a:r>
          </a:p>
          <a:p>
            <a:pPr marL="0" indent="0">
              <a:buNone/>
            </a:pPr>
            <a:br>
              <a:rPr lang="en-GB" sz="4000"/>
            </a:br>
            <a:r>
              <a:rPr lang="en-GB" sz="4000"/>
              <a:t>But what is “serverless”?</a:t>
            </a:r>
          </a:p>
        </p:txBody>
      </p:sp>
    </p:spTree>
    <p:extLst>
      <p:ext uri="{BB962C8B-B14F-4D97-AF65-F5344CB8AC3E}">
        <p14:creationId xmlns:p14="http://schemas.microsoft.com/office/powerpoint/2010/main" val="102162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9523-8D5D-4251-AF68-B8F59190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45E7-BF4E-4610-A4ED-45D2FA21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81EE5-54DF-49C2-9C7F-F7A29523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26" y="365125"/>
            <a:ext cx="8509348" cy="56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7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0851-389A-4101-8312-87FFBB2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8B43-972C-40AB-8708-1A14B343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C43B-B349-4C9E-BECA-8AD0C86A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53" y="681037"/>
            <a:ext cx="6655494" cy="52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9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D144C-7086-4D38-A607-07E578773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43538"/>
              </p:ext>
            </p:extLst>
          </p:nvPr>
        </p:nvGraphicFramePr>
        <p:xfrm>
          <a:off x="2041331" y="667742"/>
          <a:ext cx="2661298" cy="5522516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661298">
                  <a:extLst>
                    <a:ext uri="{9D8B030D-6E8A-4147-A177-3AD203B41FA5}">
                      <a16:colId xmlns:a16="http://schemas.microsoft.com/office/drawing/2014/main" val="1626736507"/>
                    </a:ext>
                  </a:extLst>
                </a:gridCol>
              </a:tblGrid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Code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3747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Application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38501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Operating System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80297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Hardware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01386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CDA4EBC-9216-4211-A2BD-E2442123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1892696"/>
            <a:ext cx="4950568" cy="3072607"/>
          </a:xfrm>
        </p:spPr>
        <p:txBody>
          <a:bodyPr/>
          <a:lstStyle/>
          <a:p>
            <a:pPr algn="ctr"/>
            <a:r>
              <a:rPr lang="en-GB"/>
              <a:t>The Good Old Days /</a:t>
            </a:r>
            <a:br>
              <a:rPr lang="en-GB"/>
            </a:br>
            <a:r>
              <a:rPr lang="en-GB"/>
              <a:t>The Dark 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D144C-7086-4D38-A607-07E578773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98761"/>
              </p:ext>
            </p:extLst>
          </p:nvPr>
        </p:nvGraphicFramePr>
        <p:xfrm>
          <a:off x="2041331" y="667742"/>
          <a:ext cx="2661298" cy="5522516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661298">
                  <a:extLst>
                    <a:ext uri="{9D8B030D-6E8A-4147-A177-3AD203B41FA5}">
                      <a16:colId xmlns:a16="http://schemas.microsoft.com/office/drawing/2014/main" val="1626736507"/>
                    </a:ext>
                  </a:extLst>
                </a:gridCol>
              </a:tblGrid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Code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3747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Application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38501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Operating System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80297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 strike="sngStrik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Hardware</a:t>
                      </a:r>
                      <a:endParaRPr lang="en-US" sz="2400" strike="sngStrik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01386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CDA4EBC-9216-4211-A2BD-E2442123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1892696"/>
            <a:ext cx="4950568" cy="3072607"/>
          </a:xfrm>
        </p:spPr>
        <p:txBody>
          <a:bodyPr/>
          <a:lstStyle/>
          <a:p>
            <a:pPr algn="ctr"/>
            <a:r>
              <a:rPr lang="en-GB"/>
              <a:t>Virtualization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D144C-7086-4D38-A607-07E578773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46781"/>
              </p:ext>
            </p:extLst>
          </p:nvPr>
        </p:nvGraphicFramePr>
        <p:xfrm>
          <a:off x="2041331" y="667742"/>
          <a:ext cx="2661298" cy="5522516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661298">
                  <a:extLst>
                    <a:ext uri="{9D8B030D-6E8A-4147-A177-3AD203B41FA5}">
                      <a16:colId xmlns:a16="http://schemas.microsoft.com/office/drawing/2014/main" val="1626736507"/>
                    </a:ext>
                  </a:extLst>
                </a:gridCol>
              </a:tblGrid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Code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3747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Application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38501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 strike="sngStrik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Operating System</a:t>
                      </a:r>
                      <a:endParaRPr lang="en-US" sz="2400" strike="sngStrik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80297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 strike="sngStrik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Hardware</a:t>
                      </a:r>
                      <a:endParaRPr lang="en-US" sz="2400" strike="sngStrik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01386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CDA4EBC-9216-4211-A2BD-E2442123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1892696"/>
            <a:ext cx="4950568" cy="3072607"/>
          </a:xfrm>
        </p:spPr>
        <p:txBody>
          <a:bodyPr/>
          <a:lstStyle/>
          <a:p>
            <a:pPr algn="ctr"/>
            <a:r>
              <a:rPr lang="en-GB"/>
              <a:t>Containerization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D144C-7086-4D38-A607-07E578773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09708"/>
              </p:ext>
            </p:extLst>
          </p:nvPr>
        </p:nvGraphicFramePr>
        <p:xfrm>
          <a:off x="2041331" y="667742"/>
          <a:ext cx="2661298" cy="5522516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661298">
                  <a:extLst>
                    <a:ext uri="{9D8B030D-6E8A-4147-A177-3AD203B41FA5}">
                      <a16:colId xmlns:a16="http://schemas.microsoft.com/office/drawing/2014/main" val="1626736507"/>
                    </a:ext>
                  </a:extLst>
                </a:gridCol>
              </a:tblGrid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Code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3747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 strike="sngStrik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Application</a:t>
                      </a:r>
                      <a:endParaRPr lang="en-US" sz="2400" strike="sngStrik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385010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 strike="sngStrik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Operating System</a:t>
                      </a:r>
                      <a:endParaRPr lang="en-US" sz="2400" strike="sngStrik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80297"/>
                  </a:ext>
                </a:extLst>
              </a:tr>
              <a:tr h="1380629">
                <a:tc>
                  <a:txBody>
                    <a:bodyPr/>
                    <a:lstStyle/>
                    <a:p>
                      <a:pPr algn="ctr"/>
                      <a:r>
                        <a:rPr lang="en-GB" sz="2400" strike="sngStrik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Hardware</a:t>
                      </a:r>
                      <a:endParaRPr lang="en-US" sz="2400" strike="sngStrik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01386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CDA4EBC-9216-4211-A2BD-E2442123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925" y="1892696"/>
            <a:ext cx="4950568" cy="3072607"/>
          </a:xfrm>
        </p:spPr>
        <p:txBody>
          <a:bodyPr/>
          <a:lstStyle/>
          <a:p>
            <a:pPr algn="ctr"/>
            <a:r>
              <a:rPr lang="en-GB"/>
              <a:t>Serverless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9F6D-1510-49AA-95D3-33A871E8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BE3A-92C8-4C1D-B03F-AEC12720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Desktop management, automation</a:t>
            </a:r>
          </a:p>
          <a:p>
            <a:pPr lvl="1"/>
            <a:r>
              <a:rPr lang="en-GB" dirty="0"/>
              <a:t>PowerShell, SCCM, Intune, O365, WMI, .NET, Azure</a:t>
            </a:r>
          </a:p>
          <a:p>
            <a:r>
              <a:rPr lang="en-GB" dirty="0"/>
              <a:t>Not really a developer</a:t>
            </a:r>
          </a:p>
          <a:p>
            <a:r>
              <a:rPr lang="en-GB" dirty="0"/>
              <a:t>Or an Ops person</a:t>
            </a:r>
          </a:p>
          <a:p>
            <a:r>
              <a:rPr lang="en-GB" dirty="0"/>
              <a:t>Not from these here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9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Lucida Sans Typewriter</vt:lpstr>
      <vt:lpstr>Office Theme</vt:lpstr>
      <vt:lpstr>Azure Functions A somewhat-deep dive</vt:lpstr>
      <vt:lpstr>PowerPoint Presentation</vt:lpstr>
      <vt:lpstr>PowerPoint Presentation</vt:lpstr>
      <vt:lpstr>PowerPoint Presentation</vt:lpstr>
      <vt:lpstr>The Good Old Days / The Dark Ages</vt:lpstr>
      <vt:lpstr>Virtualization</vt:lpstr>
      <vt:lpstr>Containerization</vt:lpstr>
      <vt:lpstr>Serverless</vt:lpstr>
      <vt:lpstr>My background</vt:lpstr>
      <vt:lpstr>Azure Functions runtime versions</vt:lpstr>
      <vt:lpstr>Azure Functions scale and hosting</vt:lpstr>
      <vt:lpstr>Azure Functions triggers and bindings</vt:lpstr>
      <vt:lpstr>Demo: create Function App in Azure console</vt:lpstr>
      <vt:lpstr>Demo: PowerShell docs</vt:lpstr>
      <vt:lpstr>Demo: prerequisites</vt:lpstr>
      <vt:lpstr>Function App folder structure</vt:lpstr>
      <vt:lpstr>Demo demo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Dan O'Sullivan</dc:creator>
  <cp:lastModifiedBy>Dan O'Sullivan</cp:lastModifiedBy>
  <cp:revision>2</cp:revision>
  <dcterms:created xsi:type="dcterms:W3CDTF">2019-07-08T17:49:30Z</dcterms:created>
  <dcterms:modified xsi:type="dcterms:W3CDTF">2019-07-10T19:43:12Z</dcterms:modified>
</cp:coreProperties>
</file>