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1"/>
  </p:notesMasterIdLst>
  <p:sldIdLst>
    <p:sldId id="256" r:id="rId2"/>
    <p:sldId id="268" r:id="rId3"/>
    <p:sldId id="270" r:id="rId4"/>
    <p:sldId id="281" r:id="rId5"/>
    <p:sldId id="258" r:id="rId6"/>
    <p:sldId id="257" r:id="rId7"/>
    <p:sldId id="259" r:id="rId8"/>
    <p:sldId id="265" r:id="rId9"/>
    <p:sldId id="263" r:id="rId10"/>
    <p:sldId id="261" r:id="rId11"/>
    <p:sldId id="282" r:id="rId12"/>
    <p:sldId id="269" r:id="rId13"/>
    <p:sldId id="264" r:id="rId14"/>
    <p:sldId id="283" r:id="rId15"/>
    <p:sldId id="262" r:id="rId16"/>
    <p:sldId id="266" r:id="rId17"/>
    <p:sldId id="260" r:id="rId18"/>
    <p:sldId id="284" r:id="rId19"/>
    <p:sldId id="286" r:id="rId20"/>
    <p:sldId id="278" r:id="rId21"/>
    <p:sldId id="279" r:id="rId22"/>
    <p:sldId id="277" r:id="rId23"/>
    <p:sldId id="267" r:id="rId24"/>
    <p:sldId id="273" r:id="rId25"/>
    <p:sldId id="275" r:id="rId26"/>
    <p:sldId id="274" r:id="rId27"/>
    <p:sldId id="272" r:id="rId28"/>
    <p:sldId id="285" r:id="rId29"/>
    <p:sldId id="28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448EF0-E054-4B53-B4F2-78087058A2D7}" v="5" dt="2025-04-13T12:58:13.7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1" autoAdjust="0"/>
    <p:restoredTop sz="94660"/>
  </p:normalViewPr>
  <p:slideViewPr>
    <p:cSldViewPr snapToGrid="0">
      <p:cViewPr varScale="1">
        <p:scale>
          <a:sx n="88" d="100"/>
          <a:sy n="88" d="100"/>
        </p:scale>
        <p:origin x="255"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Dan" userId="d52189bed908ad4a" providerId="LiveId" clId="{4B448EF0-E054-4B53-B4F2-78087058A2D7}"/>
    <pc:docChg chg="undo custSel addSld modSld sldOrd">
      <pc:chgData name="Dan Dan" userId="d52189bed908ad4a" providerId="LiveId" clId="{4B448EF0-E054-4B53-B4F2-78087058A2D7}" dt="2025-04-13T12:58:17.089" v="629" actId="20577"/>
      <pc:docMkLst>
        <pc:docMk/>
      </pc:docMkLst>
      <pc:sldChg chg="modSp mod">
        <pc:chgData name="Dan Dan" userId="d52189bed908ad4a" providerId="LiveId" clId="{4B448EF0-E054-4B53-B4F2-78087058A2D7}" dt="2025-04-13T12:58:17.089" v="629" actId="20577"/>
        <pc:sldMkLst>
          <pc:docMk/>
          <pc:sldMk cId="2440630559" sldId="267"/>
        </pc:sldMkLst>
        <pc:spChg chg="mod">
          <ac:chgData name="Dan Dan" userId="d52189bed908ad4a" providerId="LiveId" clId="{4B448EF0-E054-4B53-B4F2-78087058A2D7}" dt="2025-04-13T12:58:17.089" v="629" actId="20577"/>
          <ac:spMkLst>
            <pc:docMk/>
            <pc:sldMk cId="2440630559" sldId="267"/>
            <ac:spMk id="3" creationId="{3E8D3311-650C-4737-78A6-86801538553C}"/>
          </ac:spMkLst>
        </pc:spChg>
      </pc:sldChg>
      <pc:sldChg chg="modSp mod">
        <pc:chgData name="Dan Dan" userId="d52189bed908ad4a" providerId="LiveId" clId="{4B448EF0-E054-4B53-B4F2-78087058A2D7}" dt="2025-04-13T12:45:28.251" v="47" actId="14734"/>
        <pc:sldMkLst>
          <pc:docMk/>
          <pc:sldMk cId="2851913005" sldId="283"/>
        </pc:sldMkLst>
        <pc:graphicFrameChg chg="modGraphic">
          <ac:chgData name="Dan Dan" userId="d52189bed908ad4a" providerId="LiveId" clId="{4B448EF0-E054-4B53-B4F2-78087058A2D7}" dt="2025-04-13T12:45:28.251" v="47" actId="14734"/>
          <ac:graphicFrameMkLst>
            <pc:docMk/>
            <pc:sldMk cId="2851913005" sldId="283"/>
            <ac:graphicFrameMk id="5" creationId="{5F6753E0-DD06-ECDB-2FF1-9D103CE39D7D}"/>
          </ac:graphicFrameMkLst>
        </pc:graphicFrameChg>
      </pc:sldChg>
      <pc:sldChg chg="modSp mod">
        <pc:chgData name="Dan Dan" userId="d52189bed908ad4a" providerId="LiveId" clId="{4B448EF0-E054-4B53-B4F2-78087058A2D7}" dt="2025-04-13T12:51:54.391" v="172" actId="20577"/>
        <pc:sldMkLst>
          <pc:docMk/>
          <pc:sldMk cId="2134071977" sldId="284"/>
        </pc:sldMkLst>
        <pc:spChg chg="mod">
          <ac:chgData name="Dan Dan" userId="d52189bed908ad4a" providerId="LiveId" clId="{4B448EF0-E054-4B53-B4F2-78087058A2D7}" dt="2025-04-13T12:51:54.391" v="172" actId="20577"/>
          <ac:spMkLst>
            <pc:docMk/>
            <pc:sldMk cId="2134071977" sldId="284"/>
            <ac:spMk id="6" creationId="{5AAC3E3A-6458-1F57-4E50-13E393F8E573}"/>
          </ac:spMkLst>
        </pc:spChg>
      </pc:sldChg>
      <pc:sldChg chg="addSp modSp new mod ord">
        <pc:chgData name="Dan Dan" userId="d52189bed908ad4a" providerId="LiveId" clId="{4B448EF0-E054-4B53-B4F2-78087058A2D7}" dt="2025-04-13T12:42:21.744" v="29"/>
        <pc:sldMkLst>
          <pc:docMk/>
          <pc:sldMk cId="1837852830" sldId="285"/>
        </pc:sldMkLst>
        <pc:spChg chg="mod">
          <ac:chgData name="Dan Dan" userId="d52189bed908ad4a" providerId="LiveId" clId="{4B448EF0-E054-4B53-B4F2-78087058A2D7}" dt="2025-04-13T12:37:20.083" v="22" actId="20577"/>
          <ac:spMkLst>
            <pc:docMk/>
            <pc:sldMk cId="1837852830" sldId="285"/>
            <ac:spMk id="2" creationId="{4E4A6C61-01A9-C409-6D11-E7DD1925BED9}"/>
          </ac:spMkLst>
        </pc:spChg>
        <pc:spChg chg="mod">
          <ac:chgData name="Dan Dan" userId="d52189bed908ad4a" providerId="LiveId" clId="{4B448EF0-E054-4B53-B4F2-78087058A2D7}" dt="2025-04-13T12:40:57.927" v="26" actId="20577"/>
          <ac:spMkLst>
            <pc:docMk/>
            <pc:sldMk cId="1837852830" sldId="285"/>
            <ac:spMk id="3" creationId="{7DF5EA92-89BD-B7B1-A9D4-55DF8EB5A084}"/>
          </ac:spMkLst>
        </pc:spChg>
        <pc:spChg chg="add">
          <ac:chgData name="Dan Dan" userId="d52189bed908ad4a" providerId="LiveId" clId="{4B448EF0-E054-4B53-B4F2-78087058A2D7}" dt="2025-04-13T12:40:58.501" v="27"/>
          <ac:spMkLst>
            <pc:docMk/>
            <pc:sldMk cId="1837852830" sldId="285"/>
            <ac:spMk id="5" creationId="{61163B32-4C7E-B75F-55E6-089BC9682FB0}"/>
          </ac:spMkLst>
        </pc:spChg>
      </pc:sldChg>
      <pc:sldChg chg="modSp new mod ord">
        <pc:chgData name="Dan Dan" userId="d52189bed908ad4a" providerId="LiveId" clId="{4B448EF0-E054-4B53-B4F2-78087058A2D7}" dt="2025-04-13T12:52:49.545" v="179" actId="20577"/>
        <pc:sldMkLst>
          <pc:docMk/>
          <pc:sldMk cId="1185336579" sldId="286"/>
        </pc:sldMkLst>
        <pc:spChg chg="mod">
          <ac:chgData name="Dan Dan" userId="d52189bed908ad4a" providerId="LiveId" clId="{4B448EF0-E054-4B53-B4F2-78087058A2D7}" dt="2025-04-13T12:52:28.155" v="178" actId="20577"/>
          <ac:spMkLst>
            <pc:docMk/>
            <pc:sldMk cId="1185336579" sldId="286"/>
            <ac:spMk id="2" creationId="{8DB7C61B-42F5-4715-98C7-D17EB62215FD}"/>
          </ac:spMkLst>
        </pc:spChg>
        <pc:spChg chg="mod">
          <ac:chgData name="Dan Dan" userId="d52189bed908ad4a" providerId="LiveId" clId="{4B448EF0-E054-4B53-B4F2-78087058A2D7}" dt="2025-04-13T12:52:49.545" v="179" actId="20577"/>
          <ac:spMkLst>
            <pc:docMk/>
            <pc:sldMk cId="1185336579" sldId="286"/>
            <ac:spMk id="3" creationId="{41C8E2F4-FC5C-6C01-46CD-B203C3E6F4E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EC57A4-9AF6-43F7-9579-88F447FBCD62}" type="datetimeFigureOut">
              <a:rPr lang="en-AU" smtClean="0"/>
              <a:t>13/04/2025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D0C967-EE5A-4933-B28E-4A7F732E8F4C}" type="slidenum">
              <a:rPr lang="en-AU" smtClean="0"/>
              <a:t>‹#›</a:t>
            </a:fld>
            <a:endParaRPr lang="en-AU"/>
          </a:p>
        </p:txBody>
      </p:sp>
    </p:spTree>
    <p:extLst>
      <p:ext uri="{BB962C8B-B14F-4D97-AF65-F5344CB8AC3E}">
        <p14:creationId xmlns:p14="http://schemas.microsoft.com/office/powerpoint/2010/main" val="3972811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CBB84-AA21-4991-8E0D-0DBF0EFBF0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318D40C-E68B-D490-94A0-4AB7A7BA0A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AA0489C-0E91-BA0E-EE33-F7E7D87ADD40}"/>
              </a:ext>
            </a:extLst>
          </p:cNvPr>
          <p:cNvSpPr>
            <a:spLocks noGrp="1"/>
          </p:cNvSpPr>
          <p:nvPr>
            <p:ph type="dt" sz="half" idx="10"/>
          </p:nvPr>
        </p:nvSpPr>
        <p:spPr/>
        <p:txBody>
          <a:bodyPr/>
          <a:lstStyle/>
          <a:p>
            <a:fld id="{F61FA952-71CC-4F8C-8A1E-D4CDECACA730}" type="datetime1">
              <a:rPr lang="en-AU" smtClean="0"/>
              <a:t>13/04/2025</a:t>
            </a:fld>
            <a:endParaRPr lang="en-AU"/>
          </a:p>
        </p:txBody>
      </p:sp>
      <p:sp>
        <p:nvSpPr>
          <p:cNvPr id="5" name="Footer Placeholder 4">
            <a:extLst>
              <a:ext uri="{FF2B5EF4-FFF2-40B4-BE49-F238E27FC236}">
                <a16:creationId xmlns:a16="http://schemas.microsoft.com/office/drawing/2014/main" id="{266064F9-1A39-2395-30BD-D9B05EF595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3BE81C-9049-673E-F3B3-6BBE05EC3827}"/>
              </a:ext>
            </a:extLst>
          </p:cNvPr>
          <p:cNvSpPr>
            <a:spLocks noGrp="1"/>
          </p:cNvSpPr>
          <p:nvPr>
            <p:ph type="sldNum" sz="quarter" idx="12"/>
          </p:nvPr>
        </p:nvSpPr>
        <p:spPr/>
        <p:txBody>
          <a:bodyPr/>
          <a:lstStyle/>
          <a:p>
            <a:fld id="{239CC275-0F17-4CFE-B2FE-5727017C3401}" type="slidenum">
              <a:rPr lang="en-AU" smtClean="0"/>
              <a:t>‹#›</a:t>
            </a:fld>
            <a:endParaRPr lang="en-AU"/>
          </a:p>
        </p:txBody>
      </p:sp>
    </p:spTree>
    <p:extLst>
      <p:ext uri="{BB962C8B-B14F-4D97-AF65-F5344CB8AC3E}">
        <p14:creationId xmlns:p14="http://schemas.microsoft.com/office/powerpoint/2010/main" val="2193806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1993-D9AD-F105-FCB2-950B433EE7F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523A167-8392-D1AD-B33D-FBA41EF8DC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5D8CC99-058E-E67B-51DD-2B31BA6EF302}"/>
              </a:ext>
            </a:extLst>
          </p:cNvPr>
          <p:cNvSpPr>
            <a:spLocks noGrp="1"/>
          </p:cNvSpPr>
          <p:nvPr>
            <p:ph type="dt" sz="half" idx="10"/>
          </p:nvPr>
        </p:nvSpPr>
        <p:spPr/>
        <p:txBody>
          <a:bodyPr/>
          <a:lstStyle/>
          <a:p>
            <a:fld id="{242EEBCA-13EB-4CC9-BF31-5BBEE91A65A2}" type="datetime1">
              <a:rPr lang="en-AU" smtClean="0"/>
              <a:t>13/04/2025</a:t>
            </a:fld>
            <a:endParaRPr lang="en-AU"/>
          </a:p>
        </p:txBody>
      </p:sp>
      <p:sp>
        <p:nvSpPr>
          <p:cNvPr id="5" name="Footer Placeholder 4">
            <a:extLst>
              <a:ext uri="{FF2B5EF4-FFF2-40B4-BE49-F238E27FC236}">
                <a16:creationId xmlns:a16="http://schemas.microsoft.com/office/drawing/2014/main" id="{F32DDF9D-D20B-707B-CDB0-27BFD118AC3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C310B30-EB47-EC7A-A906-C42DAC5A73BB}"/>
              </a:ext>
            </a:extLst>
          </p:cNvPr>
          <p:cNvSpPr>
            <a:spLocks noGrp="1"/>
          </p:cNvSpPr>
          <p:nvPr>
            <p:ph type="sldNum" sz="quarter" idx="12"/>
          </p:nvPr>
        </p:nvSpPr>
        <p:spPr/>
        <p:txBody>
          <a:bodyPr/>
          <a:lstStyle/>
          <a:p>
            <a:fld id="{239CC275-0F17-4CFE-B2FE-5727017C3401}" type="slidenum">
              <a:rPr lang="en-AU" smtClean="0"/>
              <a:t>‹#›</a:t>
            </a:fld>
            <a:endParaRPr lang="en-AU"/>
          </a:p>
        </p:txBody>
      </p:sp>
    </p:spTree>
    <p:extLst>
      <p:ext uri="{BB962C8B-B14F-4D97-AF65-F5344CB8AC3E}">
        <p14:creationId xmlns:p14="http://schemas.microsoft.com/office/powerpoint/2010/main" val="1379370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0CD395-9A8C-DA46-D51B-A584BC1DF2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2648B9F-EDED-E636-61E4-443CCBF954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D795EB7-CEB2-F210-4199-53EC07F8B304}"/>
              </a:ext>
            </a:extLst>
          </p:cNvPr>
          <p:cNvSpPr>
            <a:spLocks noGrp="1"/>
          </p:cNvSpPr>
          <p:nvPr>
            <p:ph type="dt" sz="half" idx="10"/>
          </p:nvPr>
        </p:nvSpPr>
        <p:spPr/>
        <p:txBody>
          <a:bodyPr/>
          <a:lstStyle/>
          <a:p>
            <a:fld id="{E2A14B94-1E1E-499B-8DC1-B522AC845A40}" type="datetime1">
              <a:rPr lang="en-AU" smtClean="0"/>
              <a:t>13/04/2025</a:t>
            </a:fld>
            <a:endParaRPr lang="en-AU"/>
          </a:p>
        </p:txBody>
      </p:sp>
      <p:sp>
        <p:nvSpPr>
          <p:cNvPr id="5" name="Footer Placeholder 4">
            <a:extLst>
              <a:ext uri="{FF2B5EF4-FFF2-40B4-BE49-F238E27FC236}">
                <a16:creationId xmlns:a16="http://schemas.microsoft.com/office/drawing/2014/main" id="{34B1FAA9-A93C-8F49-69B1-7EEC39F79EC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0AF5680-AB89-2AC6-ED79-53AD55EBE9F1}"/>
              </a:ext>
            </a:extLst>
          </p:cNvPr>
          <p:cNvSpPr>
            <a:spLocks noGrp="1"/>
          </p:cNvSpPr>
          <p:nvPr>
            <p:ph type="sldNum" sz="quarter" idx="12"/>
          </p:nvPr>
        </p:nvSpPr>
        <p:spPr/>
        <p:txBody>
          <a:bodyPr/>
          <a:lstStyle/>
          <a:p>
            <a:fld id="{239CC275-0F17-4CFE-B2FE-5727017C3401}" type="slidenum">
              <a:rPr lang="en-AU" smtClean="0"/>
              <a:t>‹#›</a:t>
            </a:fld>
            <a:endParaRPr lang="en-AU"/>
          </a:p>
        </p:txBody>
      </p:sp>
    </p:spTree>
    <p:extLst>
      <p:ext uri="{BB962C8B-B14F-4D97-AF65-F5344CB8AC3E}">
        <p14:creationId xmlns:p14="http://schemas.microsoft.com/office/powerpoint/2010/main" val="382185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BA1E-C74A-E3D5-A5A7-A5EBF7F4A0E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6D5087A-0F85-2F05-1357-58AAD4106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461681E-68F5-E899-85C9-6D40F29C9B3B}"/>
              </a:ext>
            </a:extLst>
          </p:cNvPr>
          <p:cNvSpPr>
            <a:spLocks noGrp="1"/>
          </p:cNvSpPr>
          <p:nvPr>
            <p:ph type="dt" sz="half" idx="10"/>
          </p:nvPr>
        </p:nvSpPr>
        <p:spPr/>
        <p:txBody>
          <a:bodyPr/>
          <a:lstStyle/>
          <a:p>
            <a:fld id="{D3F2032B-9E5E-4028-85E2-E19ED219B8C7}" type="datetime1">
              <a:rPr lang="en-AU" smtClean="0"/>
              <a:t>13/04/2025</a:t>
            </a:fld>
            <a:endParaRPr lang="en-AU"/>
          </a:p>
        </p:txBody>
      </p:sp>
      <p:sp>
        <p:nvSpPr>
          <p:cNvPr id="5" name="Footer Placeholder 4">
            <a:extLst>
              <a:ext uri="{FF2B5EF4-FFF2-40B4-BE49-F238E27FC236}">
                <a16:creationId xmlns:a16="http://schemas.microsoft.com/office/drawing/2014/main" id="{53359EE0-C561-54B3-0CD7-CC3DC66726F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834584B-CC1D-3DF6-CF01-DCA1F79E6217}"/>
              </a:ext>
            </a:extLst>
          </p:cNvPr>
          <p:cNvSpPr>
            <a:spLocks noGrp="1"/>
          </p:cNvSpPr>
          <p:nvPr>
            <p:ph type="sldNum" sz="quarter" idx="12"/>
          </p:nvPr>
        </p:nvSpPr>
        <p:spPr/>
        <p:txBody>
          <a:bodyPr/>
          <a:lstStyle/>
          <a:p>
            <a:fld id="{239CC275-0F17-4CFE-B2FE-5727017C3401}" type="slidenum">
              <a:rPr lang="en-AU" smtClean="0"/>
              <a:t>‹#›</a:t>
            </a:fld>
            <a:endParaRPr lang="en-AU"/>
          </a:p>
        </p:txBody>
      </p:sp>
    </p:spTree>
    <p:extLst>
      <p:ext uri="{BB962C8B-B14F-4D97-AF65-F5344CB8AC3E}">
        <p14:creationId xmlns:p14="http://schemas.microsoft.com/office/powerpoint/2010/main" val="195473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6A46C-82ED-BE68-BF16-27B13EF0E8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14486A9-75B9-B618-AEB3-E954FF0D42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F1D991-7C4B-DA7C-AD03-AD22A3883FFA}"/>
              </a:ext>
            </a:extLst>
          </p:cNvPr>
          <p:cNvSpPr>
            <a:spLocks noGrp="1"/>
          </p:cNvSpPr>
          <p:nvPr>
            <p:ph type="dt" sz="half" idx="10"/>
          </p:nvPr>
        </p:nvSpPr>
        <p:spPr/>
        <p:txBody>
          <a:bodyPr/>
          <a:lstStyle/>
          <a:p>
            <a:fld id="{F957D672-AD8C-496C-88BB-66AF0BB5A5A2}" type="datetime1">
              <a:rPr lang="en-AU" smtClean="0"/>
              <a:t>13/04/2025</a:t>
            </a:fld>
            <a:endParaRPr lang="en-AU"/>
          </a:p>
        </p:txBody>
      </p:sp>
      <p:sp>
        <p:nvSpPr>
          <p:cNvPr id="5" name="Footer Placeholder 4">
            <a:extLst>
              <a:ext uri="{FF2B5EF4-FFF2-40B4-BE49-F238E27FC236}">
                <a16:creationId xmlns:a16="http://schemas.microsoft.com/office/drawing/2014/main" id="{24D3C64D-F29A-4313-6B61-F858BCA00CC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931BF37-5949-6DE9-678C-7229FAE76BBE}"/>
              </a:ext>
            </a:extLst>
          </p:cNvPr>
          <p:cNvSpPr>
            <a:spLocks noGrp="1"/>
          </p:cNvSpPr>
          <p:nvPr>
            <p:ph type="sldNum" sz="quarter" idx="12"/>
          </p:nvPr>
        </p:nvSpPr>
        <p:spPr/>
        <p:txBody>
          <a:bodyPr/>
          <a:lstStyle/>
          <a:p>
            <a:fld id="{239CC275-0F17-4CFE-B2FE-5727017C3401}" type="slidenum">
              <a:rPr lang="en-AU" smtClean="0"/>
              <a:t>‹#›</a:t>
            </a:fld>
            <a:endParaRPr lang="en-AU"/>
          </a:p>
        </p:txBody>
      </p:sp>
    </p:spTree>
    <p:extLst>
      <p:ext uri="{BB962C8B-B14F-4D97-AF65-F5344CB8AC3E}">
        <p14:creationId xmlns:p14="http://schemas.microsoft.com/office/powerpoint/2010/main" val="1380887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E20E-F472-CE61-3E90-2EDD93B8656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A7A8DB7-5734-8204-DA6B-8809DCC0D3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C1B6B32-9903-BBB6-CC6C-7A6EE087B5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086327DE-2127-EB6A-C99D-155B7EE33038}"/>
              </a:ext>
            </a:extLst>
          </p:cNvPr>
          <p:cNvSpPr>
            <a:spLocks noGrp="1"/>
          </p:cNvSpPr>
          <p:nvPr>
            <p:ph type="dt" sz="half" idx="10"/>
          </p:nvPr>
        </p:nvSpPr>
        <p:spPr/>
        <p:txBody>
          <a:bodyPr/>
          <a:lstStyle/>
          <a:p>
            <a:fld id="{DFA246D6-F78F-41E9-B45C-64B05B800AF7}" type="datetime1">
              <a:rPr lang="en-AU" smtClean="0"/>
              <a:t>13/04/2025</a:t>
            </a:fld>
            <a:endParaRPr lang="en-AU"/>
          </a:p>
        </p:txBody>
      </p:sp>
      <p:sp>
        <p:nvSpPr>
          <p:cNvPr id="6" name="Footer Placeholder 5">
            <a:extLst>
              <a:ext uri="{FF2B5EF4-FFF2-40B4-BE49-F238E27FC236}">
                <a16:creationId xmlns:a16="http://schemas.microsoft.com/office/drawing/2014/main" id="{23DAE8E2-4D93-98AE-23F6-B3F41F0C4C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0619D7B-45D5-E2EF-9CCA-8AEFA475998D}"/>
              </a:ext>
            </a:extLst>
          </p:cNvPr>
          <p:cNvSpPr>
            <a:spLocks noGrp="1"/>
          </p:cNvSpPr>
          <p:nvPr>
            <p:ph type="sldNum" sz="quarter" idx="12"/>
          </p:nvPr>
        </p:nvSpPr>
        <p:spPr/>
        <p:txBody>
          <a:bodyPr/>
          <a:lstStyle/>
          <a:p>
            <a:fld id="{239CC275-0F17-4CFE-B2FE-5727017C3401}" type="slidenum">
              <a:rPr lang="en-AU" smtClean="0"/>
              <a:t>‹#›</a:t>
            </a:fld>
            <a:endParaRPr lang="en-AU"/>
          </a:p>
        </p:txBody>
      </p:sp>
    </p:spTree>
    <p:extLst>
      <p:ext uri="{BB962C8B-B14F-4D97-AF65-F5344CB8AC3E}">
        <p14:creationId xmlns:p14="http://schemas.microsoft.com/office/powerpoint/2010/main" val="1118063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6937A-47D6-4AE8-27A6-8F2A185206A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4FEB62F-066D-8EB7-FA76-94FF0893A3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3CF470-084D-6B6B-9E33-7C34C5CA92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04D2181-55F0-28A2-574A-B638F4A741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7ECF09-399A-47D3-8F00-CC7EF0A0BC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B321D5D-251C-1067-07D6-BCFF8260051C}"/>
              </a:ext>
            </a:extLst>
          </p:cNvPr>
          <p:cNvSpPr>
            <a:spLocks noGrp="1"/>
          </p:cNvSpPr>
          <p:nvPr>
            <p:ph type="dt" sz="half" idx="10"/>
          </p:nvPr>
        </p:nvSpPr>
        <p:spPr/>
        <p:txBody>
          <a:bodyPr/>
          <a:lstStyle/>
          <a:p>
            <a:fld id="{D8DE361D-9D8C-490B-85C4-C491D5C52750}" type="datetime1">
              <a:rPr lang="en-AU" smtClean="0"/>
              <a:t>13/04/2025</a:t>
            </a:fld>
            <a:endParaRPr lang="en-AU"/>
          </a:p>
        </p:txBody>
      </p:sp>
      <p:sp>
        <p:nvSpPr>
          <p:cNvPr id="8" name="Footer Placeholder 7">
            <a:extLst>
              <a:ext uri="{FF2B5EF4-FFF2-40B4-BE49-F238E27FC236}">
                <a16:creationId xmlns:a16="http://schemas.microsoft.com/office/drawing/2014/main" id="{040B1485-1977-7D2A-786A-25A13E84A7F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F1285A17-E892-E254-247E-3343538B1377}"/>
              </a:ext>
            </a:extLst>
          </p:cNvPr>
          <p:cNvSpPr>
            <a:spLocks noGrp="1"/>
          </p:cNvSpPr>
          <p:nvPr>
            <p:ph type="sldNum" sz="quarter" idx="12"/>
          </p:nvPr>
        </p:nvSpPr>
        <p:spPr/>
        <p:txBody>
          <a:bodyPr/>
          <a:lstStyle/>
          <a:p>
            <a:fld id="{239CC275-0F17-4CFE-B2FE-5727017C3401}" type="slidenum">
              <a:rPr lang="en-AU" smtClean="0"/>
              <a:t>‹#›</a:t>
            </a:fld>
            <a:endParaRPr lang="en-AU"/>
          </a:p>
        </p:txBody>
      </p:sp>
    </p:spTree>
    <p:extLst>
      <p:ext uri="{BB962C8B-B14F-4D97-AF65-F5344CB8AC3E}">
        <p14:creationId xmlns:p14="http://schemas.microsoft.com/office/powerpoint/2010/main" val="3847468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B9EA1-85F3-038A-B3CB-2F1A1019B35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DECDE9CB-DF4F-D622-DF21-D6A00A289164}"/>
              </a:ext>
            </a:extLst>
          </p:cNvPr>
          <p:cNvSpPr>
            <a:spLocks noGrp="1"/>
          </p:cNvSpPr>
          <p:nvPr>
            <p:ph type="dt" sz="half" idx="10"/>
          </p:nvPr>
        </p:nvSpPr>
        <p:spPr/>
        <p:txBody>
          <a:bodyPr/>
          <a:lstStyle/>
          <a:p>
            <a:fld id="{183FA24E-6196-4827-B83B-41203FF9867B}" type="datetime1">
              <a:rPr lang="en-AU" smtClean="0"/>
              <a:t>13/04/2025</a:t>
            </a:fld>
            <a:endParaRPr lang="en-AU"/>
          </a:p>
        </p:txBody>
      </p:sp>
      <p:sp>
        <p:nvSpPr>
          <p:cNvPr id="4" name="Footer Placeholder 3">
            <a:extLst>
              <a:ext uri="{FF2B5EF4-FFF2-40B4-BE49-F238E27FC236}">
                <a16:creationId xmlns:a16="http://schemas.microsoft.com/office/drawing/2014/main" id="{0F359B03-4FA4-5FEA-29D7-0D38B44E89E6}"/>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EFBF684-DE6E-F55E-D0C1-8153445CA0E9}"/>
              </a:ext>
            </a:extLst>
          </p:cNvPr>
          <p:cNvSpPr>
            <a:spLocks noGrp="1"/>
          </p:cNvSpPr>
          <p:nvPr>
            <p:ph type="sldNum" sz="quarter" idx="12"/>
          </p:nvPr>
        </p:nvSpPr>
        <p:spPr/>
        <p:txBody>
          <a:bodyPr/>
          <a:lstStyle/>
          <a:p>
            <a:fld id="{239CC275-0F17-4CFE-B2FE-5727017C3401}" type="slidenum">
              <a:rPr lang="en-AU" smtClean="0"/>
              <a:t>‹#›</a:t>
            </a:fld>
            <a:endParaRPr lang="en-AU"/>
          </a:p>
        </p:txBody>
      </p:sp>
    </p:spTree>
    <p:extLst>
      <p:ext uri="{BB962C8B-B14F-4D97-AF65-F5344CB8AC3E}">
        <p14:creationId xmlns:p14="http://schemas.microsoft.com/office/powerpoint/2010/main" val="290912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CA98EE-5A35-877F-E488-07DDE7E138DF}"/>
              </a:ext>
            </a:extLst>
          </p:cNvPr>
          <p:cNvSpPr>
            <a:spLocks noGrp="1"/>
          </p:cNvSpPr>
          <p:nvPr>
            <p:ph type="dt" sz="half" idx="10"/>
          </p:nvPr>
        </p:nvSpPr>
        <p:spPr/>
        <p:txBody>
          <a:bodyPr/>
          <a:lstStyle/>
          <a:p>
            <a:fld id="{A7CD42FF-942E-416B-A9C7-2E5A13BA46C1}" type="datetime1">
              <a:rPr lang="en-AU" smtClean="0"/>
              <a:t>13/04/2025</a:t>
            </a:fld>
            <a:endParaRPr lang="en-AU"/>
          </a:p>
        </p:txBody>
      </p:sp>
      <p:sp>
        <p:nvSpPr>
          <p:cNvPr id="3" name="Footer Placeholder 2">
            <a:extLst>
              <a:ext uri="{FF2B5EF4-FFF2-40B4-BE49-F238E27FC236}">
                <a16:creationId xmlns:a16="http://schemas.microsoft.com/office/drawing/2014/main" id="{9FA2E328-D48F-4A1E-8BEB-CBB852A431A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225732E-1588-13DF-5317-83C9BF661E78}"/>
              </a:ext>
            </a:extLst>
          </p:cNvPr>
          <p:cNvSpPr>
            <a:spLocks noGrp="1"/>
          </p:cNvSpPr>
          <p:nvPr>
            <p:ph type="sldNum" sz="quarter" idx="12"/>
          </p:nvPr>
        </p:nvSpPr>
        <p:spPr/>
        <p:txBody>
          <a:bodyPr/>
          <a:lstStyle/>
          <a:p>
            <a:fld id="{239CC275-0F17-4CFE-B2FE-5727017C3401}" type="slidenum">
              <a:rPr lang="en-AU" smtClean="0"/>
              <a:t>‹#›</a:t>
            </a:fld>
            <a:endParaRPr lang="en-AU"/>
          </a:p>
        </p:txBody>
      </p:sp>
    </p:spTree>
    <p:extLst>
      <p:ext uri="{BB962C8B-B14F-4D97-AF65-F5344CB8AC3E}">
        <p14:creationId xmlns:p14="http://schemas.microsoft.com/office/powerpoint/2010/main" val="2899122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3995-E253-0868-2719-28AFC21947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9BF9721-5467-9CB5-D05F-7D4C3B5802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C369ADB-F8AF-22B1-0DCF-151D0F5EF4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53AF5E-23A9-A535-9EA9-0818B3CACB71}"/>
              </a:ext>
            </a:extLst>
          </p:cNvPr>
          <p:cNvSpPr>
            <a:spLocks noGrp="1"/>
          </p:cNvSpPr>
          <p:nvPr>
            <p:ph type="dt" sz="half" idx="10"/>
          </p:nvPr>
        </p:nvSpPr>
        <p:spPr/>
        <p:txBody>
          <a:bodyPr/>
          <a:lstStyle/>
          <a:p>
            <a:fld id="{5FCF106C-DF8A-4EEE-8486-F3670FDF5D64}" type="datetime1">
              <a:rPr lang="en-AU" smtClean="0"/>
              <a:t>13/04/2025</a:t>
            </a:fld>
            <a:endParaRPr lang="en-AU"/>
          </a:p>
        </p:txBody>
      </p:sp>
      <p:sp>
        <p:nvSpPr>
          <p:cNvPr id="6" name="Footer Placeholder 5">
            <a:extLst>
              <a:ext uri="{FF2B5EF4-FFF2-40B4-BE49-F238E27FC236}">
                <a16:creationId xmlns:a16="http://schemas.microsoft.com/office/drawing/2014/main" id="{34A76B85-E4D4-2046-203A-39454D4A2DE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1CC21ED-AEBA-022B-9C3A-D834029D472E}"/>
              </a:ext>
            </a:extLst>
          </p:cNvPr>
          <p:cNvSpPr>
            <a:spLocks noGrp="1"/>
          </p:cNvSpPr>
          <p:nvPr>
            <p:ph type="sldNum" sz="quarter" idx="12"/>
          </p:nvPr>
        </p:nvSpPr>
        <p:spPr/>
        <p:txBody>
          <a:bodyPr/>
          <a:lstStyle/>
          <a:p>
            <a:fld id="{239CC275-0F17-4CFE-B2FE-5727017C3401}" type="slidenum">
              <a:rPr lang="en-AU" smtClean="0"/>
              <a:t>‹#›</a:t>
            </a:fld>
            <a:endParaRPr lang="en-AU"/>
          </a:p>
        </p:txBody>
      </p:sp>
    </p:spTree>
    <p:extLst>
      <p:ext uri="{BB962C8B-B14F-4D97-AF65-F5344CB8AC3E}">
        <p14:creationId xmlns:p14="http://schemas.microsoft.com/office/powerpoint/2010/main" val="3718730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E8912-C007-BB1E-C820-0988A186C3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6044211F-31C0-EB16-DE83-7C6619D887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CE6C8AB-EDCC-73EE-F435-20600E5FD9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229A35-14FA-3001-A73D-11906A811D03}"/>
              </a:ext>
            </a:extLst>
          </p:cNvPr>
          <p:cNvSpPr>
            <a:spLocks noGrp="1"/>
          </p:cNvSpPr>
          <p:nvPr>
            <p:ph type="dt" sz="half" idx="10"/>
          </p:nvPr>
        </p:nvSpPr>
        <p:spPr/>
        <p:txBody>
          <a:bodyPr/>
          <a:lstStyle/>
          <a:p>
            <a:fld id="{939046B5-93F3-4F0C-BAC5-3FB9BF9650EA}" type="datetime1">
              <a:rPr lang="en-AU" smtClean="0"/>
              <a:t>13/04/2025</a:t>
            </a:fld>
            <a:endParaRPr lang="en-AU"/>
          </a:p>
        </p:txBody>
      </p:sp>
      <p:sp>
        <p:nvSpPr>
          <p:cNvPr id="6" name="Footer Placeholder 5">
            <a:extLst>
              <a:ext uri="{FF2B5EF4-FFF2-40B4-BE49-F238E27FC236}">
                <a16:creationId xmlns:a16="http://schemas.microsoft.com/office/drawing/2014/main" id="{079B4A30-DA70-896F-D2B8-F9C6F389F35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71385B4-E57F-D493-E0AA-0A55FBDC4AB4}"/>
              </a:ext>
            </a:extLst>
          </p:cNvPr>
          <p:cNvSpPr>
            <a:spLocks noGrp="1"/>
          </p:cNvSpPr>
          <p:nvPr>
            <p:ph type="sldNum" sz="quarter" idx="12"/>
          </p:nvPr>
        </p:nvSpPr>
        <p:spPr/>
        <p:txBody>
          <a:bodyPr/>
          <a:lstStyle/>
          <a:p>
            <a:fld id="{239CC275-0F17-4CFE-B2FE-5727017C3401}" type="slidenum">
              <a:rPr lang="en-AU" smtClean="0"/>
              <a:t>‹#›</a:t>
            </a:fld>
            <a:endParaRPr lang="en-AU"/>
          </a:p>
        </p:txBody>
      </p:sp>
    </p:spTree>
    <p:extLst>
      <p:ext uri="{BB962C8B-B14F-4D97-AF65-F5344CB8AC3E}">
        <p14:creationId xmlns:p14="http://schemas.microsoft.com/office/powerpoint/2010/main" val="4230348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FA5476-DB04-6C78-10FE-FBD5AE5CA2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8D1BFBC-E2CC-D623-A858-6B6C7C9577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09C801F-78EE-EAEF-4D41-3D88DBCE48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3AD98A-663D-4EB2-997C-19BA3BC8B086}" type="datetime1">
              <a:rPr lang="en-AU" smtClean="0"/>
              <a:t>13/04/2025</a:t>
            </a:fld>
            <a:endParaRPr lang="en-AU"/>
          </a:p>
        </p:txBody>
      </p:sp>
      <p:sp>
        <p:nvSpPr>
          <p:cNvPr id="5" name="Footer Placeholder 4">
            <a:extLst>
              <a:ext uri="{FF2B5EF4-FFF2-40B4-BE49-F238E27FC236}">
                <a16:creationId xmlns:a16="http://schemas.microsoft.com/office/drawing/2014/main" id="{FF2D27A2-F5F6-3FB5-5986-2E0D2D5683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7F9FCB42-E90E-8310-19A4-AB1CFD6C8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39CC275-0F17-4CFE-B2FE-5727017C3401}" type="slidenum">
              <a:rPr lang="en-AU" smtClean="0"/>
              <a:t>‹#›</a:t>
            </a:fld>
            <a:endParaRPr lang="en-AU"/>
          </a:p>
        </p:txBody>
      </p:sp>
    </p:spTree>
    <p:extLst>
      <p:ext uri="{BB962C8B-B14F-4D97-AF65-F5344CB8AC3E}">
        <p14:creationId xmlns:p14="http://schemas.microsoft.com/office/powerpoint/2010/main" val="19821961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dan-p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bobsthinktank.github.io/PSYC341O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docs.github.com/en" TargetMode="External"/><Relationship Id="rId3" Type="http://schemas.openxmlformats.org/officeDocument/2006/relationships/hyperlink" Target="https://learn.microsoft.com/en-us/shows/exam-readiness-zone" TargetMode="External"/><Relationship Id="rId7" Type="http://schemas.openxmlformats.org/officeDocument/2006/relationships/hyperlink" Target="https://examregistration.github.com/handbook" TargetMode="External"/><Relationship Id="rId2" Type="http://schemas.openxmlformats.org/officeDocument/2006/relationships/hyperlink" Target="https://learn.microsoft.com/en-us/training/github/" TargetMode="External"/><Relationship Id="rId1" Type="http://schemas.openxmlformats.org/officeDocument/2006/relationships/slideLayout" Target="../slideLayouts/slideLayout2.xml"/><Relationship Id="rId6" Type="http://schemas.openxmlformats.org/officeDocument/2006/relationships/hyperlink" Target="https://github.com/btkrausen/github_certification" TargetMode="External"/><Relationship Id="rId5" Type="http://schemas.openxmlformats.org/officeDocument/2006/relationships/hyperlink" Target="https://github.com/LadyKerr/github-certification-guide/blob/main/study-guides/gh-foundations.md" TargetMode="External"/><Relationship Id="rId4" Type="http://schemas.openxmlformats.org/officeDocument/2006/relationships/hyperlink" Target="https://education.github.com/experiences/foundations_certificate"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hcertified.com/practice_tests/foundation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afzzawldfFk" TargetMode="External"/><Relationship Id="rId2" Type="http://schemas.openxmlformats.org/officeDocument/2006/relationships/hyperlink" Target="https://www.youtube.com/watch?v=YMdtaWfU_QE" TargetMode="Externa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hyperlink" Target="https://www.youtube.com/watch?v=5KhdPCfddZY" TargetMode="External"/><Relationship Id="rId4" Type="http://schemas.openxmlformats.org/officeDocument/2006/relationships/hyperlink" Target="https://www.youtube.com/watch?v=IYShpL69FJQ"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www.bing.com/ck/a?!&amp;&amp;p=a397cdeeac012a6d2c0a8d83a6b7487fc17f1653e82bfd5653fbab630573f0aaJmltdHM9MTc0NDUwMjQwMA&amp;ptn=3&amp;ver=2&amp;hsh=4&amp;fclid=1b59185b-5537-69a2-3119-0b8f540568a1&amp;psq=8th+habit+covey&amp;u=a1aHR0cHM6Ly9lbi53aWtpcGVkaWEub3JnL3dpa2kvVGhlXzh0aF9IYWJpdA&amp;ntb=1"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338D6-6B16-3EB7-4F7E-957EC51F5A5B}"/>
              </a:ext>
            </a:extLst>
          </p:cNvPr>
          <p:cNvSpPr>
            <a:spLocks noGrp="1"/>
          </p:cNvSpPr>
          <p:nvPr>
            <p:ph type="ctrTitle"/>
          </p:nvPr>
        </p:nvSpPr>
        <p:spPr/>
        <p:txBody>
          <a:bodyPr/>
          <a:lstStyle/>
          <a:p>
            <a:r>
              <a:rPr lang="en-AU" dirty="0"/>
              <a:t>Dan’s Certification Journey</a:t>
            </a:r>
          </a:p>
        </p:txBody>
      </p:sp>
      <p:sp>
        <p:nvSpPr>
          <p:cNvPr id="3" name="Subtitle 2">
            <a:extLst>
              <a:ext uri="{FF2B5EF4-FFF2-40B4-BE49-F238E27FC236}">
                <a16:creationId xmlns:a16="http://schemas.microsoft.com/office/drawing/2014/main" id="{28B1CE5C-69D3-0E9A-6163-6ED32F957B73}"/>
              </a:ext>
            </a:extLst>
          </p:cNvPr>
          <p:cNvSpPr>
            <a:spLocks noGrp="1"/>
          </p:cNvSpPr>
          <p:nvPr>
            <p:ph type="subTitle" idx="1"/>
          </p:nvPr>
        </p:nvSpPr>
        <p:spPr/>
        <p:txBody>
          <a:bodyPr>
            <a:normAutofit lnSpcReduction="10000"/>
          </a:bodyPr>
          <a:lstStyle/>
          <a:p>
            <a:endParaRPr lang="en-AU" dirty="0"/>
          </a:p>
          <a:p>
            <a:r>
              <a:rPr lang="en-AU" dirty="0"/>
              <a:t>Dan P. CISSP CISM MCT, Solution Architect</a:t>
            </a:r>
          </a:p>
          <a:p>
            <a:endParaRPr lang="en-AU" dirty="0"/>
          </a:p>
          <a:p>
            <a:r>
              <a:rPr lang="en-AU" dirty="0">
                <a:hlinkClick r:id="rId2"/>
              </a:rPr>
              <a:t>https://github.com/dan-pi/</a:t>
            </a:r>
            <a:endParaRPr lang="en-AU" dirty="0"/>
          </a:p>
          <a:p>
            <a:endParaRPr lang="en-AU" dirty="0"/>
          </a:p>
        </p:txBody>
      </p:sp>
    </p:spTree>
    <p:extLst>
      <p:ext uri="{BB962C8B-B14F-4D97-AF65-F5344CB8AC3E}">
        <p14:creationId xmlns:p14="http://schemas.microsoft.com/office/powerpoint/2010/main" val="735835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3AB76-A2A7-B9A3-ECA6-9A1FEB7EE26A}"/>
              </a:ext>
            </a:extLst>
          </p:cNvPr>
          <p:cNvSpPr>
            <a:spLocks noGrp="1"/>
          </p:cNvSpPr>
          <p:nvPr>
            <p:ph type="title"/>
          </p:nvPr>
        </p:nvSpPr>
        <p:spPr>
          <a:xfrm>
            <a:off x="831760" y="365125"/>
            <a:ext cx="10918371" cy="1325563"/>
          </a:xfrm>
        </p:spPr>
        <p:txBody>
          <a:bodyPr>
            <a:normAutofit/>
          </a:bodyPr>
          <a:lstStyle/>
          <a:p>
            <a:r>
              <a:rPr lang="en-GB" dirty="0">
                <a:hlinkClick r:id="rId2"/>
              </a:rPr>
              <a:t>Introduction to Memory and Cognition –Open Educational Resources - PSYC341</a:t>
            </a:r>
            <a:endParaRPr lang="en-AU" dirty="0"/>
          </a:p>
        </p:txBody>
      </p:sp>
      <p:pic>
        <p:nvPicPr>
          <p:cNvPr id="5122" name="Picture 2">
            <a:extLst>
              <a:ext uri="{FF2B5EF4-FFF2-40B4-BE49-F238E27FC236}">
                <a16:creationId xmlns:a16="http://schemas.microsoft.com/office/drawing/2014/main" id="{8ABDAADD-D9CD-D041-8FF3-DE428C3E111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651418" y="2007605"/>
            <a:ext cx="8889163" cy="3987377"/>
          </a:xfrm>
          <a:prstGeom prst="rect">
            <a:avLst/>
          </a:prstGeom>
          <a:noFill/>
          <a:effectLst/>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223D8D2D-5396-BCD5-9F0C-981040CED9E9}"/>
              </a:ext>
            </a:extLst>
          </p:cNvPr>
          <p:cNvSpPr>
            <a:spLocks noGrp="1"/>
          </p:cNvSpPr>
          <p:nvPr>
            <p:ph type="sldNum" sz="quarter" idx="12"/>
          </p:nvPr>
        </p:nvSpPr>
        <p:spPr/>
        <p:txBody>
          <a:bodyPr/>
          <a:lstStyle/>
          <a:p>
            <a:fld id="{239CC275-0F17-4CFE-B2FE-5727017C3401}" type="slidenum">
              <a:rPr lang="en-AU" smtClean="0"/>
              <a:t>10</a:t>
            </a:fld>
            <a:endParaRPr lang="en-AU"/>
          </a:p>
        </p:txBody>
      </p:sp>
      <p:sp>
        <p:nvSpPr>
          <p:cNvPr id="5" name="TextBox 4">
            <a:extLst>
              <a:ext uri="{FF2B5EF4-FFF2-40B4-BE49-F238E27FC236}">
                <a16:creationId xmlns:a16="http://schemas.microsoft.com/office/drawing/2014/main" id="{7844C926-EB05-8C76-E329-1F291C53E858}"/>
              </a:ext>
            </a:extLst>
          </p:cNvPr>
          <p:cNvSpPr txBox="1"/>
          <p:nvPr/>
        </p:nvSpPr>
        <p:spPr>
          <a:xfrm>
            <a:off x="903514" y="6123543"/>
            <a:ext cx="6096000" cy="369332"/>
          </a:xfrm>
          <a:prstGeom prst="rect">
            <a:avLst/>
          </a:prstGeom>
          <a:noFill/>
        </p:spPr>
        <p:txBody>
          <a:bodyPr wrap="square">
            <a:spAutoFit/>
          </a:bodyPr>
          <a:lstStyle/>
          <a:p>
            <a:r>
              <a:rPr lang="en-AU" u="sng" dirty="0"/>
              <a:t>https://bobsthinktank.github.io/PSYC341OER/</a:t>
            </a:r>
          </a:p>
        </p:txBody>
      </p:sp>
    </p:spTree>
    <p:extLst>
      <p:ext uri="{BB962C8B-B14F-4D97-AF65-F5344CB8AC3E}">
        <p14:creationId xmlns:p14="http://schemas.microsoft.com/office/powerpoint/2010/main" val="2460096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DF113-8996-9A91-4868-A4ABC72180A2}"/>
              </a:ext>
            </a:extLst>
          </p:cNvPr>
          <p:cNvSpPr>
            <a:spLocks noGrp="1"/>
          </p:cNvSpPr>
          <p:nvPr>
            <p:ph type="title"/>
          </p:nvPr>
        </p:nvSpPr>
        <p:spPr/>
        <p:txBody>
          <a:bodyPr/>
          <a:lstStyle/>
          <a:p>
            <a:endParaRPr lang="en-AU" dirty="0"/>
          </a:p>
        </p:txBody>
      </p:sp>
      <p:sp>
        <p:nvSpPr>
          <p:cNvPr id="4" name="Slide Number Placeholder 3">
            <a:extLst>
              <a:ext uri="{FF2B5EF4-FFF2-40B4-BE49-F238E27FC236}">
                <a16:creationId xmlns:a16="http://schemas.microsoft.com/office/drawing/2014/main" id="{F655D5A1-92ED-7375-639A-760AE5C7752F}"/>
              </a:ext>
            </a:extLst>
          </p:cNvPr>
          <p:cNvSpPr>
            <a:spLocks noGrp="1"/>
          </p:cNvSpPr>
          <p:nvPr>
            <p:ph type="sldNum" sz="quarter" idx="12"/>
          </p:nvPr>
        </p:nvSpPr>
        <p:spPr/>
        <p:txBody>
          <a:bodyPr/>
          <a:lstStyle/>
          <a:p>
            <a:fld id="{239CC275-0F17-4CFE-B2FE-5727017C3401}" type="slidenum">
              <a:rPr lang="en-AU" smtClean="0"/>
              <a:t>11</a:t>
            </a:fld>
            <a:endParaRPr lang="en-AU"/>
          </a:p>
        </p:txBody>
      </p:sp>
      <p:pic>
        <p:nvPicPr>
          <p:cNvPr id="3074" name="Picture 2" descr="What Does Your Favorite Pizza Say about You? – The Lion's Roar">
            <a:extLst>
              <a:ext uri="{FF2B5EF4-FFF2-40B4-BE49-F238E27FC236}">
                <a16:creationId xmlns:a16="http://schemas.microsoft.com/office/drawing/2014/main" id="{CE28DCE5-A279-EC6D-7F72-71B9CFF01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0"/>
            <a:ext cx="10287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923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79FE-B47E-6414-CA40-4AB4E6B6683B}"/>
              </a:ext>
            </a:extLst>
          </p:cNvPr>
          <p:cNvSpPr>
            <a:spLocks noGrp="1"/>
          </p:cNvSpPr>
          <p:nvPr>
            <p:ph type="title"/>
          </p:nvPr>
        </p:nvSpPr>
        <p:spPr/>
        <p:txBody>
          <a:bodyPr/>
          <a:lstStyle/>
          <a:p>
            <a:r>
              <a:rPr lang="en-AU" dirty="0"/>
              <a:t>Sensory memory</a:t>
            </a:r>
          </a:p>
        </p:txBody>
      </p:sp>
      <p:sp>
        <p:nvSpPr>
          <p:cNvPr id="3" name="Content Placeholder 2">
            <a:extLst>
              <a:ext uri="{FF2B5EF4-FFF2-40B4-BE49-F238E27FC236}">
                <a16:creationId xmlns:a16="http://schemas.microsoft.com/office/drawing/2014/main" id="{D9EBFAA3-1515-B92D-E692-867DBBECF825}"/>
              </a:ext>
            </a:extLst>
          </p:cNvPr>
          <p:cNvSpPr>
            <a:spLocks noGrp="1"/>
          </p:cNvSpPr>
          <p:nvPr>
            <p:ph idx="1"/>
          </p:nvPr>
        </p:nvSpPr>
        <p:spPr/>
        <p:txBody>
          <a:bodyPr>
            <a:normAutofit/>
          </a:bodyPr>
          <a:lstStyle/>
          <a:p>
            <a:r>
              <a:rPr lang="en-GB" dirty="0"/>
              <a:t>Sensory memory preserves information in its original sensory form for a brief time, usually only a fraction of a second </a:t>
            </a:r>
          </a:p>
          <a:p>
            <a:r>
              <a:rPr lang="en-GB" dirty="0"/>
              <a:t>Example: the afterimage created when you move a sparkler very quickly </a:t>
            </a:r>
          </a:p>
          <a:p>
            <a:r>
              <a:rPr lang="en-GB" dirty="0"/>
              <a:t>Some researchers argue that sensory memory is more of an “echo” than a “memory”  </a:t>
            </a:r>
          </a:p>
          <a:p>
            <a:r>
              <a:rPr lang="en-GB" dirty="0"/>
              <a:t>Auditory sensory memory (echoic) lasts 2-4 seconds  </a:t>
            </a:r>
          </a:p>
          <a:p>
            <a:r>
              <a:rPr lang="en-GB" dirty="0"/>
              <a:t>Visual sensory memory (iconic) lasts approximately ¼ second</a:t>
            </a:r>
          </a:p>
          <a:p>
            <a:r>
              <a:rPr lang="en-GB" dirty="0"/>
              <a:t>George Sperling (1960) experiment on visual sensory store</a:t>
            </a:r>
            <a:endParaRPr lang="en-AU" dirty="0"/>
          </a:p>
        </p:txBody>
      </p:sp>
      <p:sp>
        <p:nvSpPr>
          <p:cNvPr id="4" name="Slide Number Placeholder 3">
            <a:extLst>
              <a:ext uri="{FF2B5EF4-FFF2-40B4-BE49-F238E27FC236}">
                <a16:creationId xmlns:a16="http://schemas.microsoft.com/office/drawing/2014/main" id="{0F42791D-EFC1-5F3E-3B34-258C5895231C}"/>
              </a:ext>
            </a:extLst>
          </p:cNvPr>
          <p:cNvSpPr>
            <a:spLocks noGrp="1"/>
          </p:cNvSpPr>
          <p:nvPr>
            <p:ph type="sldNum" sz="quarter" idx="12"/>
          </p:nvPr>
        </p:nvSpPr>
        <p:spPr/>
        <p:txBody>
          <a:bodyPr/>
          <a:lstStyle/>
          <a:p>
            <a:fld id="{239CC275-0F17-4CFE-B2FE-5727017C3401}" type="slidenum">
              <a:rPr lang="en-AU" smtClean="0"/>
              <a:t>12</a:t>
            </a:fld>
            <a:endParaRPr lang="en-AU"/>
          </a:p>
        </p:txBody>
      </p:sp>
      <p:sp>
        <p:nvSpPr>
          <p:cNvPr id="6" name="TextBox 5">
            <a:extLst>
              <a:ext uri="{FF2B5EF4-FFF2-40B4-BE49-F238E27FC236}">
                <a16:creationId xmlns:a16="http://schemas.microsoft.com/office/drawing/2014/main" id="{E37D6EB4-341D-47DE-12ED-A1C4BF3B17FD}"/>
              </a:ext>
            </a:extLst>
          </p:cNvPr>
          <p:cNvSpPr txBox="1"/>
          <p:nvPr/>
        </p:nvSpPr>
        <p:spPr>
          <a:xfrm>
            <a:off x="-174172" y="6176963"/>
            <a:ext cx="6096000" cy="369332"/>
          </a:xfrm>
          <a:prstGeom prst="rect">
            <a:avLst/>
          </a:prstGeom>
          <a:noFill/>
        </p:spPr>
        <p:txBody>
          <a:bodyPr wrap="square">
            <a:spAutoFit/>
          </a:bodyPr>
          <a:lstStyle/>
          <a:p>
            <a:pPr algn="ctr"/>
            <a:r>
              <a:rPr lang="en-GB" i="0" dirty="0">
                <a:solidFill>
                  <a:srgbClr val="000000"/>
                </a:solidFill>
                <a:effectLst/>
                <a:latin typeface="Avenir"/>
              </a:rPr>
              <a:t>PSY 1000 - Introduction to Psychology (Zeigler-Hill)</a:t>
            </a:r>
          </a:p>
        </p:txBody>
      </p:sp>
    </p:spTree>
    <p:extLst>
      <p:ext uri="{BB962C8B-B14F-4D97-AF65-F5344CB8AC3E}">
        <p14:creationId xmlns:p14="http://schemas.microsoft.com/office/powerpoint/2010/main" val="3552264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AFE74-1522-7B49-688C-2C9655C76CE1}"/>
              </a:ext>
            </a:extLst>
          </p:cNvPr>
          <p:cNvSpPr>
            <a:spLocks noGrp="1"/>
          </p:cNvSpPr>
          <p:nvPr>
            <p:ph type="title"/>
          </p:nvPr>
        </p:nvSpPr>
        <p:spPr/>
        <p:txBody>
          <a:bodyPr/>
          <a:lstStyle/>
          <a:p>
            <a:r>
              <a:rPr lang="en-GB" dirty="0"/>
              <a:t>Encoding: Getting information into memory</a:t>
            </a:r>
            <a:endParaRPr lang="en-AU" dirty="0"/>
          </a:p>
        </p:txBody>
      </p:sp>
      <p:sp>
        <p:nvSpPr>
          <p:cNvPr id="3" name="Content Placeholder 2">
            <a:extLst>
              <a:ext uri="{FF2B5EF4-FFF2-40B4-BE49-F238E27FC236}">
                <a16:creationId xmlns:a16="http://schemas.microsoft.com/office/drawing/2014/main" id="{3D616C81-DB25-ACA2-98C2-7C2F9914DBB9}"/>
              </a:ext>
            </a:extLst>
          </p:cNvPr>
          <p:cNvSpPr>
            <a:spLocks noGrp="1"/>
          </p:cNvSpPr>
          <p:nvPr>
            <p:ph idx="1"/>
          </p:nvPr>
        </p:nvSpPr>
        <p:spPr/>
        <p:txBody>
          <a:bodyPr>
            <a:normAutofit/>
          </a:bodyPr>
          <a:lstStyle/>
          <a:p>
            <a:r>
              <a:rPr lang="en-GB" dirty="0"/>
              <a:t>In general, you need to pay attention to information if you intend to remember it.</a:t>
            </a:r>
          </a:p>
          <a:p>
            <a:pPr lvl="1"/>
            <a:r>
              <a:rPr lang="en-GB" b="1" u="sng" dirty="0"/>
              <a:t>Attention</a:t>
            </a:r>
            <a:r>
              <a:rPr lang="en-GB" dirty="0"/>
              <a:t> involves focusing awareness on a narrowed range of stimuli or events</a:t>
            </a:r>
          </a:p>
          <a:p>
            <a:r>
              <a:rPr lang="en-GB" dirty="0"/>
              <a:t>Selective attention is critical to everyday functioning </a:t>
            </a:r>
          </a:p>
          <a:p>
            <a:pPr lvl="1"/>
            <a:r>
              <a:rPr lang="en-GB" dirty="0"/>
              <a:t>Just imagine how poorly you would function if everything in your environment demanded equal attention  </a:t>
            </a:r>
          </a:p>
          <a:p>
            <a:r>
              <a:rPr lang="en-GB" dirty="0"/>
              <a:t>Attention acts like a filter that screens out most stimuli </a:t>
            </a:r>
          </a:p>
          <a:p>
            <a:pPr lvl="1"/>
            <a:r>
              <a:rPr lang="en-GB" dirty="0"/>
              <a:t>Cocktail party phenomenon</a:t>
            </a:r>
          </a:p>
          <a:p>
            <a:pPr lvl="1"/>
            <a:r>
              <a:rPr lang="en-GB" dirty="0"/>
              <a:t>Divided attention impairs performance</a:t>
            </a:r>
            <a:endParaRPr lang="en-AU" dirty="0"/>
          </a:p>
        </p:txBody>
      </p:sp>
      <p:sp>
        <p:nvSpPr>
          <p:cNvPr id="6" name="Slide Number Placeholder 5">
            <a:extLst>
              <a:ext uri="{FF2B5EF4-FFF2-40B4-BE49-F238E27FC236}">
                <a16:creationId xmlns:a16="http://schemas.microsoft.com/office/drawing/2014/main" id="{D5734B82-DC9C-5C9C-3EC4-8E570B25E6A2}"/>
              </a:ext>
            </a:extLst>
          </p:cNvPr>
          <p:cNvSpPr>
            <a:spLocks noGrp="1"/>
          </p:cNvSpPr>
          <p:nvPr>
            <p:ph type="sldNum" sz="quarter" idx="12"/>
          </p:nvPr>
        </p:nvSpPr>
        <p:spPr/>
        <p:txBody>
          <a:bodyPr/>
          <a:lstStyle/>
          <a:p>
            <a:fld id="{239CC275-0F17-4CFE-B2FE-5727017C3401}" type="slidenum">
              <a:rPr lang="en-AU" smtClean="0"/>
              <a:t>13</a:t>
            </a:fld>
            <a:endParaRPr lang="en-AU"/>
          </a:p>
        </p:txBody>
      </p:sp>
      <p:sp>
        <p:nvSpPr>
          <p:cNvPr id="5" name="TextBox 4">
            <a:extLst>
              <a:ext uri="{FF2B5EF4-FFF2-40B4-BE49-F238E27FC236}">
                <a16:creationId xmlns:a16="http://schemas.microsoft.com/office/drawing/2014/main" id="{0D1EB2AF-51E7-3D76-3C66-B56AA96D9D3B}"/>
              </a:ext>
            </a:extLst>
          </p:cNvPr>
          <p:cNvSpPr txBox="1"/>
          <p:nvPr/>
        </p:nvSpPr>
        <p:spPr>
          <a:xfrm>
            <a:off x="0" y="6213249"/>
            <a:ext cx="6096000" cy="369332"/>
          </a:xfrm>
          <a:prstGeom prst="rect">
            <a:avLst/>
          </a:prstGeom>
          <a:solidFill>
            <a:schemeClr val="bg1"/>
          </a:solidFill>
        </p:spPr>
        <p:txBody>
          <a:bodyPr wrap="square">
            <a:spAutoFit/>
          </a:bodyPr>
          <a:lstStyle/>
          <a:p>
            <a:pPr algn="ctr"/>
            <a:r>
              <a:rPr lang="en-GB" i="0" dirty="0">
                <a:solidFill>
                  <a:srgbClr val="000000"/>
                </a:solidFill>
                <a:effectLst/>
                <a:latin typeface="Avenir"/>
              </a:rPr>
              <a:t>PSY 1000 - Introduction to Psychology (Zeigler-Hill)</a:t>
            </a:r>
          </a:p>
        </p:txBody>
      </p:sp>
    </p:spTree>
    <p:extLst>
      <p:ext uri="{BB962C8B-B14F-4D97-AF65-F5344CB8AC3E}">
        <p14:creationId xmlns:p14="http://schemas.microsoft.com/office/powerpoint/2010/main" val="1708301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34238-EFF0-4598-9BBC-869CC05B1E0E}"/>
              </a:ext>
            </a:extLst>
          </p:cNvPr>
          <p:cNvSpPr>
            <a:spLocks noGrp="1"/>
          </p:cNvSpPr>
          <p:nvPr>
            <p:ph type="title"/>
          </p:nvPr>
        </p:nvSpPr>
        <p:spPr/>
        <p:txBody>
          <a:bodyPr/>
          <a:lstStyle/>
          <a:p>
            <a:r>
              <a:rPr lang="en-AU" dirty="0"/>
              <a:t>CISSP Exam Tip </a:t>
            </a:r>
          </a:p>
        </p:txBody>
      </p:sp>
      <p:graphicFrame>
        <p:nvGraphicFramePr>
          <p:cNvPr id="5" name="Content Placeholder 4">
            <a:extLst>
              <a:ext uri="{FF2B5EF4-FFF2-40B4-BE49-F238E27FC236}">
                <a16:creationId xmlns:a16="http://schemas.microsoft.com/office/drawing/2014/main" id="{5F6753E0-DD06-ECDB-2FF1-9D103CE39D7D}"/>
              </a:ext>
            </a:extLst>
          </p:cNvPr>
          <p:cNvGraphicFramePr>
            <a:graphicFrameLocks noGrp="1"/>
          </p:cNvGraphicFramePr>
          <p:nvPr>
            <p:ph idx="1"/>
            <p:extLst>
              <p:ext uri="{D42A27DB-BD31-4B8C-83A1-F6EECF244321}">
                <p14:modId xmlns:p14="http://schemas.microsoft.com/office/powerpoint/2010/main" val="1538560977"/>
              </p:ext>
            </p:extLst>
          </p:nvPr>
        </p:nvGraphicFramePr>
        <p:xfrm>
          <a:off x="838200" y="2079625"/>
          <a:ext cx="8338458" cy="3657600"/>
        </p:xfrm>
        <a:graphic>
          <a:graphicData uri="http://schemas.openxmlformats.org/drawingml/2006/table">
            <a:tbl>
              <a:tblPr firstRow="1" bandRow="1">
                <a:tableStyleId>{5C22544A-7EE6-4342-B048-85BDC9FD1C3A}</a:tableStyleId>
              </a:tblPr>
              <a:tblGrid>
                <a:gridCol w="3118757">
                  <a:extLst>
                    <a:ext uri="{9D8B030D-6E8A-4147-A177-3AD203B41FA5}">
                      <a16:colId xmlns:a16="http://schemas.microsoft.com/office/drawing/2014/main" val="3165004508"/>
                    </a:ext>
                  </a:extLst>
                </a:gridCol>
                <a:gridCol w="3668486">
                  <a:extLst>
                    <a:ext uri="{9D8B030D-6E8A-4147-A177-3AD203B41FA5}">
                      <a16:colId xmlns:a16="http://schemas.microsoft.com/office/drawing/2014/main" val="3510973083"/>
                    </a:ext>
                  </a:extLst>
                </a:gridCol>
                <a:gridCol w="1551215">
                  <a:extLst>
                    <a:ext uri="{9D8B030D-6E8A-4147-A177-3AD203B41FA5}">
                      <a16:colId xmlns:a16="http://schemas.microsoft.com/office/drawing/2014/main" val="316331557"/>
                    </a:ext>
                  </a:extLst>
                </a:gridCol>
              </a:tblGrid>
              <a:tr h="0">
                <a:tc>
                  <a:txBody>
                    <a:bodyPr/>
                    <a:lstStyle/>
                    <a:p>
                      <a:r>
                        <a:rPr lang="en-AU" sz="2400" dirty="0"/>
                        <a:t>Mnemonic </a:t>
                      </a:r>
                    </a:p>
                  </a:txBody>
                  <a:tcPr/>
                </a:tc>
                <a:tc>
                  <a:txBody>
                    <a:bodyPr/>
                    <a:lstStyle/>
                    <a:p>
                      <a:r>
                        <a:rPr lang="en-AU" sz="2400" dirty="0"/>
                        <a:t>OSI Layer</a:t>
                      </a:r>
                    </a:p>
                  </a:txBody>
                  <a:tcPr/>
                </a:tc>
                <a:tc>
                  <a:txBody>
                    <a:bodyPr/>
                    <a:lstStyle/>
                    <a:p>
                      <a:r>
                        <a:rPr lang="en-AU" sz="2400" dirty="0"/>
                        <a:t>Layer</a:t>
                      </a:r>
                    </a:p>
                  </a:txBody>
                  <a:tcPr/>
                </a:tc>
                <a:extLst>
                  <a:ext uri="{0D108BD9-81ED-4DB2-BD59-A6C34878D82A}">
                    <a16:rowId xmlns:a16="http://schemas.microsoft.com/office/drawing/2014/main" val="2056086171"/>
                  </a:ext>
                </a:extLst>
              </a:tr>
              <a:tr h="370840">
                <a:tc>
                  <a:txBody>
                    <a:bodyPr/>
                    <a:lstStyle/>
                    <a:p>
                      <a:r>
                        <a:rPr lang="en-AU" sz="2400" dirty="0"/>
                        <a:t>Away</a:t>
                      </a:r>
                    </a:p>
                  </a:txBody>
                  <a:tcPr/>
                </a:tc>
                <a:tc>
                  <a:txBody>
                    <a:bodyPr/>
                    <a:lstStyle/>
                    <a:p>
                      <a:r>
                        <a:rPr lang="en-AU" sz="2400" dirty="0"/>
                        <a:t>Application</a:t>
                      </a:r>
                    </a:p>
                  </a:txBody>
                  <a:tcPr/>
                </a:tc>
                <a:tc>
                  <a:txBody>
                    <a:bodyPr/>
                    <a:lstStyle/>
                    <a:p>
                      <a:r>
                        <a:rPr lang="en-AU" sz="2400" dirty="0"/>
                        <a:t>7</a:t>
                      </a:r>
                    </a:p>
                  </a:txBody>
                  <a:tcPr/>
                </a:tc>
                <a:extLst>
                  <a:ext uri="{0D108BD9-81ED-4DB2-BD59-A6C34878D82A}">
                    <a16:rowId xmlns:a16="http://schemas.microsoft.com/office/drawing/2014/main" val="3406765451"/>
                  </a:ext>
                </a:extLst>
              </a:tr>
              <a:tr h="370840">
                <a:tc>
                  <a:txBody>
                    <a:bodyPr/>
                    <a:lstStyle/>
                    <a:p>
                      <a:r>
                        <a:rPr lang="en-AU" sz="2400" dirty="0"/>
                        <a:t>Pizza</a:t>
                      </a:r>
                    </a:p>
                  </a:txBody>
                  <a:tcPr/>
                </a:tc>
                <a:tc>
                  <a:txBody>
                    <a:bodyPr/>
                    <a:lstStyle/>
                    <a:p>
                      <a:r>
                        <a:rPr lang="en-AU" sz="2400" dirty="0"/>
                        <a:t>Presentation</a:t>
                      </a:r>
                    </a:p>
                  </a:txBody>
                  <a:tcPr/>
                </a:tc>
                <a:tc>
                  <a:txBody>
                    <a:bodyPr/>
                    <a:lstStyle/>
                    <a:p>
                      <a:r>
                        <a:rPr lang="en-AU" sz="2400" dirty="0"/>
                        <a:t>6</a:t>
                      </a:r>
                    </a:p>
                  </a:txBody>
                  <a:tcPr/>
                </a:tc>
                <a:extLst>
                  <a:ext uri="{0D108BD9-81ED-4DB2-BD59-A6C34878D82A}">
                    <a16:rowId xmlns:a16="http://schemas.microsoft.com/office/drawing/2014/main" val="160940709"/>
                  </a:ext>
                </a:extLst>
              </a:tr>
              <a:tr h="370840">
                <a:tc>
                  <a:txBody>
                    <a:bodyPr/>
                    <a:lstStyle/>
                    <a:p>
                      <a:r>
                        <a:rPr lang="en-AU" sz="2400" dirty="0"/>
                        <a:t>Sausage</a:t>
                      </a:r>
                    </a:p>
                  </a:txBody>
                  <a:tcPr/>
                </a:tc>
                <a:tc>
                  <a:txBody>
                    <a:bodyPr/>
                    <a:lstStyle/>
                    <a:p>
                      <a:r>
                        <a:rPr lang="en-AU" sz="2400" dirty="0"/>
                        <a:t>Session</a:t>
                      </a:r>
                    </a:p>
                  </a:txBody>
                  <a:tcPr/>
                </a:tc>
                <a:tc>
                  <a:txBody>
                    <a:bodyPr/>
                    <a:lstStyle/>
                    <a:p>
                      <a:r>
                        <a:rPr lang="en-AU" sz="2400" dirty="0"/>
                        <a:t>5</a:t>
                      </a:r>
                    </a:p>
                  </a:txBody>
                  <a:tcPr/>
                </a:tc>
                <a:extLst>
                  <a:ext uri="{0D108BD9-81ED-4DB2-BD59-A6C34878D82A}">
                    <a16:rowId xmlns:a16="http://schemas.microsoft.com/office/drawing/2014/main" val="2618938321"/>
                  </a:ext>
                </a:extLst>
              </a:tr>
              <a:tr h="370840">
                <a:tc>
                  <a:txBody>
                    <a:bodyPr/>
                    <a:lstStyle/>
                    <a:p>
                      <a:r>
                        <a:rPr lang="en-AU" sz="2400" dirty="0"/>
                        <a:t>Throw</a:t>
                      </a:r>
                    </a:p>
                  </a:txBody>
                  <a:tcPr/>
                </a:tc>
                <a:tc>
                  <a:txBody>
                    <a:bodyPr/>
                    <a:lstStyle/>
                    <a:p>
                      <a:r>
                        <a:rPr lang="en-AU" sz="2400" dirty="0"/>
                        <a:t>Transport</a:t>
                      </a:r>
                    </a:p>
                  </a:txBody>
                  <a:tcPr/>
                </a:tc>
                <a:tc>
                  <a:txBody>
                    <a:bodyPr/>
                    <a:lstStyle/>
                    <a:p>
                      <a:r>
                        <a:rPr lang="en-AU" sz="2400" dirty="0"/>
                        <a:t>4</a:t>
                      </a:r>
                    </a:p>
                  </a:txBody>
                  <a:tcPr/>
                </a:tc>
                <a:extLst>
                  <a:ext uri="{0D108BD9-81ED-4DB2-BD59-A6C34878D82A}">
                    <a16:rowId xmlns:a16="http://schemas.microsoft.com/office/drawing/2014/main" val="8911979"/>
                  </a:ext>
                </a:extLst>
              </a:tr>
              <a:tr h="370840">
                <a:tc>
                  <a:txBody>
                    <a:bodyPr/>
                    <a:lstStyle/>
                    <a:p>
                      <a:r>
                        <a:rPr lang="en-AU" sz="2400" dirty="0"/>
                        <a:t>Not</a:t>
                      </a:r>
                    </a:p>
                  </a:txBody>
                  <a:tcPr/>
                </a:tc>
                <a:tc>
                  <a:txBody>
                    <a:bodyPr/>
                    <a:lstStyle/>
                    <a:p>
                      <a:r>
                        <a:rPr lang="en-AU" sz="2400" dirty="0"/>
                        <a:t>Network</a:t>
                      </a:r>
                    </a:p>
                  </a:txBody>
                  <a:tcPr/>
                </a:tc>
                <a:tc>
                  <a:txBody>
                    <a:bodyPr/>
                    <a:lstStyle/>
                    <a:p>
                      <a:r>
                        <a:rPr lang="en-AU" sz="2400" dirty="0"/>
                        <a:t>3</a:t>
                      </a:r>
                    </a:p>
                  </a:txBody>
                  <a:tcPr/>
                </a:tc>
                <a:extLst>
                  <a:ext uri="{0D108BD9-81ED-4DB2-BD59-A6C34878D82A}">
                    <a16:rowId xmlns:a16="http://schemas.microsoft.com/office/drawing/2014/main" val="760109751"/>
                  </a:ext>
                </a:extLst>
              </a:tr>
              <a:tr h="370840">
                <a:tc>
                  <a:txBody>
                    <a:bodyPr/>
                    <a:lstStyle/>
                    <a:p>
                      <a:r>
                        <a:rPr lang="en-AU" sz="2400" dirty="0"/>
                        <a:t>Do</a:t>
                      </a:r>
                    </a:p>
                  </a:txBody>
                  <a:tcPr/>
                </a:tc>
                <a:tc>
                  <a:txBody>
                    <a:bodyPr/>
                    <a:lstStyle/>
                    <a:p>
                      <a:r>
                        <a:rPr lang="en-AU" sz="2400" dirty="0"/>
                        <a:t>Data Link</a:t>
                      </a:r>
                    </a:p>
                  </a:txBody>
                  <a:tcPr/>
                </a:tc>
                <a:tc>
                  <a:txBody>
                    <a:bodyPr/>
                    <a:lstStyle/>
                    <a:p>
                      <a:r>
                        <a:rPr lang="en-AU" sz="2400" dirty="0"/>
                        <a:t>2</a:t>
                      </a:r>
                    </a:p>
                  </a:txBody>
                  <a:tcPr/>
                </a:tc>
                <a:extLst>
                  <a:ext uri="{0D108BD9-81ED-4DB2-BD59-A6C34878D82A}">
                    <a16:rowId xmlns:a16="http://schemas.microsoft.com/office/drawing/2014/main" val="1382858004"/>
                  </a:ext>
                </a:extLst>
              </a:tr>
              <a:tr h="370840">
                <a:tc>
                  <a:txBody>
                    <a:bodyPr/>
                    <a:lstStyle/>
                    <a:p>
                      <a:r>
                        <a:rPr lang="en-AU" sz="2400" dirty="0"/>
                        <a:t>Please</a:t>
                      </a:r>
                    </a:p>
                  </a:txBody>
                  <a:tcPr/>
                </a:tc>
                <a:tc>
                  <a:txBody>
                    <a:bodyPr/>
                    <a:lstStyle/>
                    <a:p>
                      <a:r>
                        <a:rPr lang="en-AU" sz="2400" dirty="0"/>
                        <a:t>Physical</a:t>
                      </a:r>
                    </a:p>
                  </a:txBody>
                  <a:tcPr/>
                </a:tc>
                <a:tc>
                  <a:txBody>
                    <a:bodyPr/>
                    <a:lstStyle/>
                    <a:p>
                      <a:r>
                        <a:rPr lang="en-AU" sz="2400" dirty="0"/>
                        <a:t>1</a:t>
                      </a:r>
                    </a:p>
                  </a:txBody>
                  <a:tcPr/>
                </a:tc>
                <a:extLst>
                  <a:ext uri="{0D108BD9-81ED-4DB2-BD59-A6C34878D82A}">
                    <a16:rowId xmlns:a16="http://schemas.microsoft.com/office/drawing/2014/main" val="155725922"/>
                  </a:ext>
                </a:extLst>
              </a:tr>
            </a:tbl>
          </a:graphicData>
        </a:graphic>
      </p:graphicFrame>
      <p:sp>
        <p:nvSpPr>
          <p:cNvPr id="4" name="Slide Number Placeholder 3">
            <a:extLst>
              <a:ext uri="{FF2B5EF4-FFF2-40B4-BE49-F238E27FC236}">
                <a16:creationId xmlns:a16="http://schemas.microsoft.com/office/drawing/2014/main" id="{F2530B64-B054-AB90-E838-D2A736B4ED04}"/>
              </a:ext>
            </a:extLst>
          </p:cNvPr>
          <p:cNvSpPr>
            <a:spLocks noGrp="1"/>
          </p:cNvSpPr>
          <p:nvPr>
            <p:ph type="sldNum" sz="quarter" idx="12"/>
          </p:nvPr>
        </p:nvSpPr>
        <p:spPr/>
        <p:txBody>
          <a:bodyPr/>
          <a:lstStyle/>
          <a:p>
            <a:fld id="{239CC275-0F17-4CFE-B2FE-5727017C3401}" type="slidenum">
              <a:rPr lang="en-AU" smtClean="0"/>
              <a:t>14</a:t>
            </a:fld>
            <a:endParaRPr lang="en-AU"/>
          </a:p>
        </p:txBody>
      </p:sp>
      <p:pic>
        <p:nvPicPr>
          <p:cNvPr id="4098" name="Picture 2" descr="169,700+ Pizza Slice Stock Photos, Pictures &amp; Royalty-Free ...">
            <a:extLst>
              <a:ext uri="{FF2B5EF4-FFF2-40B4-BE49-F238E27FC236}">
                <a16:creationId xmlns:a16="http://schemas.microsoft.com/office/drawing/2014/main" id="{62A1AE8A-61BE-2268-E179-BEF938476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4757" y="62326"/>
            <a:ext cx="2868386" cy="2085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913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D34-07C0-E59C-4921-30ADA267F23B}"/>
              </a:ext>
            </a:extLst>
          </p:cNvPr>
          <p:cNvSpPr>
            <a:spLocks noGrp="1"/>
          </p:cNvSpPr>
          <p:nvPr>
            <p:ph type="title"/>
          </p:nvPr>
        </p:nvSpPr>
        <p:spPr/>
        <p:txBody>
          <a:bodyPr/>
          <a:lstStyle/>
          <a:p>
            <a:r>
              <a:rPr lang="en-AU" dirty="0"/>
              <a:t>Short-term memory</a:t>
            </a:r>
          </a:p>
        </p:txBody>
      </p:sp>
      <p:sp>
        <p:nvSpPr>
          <p:cNvPr id="3" name="Content Placeholder 2">
            <a:extLst>
              <a:ext uri="{FF2B5EF4-FFF2-40B4-BE49-F238E27FC236}">
                <a16:creationId xmlns:a16="http://schemas.microsoft.com/office/drawing/2014/main" id="{FFCF8D26-4129-62B6-6617-263211EF42D2}"/>
              </a:ext>
            </a:extLst>
          </p:cNvPr>
          <p:cNvSpPr>
            <a:spLocks noGrp="1"/>
          </p:cNvSpPr>
          <p:nvPr>
            <p:ph idx="1"/>
          </p:nvPr>
        </p:nvSpPr>
        <p:spPr/>
        <p:txBody>
          <a:bodyPr/>
          <a:lstStyle/>
          <a:p>
            <a:r>
              <a:rPr lang="en-GB" dirty="0"/>
              <a:t>Short-term memory is a limited capacity store that can maintain unrehearsed information for up to about 20 seconds </a:t>
            </a:r>
          </a:p>
          <a:p>
            <a:r>
              <a:rPr lang="en-GB" dirty="0"/>
              <a:t>Selective </a:t>
            </a:r>
            <a:r>
              <a:rPr lang="en-GB" b="1" dirty="0"/>
              <a:t>attention</a:t>
            </a:r>
            <a:r>
              <a:rPr lang="en-GB" dirty="0"/>
              <a:t> is important for moving information from sensory memory to short-term memory </a:t>
            </a:r>
          </a:p>
          <a:p>
            <a:r>
              <a:rPr lang="en-GB" b="1" u="sng" dirty="0"/>
              <a:t>Limited capacity</a:t>
            </a:r>
            <a:r>
              <a:rPr lang="en-GB" dirty="0"/>
              <a:t>: magical number 7 plus or minus 2 </a:t>
            </a:r>
          </a:p>
          <a:p>
            <a:r>
              <a:rPr lang="en-GB" b="1" u="sng" dirty="0"/>
              <a:t>Chunking</a:t>
            </a:r>
            <a:r>
              <a:rPr lang="en-GB" dirty="0"/>
              <a:t>: grouping related stimuli for storage as a single unit</a:t>
            </a:r>
          </a:p>
          <a:p>
            <a:r>
              <a:rPr lang="en-GB" b="1" u="sng" dirty="0"/>
              <a:t>Limited duration</a:t>
            </a:r>
            <a:r>
              <a:rPr lang="en-GB" dirty="0"/>
              <a:t>: about 10-20 seconds without rehearsal</a:t>
            </a:r>
          </a:p>
          <a:p>
            <a:r>
              <a:rPr lang="en-GB" b="1" dirty="0"/>
              <a:t>Rehearsal</a:t>
            </a:r>
            <a:r>
              <a:rPr lang="en-GB" dirty="0"/>
              <a:t>: the process of repetitively verbalizing or thinking about the information </a:t>
            </a:r>
            <a:endParaRPr lang="en-AU" dirty="0"/>
          </a:p>
        </p:txBody>
      </p:sp>
      <p:sp>
        <p:nvSpPr>
          <p:cNvPr id="4" name="Slide Number Placeholder 3">
            <a:extLst>
              <a:ext uri="{FF2B5EF4-FFF2-40B4-BE49-F238E27FC236}">
                <a16:creationId xmlns:a16="http://schemas.microsoft.com/office/drawing/2014/main" id="{7D28DBCF-BA7D-04D1-C3E2-BEF13E6B4494}"/>
              </a:ext>
            </a:extLst>
          </p:cNvPr>
          <p:cNvSpPr>
            <a:spLocks noGrp="1"/>
          </p:cNvSpPr>
          <p:nvPr>
            <p:ph type="sldNum" sz="quarter" idx="12"/>
          </p:nvPr>
        </p:nvSpPr>
        <p:spPr/>
        <p:txBody>
          <a:bodyPr/>
          <a:lstStyle/>
          <a:p>
            <a:fld id="{239CC275-0F17-4CFE-B2FE-5727017C3401}" type="slidenum">
              <a:rPr lang="en-AU" smtClean="0"/>
              <a:t>15</a:t>
            </a:fld>
            <a:endParaRPr lang="en-AU"/>
          </a:p>
        </p:txBody>
      </p:sp>
      <p:sp>
        <p:nvSpPr>
          <p:cNvPr id="6" name="TextBox 5">
            <a:extLst>
              <a:ext uri="{FF2B5EF4-FFF2-40B4-BE49-F238E27FC236}">
                <a16:creationId xmlns:a16="http://schemas.microsoft.com/office/drawing/2014/main" id="{13E89E16-E5E5-4615-1B3B-235EE0F2F8B3}"/>
              </a:ext>
            </a:extLst>
          </p:cNvPr>
          <p:cNvSpPr txBox="1"/>
          <p:nvPr/>
        </p:nvSpPr>
        <p:spPr>
          <a:xfrm>
            <a:off x="-56344" y="6308209"/>
            <a:ext cx="6094926" cy="369332"/>
          </a:xfrm>
          <a:prstGeom prst="rect">
            <a:avLst/>
          </a:prstGeom>
          <a:noFill/>
        </p:spPr>
        <p:txBody>
          <a:bodyPr wrap="square">
            <a:spAutoFit/>
          </a:bodyPr>
          <a:lstStyle/>
          <a:p>
            <a:pPr algn="ctr"/>
            <a:r>
              <a:rPr lang="en-GB" i="0" dirty="0">
                <a:solidFill>
                  <a:srgbClr val="000000"/>
                </a:solidFill>
                <a:effectLst/>
                <a:latin typeface="Avenir"/>
              </a:rPr>
              <a:t>PSY 1000 - Introduction to Psychology (Zeigler-Hill)</a:t>
            </a:r>
          </a:p>
        </p:txBody>
      </p:sp>
    </p:spTree>
    <p:extLst>
      <p:ext uri="{BB962C8B-B14F-4D97-AF65-F5344CB8AC3E}">
        <p14:creationId xmlns:p14="http://schemas.microsoft.com/office/powerpoint/2010/main" val="2223825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90EB9DC-4707-583C-AAB0-685BD033BE80}"/>
              </a:ext>
            </a:extLst>
          </p:cNvPr>
          <p:cNvSpPr>
            <a:spLocks noGrp="1"/>
          </p:cNvSpPr>
          <p:nvPr>
            <p:ph type="title"/>
          </p:nvPr>
        </p:nvSpPr>
        <p:spPr/>
        <p:txBody>
          <a:bodyPr/>
          <a:lstStyle/>
          <a:p>
            <a:r>
              <a:rPr lang="en-GB" dirty="0"/>
              <a:t>Forgetting Curve</a:t>
            </a:r>
            <a:endParaRPr lang="en-AU" dirty="0"/>
          </a:p>
        </p:txBody>
      </p:sp>
      <p:sp>
        <p:nvSpPr>
          <p:cNvPr id="7" name="Slide Number Placeholder 6">
            <a:extLst>
              <a:ext uri="{FF2B5EF4-FFF2-40B4-BE49-F238E27FC236}">
                <a16:creationId xmlns:a16="http://schemas.microsoft.com/office/drawing/2014/main" id="{CFEB820B-56BF-035E-01C0-0462E1DAE2EE}"/>
              </a:ext>
            </a:extLst>
          </p:cNvPr>
          <p:cNvSpPr>
            <a:spLocks noGrp="1"/>
          </p:cNvSpPr>
          <p:nvPr>
            <p:ph type="sldNum" sz="quarter" idx="12"/>
          </p:nvPr>
        </p:nvSpPr>
        <p:spPr/>
        <p:txBody>
          <a:bodyPr/>
          <a:lstStyle/>
          <a:p>
            <a:fld id="{239CC275-0F17-4CFE-B2FE-5727017C3401}" type="slidenum">
              <a:rPr lang="en-AU" smtClean="0"/>
              <a:t>16</a:t>
            </a:fld>
            <a:endParaRPr lang="en-AU"/>
          </a:p>
        </p:txBody>
      </p:sp>
      <p:pic>
        <p:nvPicPr>
          <p:cNvPr id="8196" name="Picture 4" descr="ebbinghaus forgetting curve">
            <a:extLst>
              <a:ext uri="{FF2B5EF4-FFF2-40B4-BE49-F238E27FC236}">
                <a16:creationId xmlns:a16="http://schemas.microsoft.com/office/drawing/2014/main" id="{E31B0B00-84AF-E2D9-1694-495B1334B28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39498" y="1825625"/>
            <a:ext cx="831300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389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90EB9DC-4707-583C-AAB0-685BD033BE80}"/>
              </a:ext>
            </a:extLst>
          </p:cNvPr>
          <p:cNvSpPr>
            <a:spLocks noGrp="1"/>
          </p:cNvSpPr>
          <p:nvPr>
            <p:ph type="title"/>
          </p:nvPr>
        </p:nvSpPr>
        <p:spPr/>
        <p:txBody>
          <a:bodyPr/>
          <a:lstStyle/>
          <a:p>
            <a:r>
              <a:rPr lang="en-AU" dirty="0"/>
              <a:t>Long-term memory: Unlimited Capacity</a:t>
            </a:r>
          </a:p>
        </p:txBody>
      </p:sp>
      <p:sp>
        <p:nvSpPr>
          <p:cNvPr id="4" name="Content Placeholder 3">
            <a:extLst>
              <a:ext uri="{FF2B5EF4-FFF2-40B4-BE49-F238E27FC236}">
                <a16:creationId xmlns:a16="http://schemas.microsoft.com/office/drawing/2014/main" id="{C00A8174-E210-0A1A-2F4F-5FD8964EA964}"/>
              </a:ext>
            </a:extLst>
          </p:cNvPr>
          <p:cNvSpPr>
            <a:spLocks noGrp="1"/>
          </p:cNvSpPr>
          <p:nvPr>
            <p:ph idx="1"/>
          </p:nvPr>
        </p:nvSpPr>
        <p:spPr/>
        <p:txBody>
          <a:bodyPr>
            <a:normAutofit lnSpcReduction="10000"/>
          </a:bodyPr>
          <a:lstStyle/>
          <a:p>
            <a:r>
              <a:rPr lang="en-GB" dirty="0"/>
              <a:t>Long-term memory is an unlimited capacity store that can hold information over lengthy periods of time  </a:t>
            </a:r>
          </a:p>
          <a:p>
            <a:r>
              <a:rPr lang="en-GB" dirty="0"/>
              <a:t>Permanent storage? </a:t>
            </a:r>
          </a:p>
          <a:p>
            <a:pPr lvl="1"/>
            <a:r>
              <a:rPr lang="en-GB" dirty="0"/>
              <a:t>Flashbulb memories: unusually vivid and detailed recollections of momentous events </a:t>
            </a:r>
          </a:p>
          <a:p>
            <a:pPr lvl="1"/>
            <a:r>
              <a:rPr lang="en-GB" dirty="0"/>
              <a:t>Memory is more malleable and less accurate than generally appreciated </a:t>
            </a:r>
            <a:br>
              <a:rPr lang="en-GB" dirty="0"/>
            </a:br>
            <a:endParaRPr lang="en-GB" dirty="0"/>
          </a:p>
          <a:p>
            <a:r>
              <a:rPr lang="en-GB" b="0" i="1" dirty="0">
                <a:solidFill>
                  <a:srgbClr val="141414"/>
                </a:solidFill>
                <a:effectLst/>
                <a:latin typeface="ReithSans"/>
              </a:rPr>
              <a:t>“People will forget what you said, people will forget what you did, but people will never forget how you made them feel.“ – Maya Angelou</a:t>
            </a:r>
          </a:p>
          <a:p>
            <a:pPr algn="l" fontAlgn="base">
              <a:buFont typeface="Arial" panose="020B0604020202020204" pitchFamily="34" charset="0"/>
              <a:buChar char="•"/>
            </a:pPr>
            <a:r>
              <a:rPr lang="en-GB" b="0" i="1" dirty="0">
                <a:solidFill>
                  <a:srgbClr val="141414"/>
                </a:solidFill>
                <a:effectLst/>
                <a:latin typeface="ReithSans"/>
              </a:rPr>
              <a:t>"If you don't like something, change it. If you can't change it, change your attitude.“– Maya Angelou</a:t>
            </a:r>
          </a:p>
          <a:p>
            <a:endParaRPr lang="en-GB" dirty="0"/>
          </a:p>
        </p:txBody>
      </p:sp>
      <p:sp>
        <p:nvSpPr>
          <p:cNvPr id="7" name="Slide Number Placeholder 6">
            <a:extLst>
              <a:ext uri="{FF2B5EF4-FFF2-40B4-BE49-F238E27FC236}">
                <a16:creationId xmlns:a16="http://schemas.microsoft.com/office/drawing/2014/main" id="{CFEB820B-56BF-035E-01C0-0462E1DAE2EE}"/>
              </a:ext>
            </a:extLst>
          </p:cNvPr>
          <p:cNvSpPr>
            <a:spLocks noGrp="1"/>
          </p:cNvSpPr>
          <p:nvPr>
            <p:ph type="sldNum" sz="quarter" idx="12"/>
          </p:nvPr>
        </p:nvSpPr>
        <p:spPr/>
        <p:txBody>
          <a:bodyPr/>
          <a:lstStyle/>
          <a:p>
            <a:fld id="{239CC275-0F17-4CFE-B2FE-5727017C3401}" type="slidenum">
              <a:rPr lang="en-AU" smtClean="0"/>
              <a:t>17</a:t>
            </a:fld>
            <a:endParaRPr lang="en-AU"/>
          </a:p>
        </p:txBody>
      </p:sp>
      <p:sp>
        <p:nvSpPr>
          <p:cNvPr id="9" name="TextBox 8">
            <a:extLst>
              <a:ext uri="{FF2B5EF4-FFF2-40B4-BE49-F238E27FC236}">
                <a16:creationId xmlns:a16="http://schemas.microsoft.com/office/drawing/2014/main" id="{D91E07B3-71C4-C8AD-ABFB-2945671803CA}"/>
              </a:ext>
            </a:extLst>
          </p:cNvPr>
          <p:cNvSpPr txBox="1"/>
          <p:nvPr/>
        </p:nvSpPr>
        <p:spPr>
          <a:xfrm>
            <a:off x="-228600" y="6123543"/>
            <a:ext cx="6096000" cy="369332"/>
          </a:xfrm>
          <a:prstGeom prst="rect">
            <a:avLst/>
          </a:prstGeom>
          <a:noFill/>
        </p:spPr>
        <p:txBody>
          <a:bodyPr wrap="square">
            <a:spAutoFit/>
          </a:bodyPr>
          <a:lstStyle/>
          <a:p>
            <a:pPr algn="ctr"/>
            <a:r>
              <a:rPr lang="en-GB" i="0" dirty="0">
                <a:solidFill>
                  <a:srgbClr val="000000"/>
                </a:solidFill>
                <a:effectLst/>
                <a:latin typeface="Avenir"/>
              </a:rPr>
              <a:t>PSY 1000 - Introduction to Psychology (Zeigler-Hill)</a:t>
            </a:r>
          </a:p>
        </p:txBody>
      </p:sp>
    </p:spTree>
    <p:extLst>
      <p:ext uri="{BB962C8B-B14F-4D97-AF65-F5344CB8AC3E}">
        <p14:creationId xmlns:p14="http://schemas.microsoft.com/office/powerpoint/2010/main" val="2169452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4CC20-8CAB-B3D8-29BE-AB969E4F4A1B}"/>
              </a:ext>
            </a:extLst>
          </p:cNvPr>
          <p:cNvSpPr>
            <a:spLocks noGrp="1"/>
          </p:cNvSpPr>
          <p:nvPr>
            <p:ph type="title"/>
          </p:nvPr>
        </p:nvSpPr>
        <p:spPr/>
        <p:txBody>
          <a:bodyPr/>
          <a:lstStyle/>
          <a:p>
            <a:r>
              <a:rPr lang="en-AU" dirty="0"/>
              <a:t>Why CISSP? *unpaid ad / copilot generated*</a:t>
            </a:r>
          </a:p>
        </p:txBody>
      </p:sp>
      <p:sp>
        <p:nvSpPr>
          <p:cNvPr id="4" name="Slide Number Placeholder 3">
            <a:extLst>
              <a:ext uri="{FF2B5EF4-FFF2-40B4-BE49-F238E27FC236}">
                <a16:creationId xmlns:a16="http://schemas.microsoft.com/office/drawing/2014/main" id="{E0DFAF95-4675-193D-8B2D-D9B60C7084BD}"/>
              </a:ext>
            </a:extLst>
          </p:cNvPr>
          <p:cNvSpPr>
            <a:spLocks noGrp="1"/>
          </p:cNvSpPr>
          <p:nvPr>
            <p:ph type="sldNum" sz="quarter" idx="12"/>
          </p:nvPr>
        </p:nvSpPr>
        <p:spPr/>
        <p:txBody>
          <a:bodyPr/>
          <a:lstStyle/>
          <a:p>
            <a:fld id="{239CC275-0F17-4CFE-B2FE-5727017C3401}" type="slidenum">
              <a:rPr lang="en-AU" smtClean="0"/>
              <a:t>18</a:t>
            </a:fld>
            <a:endParaRPr lang="en-AU"/>
          </a:p>
        </p:txBody>
      </p:sp>
      <p:sp>
        <p:nvSpPr>
          <p:cNvPr id="6" name="Rectangle 2">
            <a:extLst>
              <a:ext uri="{FF2B5EF4-FFF2-40B4-BE49-F238E27FC236}">
                <a16:creationId xmlns:a16="http://schemas.microsoft.com/office/drawing/2014/main" id="{5AAC3E3A-6458-1F57-4E50-13E393F8E573}"/>
              </a:ext>
            </a:extLst>
          </p:cNvPr>
          <p:cNvSpPr>
            <a:spLocks noGrp="1" noChangeArrowheads="1"/>
          </p:cNvSpPr>
          <p:nvPr>
            <p:ph idx="1"/>
          </p:nvPr>
        </p:nvSpPr>
        <p:spPr bwMode="auto">
          <a:xfrm>
            <a:off x="315686" y="1845580"/>
            <a:ext cx="12281502"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Professional Credibility</a:t>
            </a:r>
            <a:br>
              <a:rPr kumimoji="0" lang="en-US" altLang="en-US" sz="2400" b="1" i="0" u="none" strike="noStrike" cap="none" normalizeH="0" baseline="0" dirty="0">
                <a:ln>
                  <a:noFill/>
                </a:ln>
                <a:solidFill>
                  <a:schemeClr val="tx1"/>
                </a:solidFill>
                <a:effectLst/>
                <a:latin typeface="Arial" panose="020B0604020202020204" pitchFamily="34" charset="0"/>
              </a:rPr>
            </a:b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Career Advancement</a:t>
            </a:r>
            <a:br>
              <a:rPr kumimoji="0" lang="en-US" altLang="en-US" sz="2400" b="1" i="0" u="none" strike="noStrike" cap="none" normalizeH="0" baseline="0" dirty="0">
                <a:ln>
                  <a:noFill/>
                </a:ln>
                <a:solidFill>
                  <a:schemeClr val="tx1"/>
                </a:solidFill>
                <a:effectLst/>
                <a:latin typeface="Arial" panose="020B0604020202020204" pitchFamily="34" charset="0"/>
              </a:rPr>
            </a:br>
            <a:endParaRPr kumimoji="0" lang="en-US" altLang="en-US" sz="2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Higher Salary Potentia</a:t>
            </a:r>
            <a:r>
              <a:rPr lang="en-US" altLang="en-US" sz="2400" b="1" dirty="0">
                <a:latin typeface="Arial" panose="020B0604020202020204" pitchFamily="34" charset="0"/>
              </a:rPr>
              <a:t>l</a:t>
            </a:r>
            <a:r>
              <a:rPr kumimoji="0" lang="en-US" altLang="en-US" sz="2400" i="0" u="none" strike="noStrike" cap="none" normalizeH="0" baseline="0" dirty="0">
                <a:ln>
                  <a:noFill/>
                </a:ln>
                <a:solidFill>
                  <a:schemeClr val="tx1"/>
                </a:solidFill>
                <a:effectLst/>
                <a:latin typeface="Arial" panose="020B0604020202020204" pitchFamily="34" charset="0"/>
              </a:rPr>
              <a:t> </a:t>
            </a:r>
            <a:br>
              <a:rPr kumimoji="0" lang="en-US" altLang="en-US" sz="2400" i="0" u="none" strike="noStrike" cap="none" normalizeH="0" baseline="0" dirty="0">
                <a:ln>
                  <a:noFill/>
                </a:ln>
                <a:solidFill>
                  <a:schemeClr val="tx1"/>
                </a:solidFill>
                <a:effectLst/>
                <a:latin typeface="Arial" panose="020B0604020202020204" pitchFamily="34" charset="0"/>
              </a:rPr>
            </a:br>
            <a:endParaRPr kumimoji="0" lang="en-US" altLang="en-US" sz="2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Broad Knowledge</a:t>
            </a:r>
            <a:br>
              <a:rPr kumimoji="0" lang="en-US" altLang="en-US" sz="2400" b="1" i="0" u="none" strike="noStrike" cap="none" normalizeH="0" baseline="0" dirty="0">
                <a:ln>
                  <a:noFill/>
                </a:ln>
                <a:solidFill>
                  <a:schemeClr val="tx1"/>
                </a:solidFill>
                <a:effectLst/>
                <a:latin typeface="Arial" panose="020B0604020202020204" pitchFamily="34" charset="0"/>
              </a:rPr>
            </a:br>
            <a:endParaRPr kumimoji="0" lang="en-US" altLang="en-US" sz="2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Networking Opportunities</a:t>
            </a:r>
            <a:br>
              <a:rPr kumimoji="0" lang="en-US" altLang="en-US" sz="2400" b="1" i="0" u="none" strike="noStrike" cap="none" normalizeH="0" baseline="0" dirty="0">
                <a:ln>
                  <a:noFill/>
                </a:ln>
                <a:solidFill>
                  <a:schemeClr val="tx1"/>
                </a:solidFill>
                <a:effectLst/>
                <a:latin typeface="Arial" panose="020B0604020202020204" pitchFamily="34" charset="0"/>
              </a:rPr>
            </a:b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Employer Preference</a:t>
            </a: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4071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7C61B-42F5-4715-98C7-D17EB62215FD}"/>
              </a:ext>
            </a:extLst>
          </p:cNvPr>
          <p:cNvSpPr>
            <a:spLocks noGrp="1"/>
          </p:cNvSpPr>
          <p:nvPr>
            <p:ph type="title"/>
          </p:nvPr>
        </p:nvSpPr>
        <p:spPr/>
        <p:txBody>
          <a:bodyPr/>
          <a:lstStyle/>
          <a:p>
            <a:r>
              <a:rPr lang="en-AU" dirty="0"/>
              <a:t>Why GitHub? *unpaid ad / ask copilot*</a:t>
            </a:r>
          </a:p>
        </p:txBody>
      </p:sp>
      <p:sp>
        <p:nvSpPr>
          <p:cNvPr id="3" name="Content Placeholder 2">
            <a:extLst>
              <a:ext uri="{FF2B5EF4-FFF2-40B4-BE49-F238E27FC236}">
                <a16:creationId xmlns:a16="http://schemas.microsoft.com/office/drawing/2014/main" id="{41C8E2F4-FC5C-6C01-46CD-B203C3E6F4E7}"/>
              </a:ext>
            </a:extLst>
          </p:cNvPr>
          <p:cNvSpPr>
            <a:spLocks noGrp="1"/>
          </p:cNvSpPr>
          <p:nvPr>
            <p:ph idx="1"/>
          </p:nvPr>
        </p:nvSpPr>
        <p:spPr/>
        <p:txBody>
          <a:bodyPr/>
          <a:lstStyle/>
          <a:p>
            <a:r>
              <a:rPr lang="en-GB" dirty="0"/>
              <a:t>GitHub certifications can transform your career by showcasing your expertise and helping you stand out in the tech world. </a:t>
            </a:r>
          </a:p>
          <a:p>
            <a:r>
              <a:rPr lang="en-GB" dirty="0"/>
              <a:t>They validate not just your technical skills but also your ability to align GitHub tools with business objectives, making you an invaluable asset to any team. </a:t>
            </a:r>
          </a:p>
          <a:p>
            <a:r>
              <a:rPr lang="en-GB" dirty="0"/>
              <a:t>By mastering areas like version control, workflow automation, and security practices, you’ll gain both confidence and credibility. </a:t>
            </a:r>
          </a:p>
          <a:p>
            <a:r>
              <a:rPr lang="en-GB" dirty="0"/>
              <a:t>Earning a certification demonstrates that you’re not only keeping pace with the rapidly evolving tech landscape but also shaping it, positioning yourself as a leader in the field.</a:t>
            </a:r>
            <a:endParaRPr lang="en-AU" dirty="0"/>
          </a:p>
        </p:txBody>
      </p:sp>
      <p:sp>
        <p:nvSpPr>
          <p:cNvPr id="4" name="Slide Number Placeholder 3">
            <a:extLst>
              <a:ext uri="{FF2B5EF4-FFF2-40B4-BE49-F238E27FC236}">
                <a16:creationId xmlns:a16="http://schemas.microsoft.com/office/drawing/2014/main" id="{FE833E1A-D5B1-92D0-FFAA-300053F6886B}"/>
              </a:ext>
            </a:extLst>
          </p:cNvPr>
          <p:cNvSpPr>
            <a:spLocks noGrp="1"/>
          </p:cNvSpPr>
          <p:nvPr>
            <p:ph type="sldNum" sz="quarter" idx="12"/>
          </p:nvPr>
        </p:nvSpPr>
        <p:spPr/>
        <p:txBody>
          <a:bodyPr/>
          <a:lstStyle/>
          <a:p>
            <a:fld id="{239CC275-0F17-4CFE-B2FE-5727017C3401}" type="slidenum">
              <a:rPr lang="en-AU" smtClean="0"/>
              <a:t>19</a:t>
            </a:fld>
            <a:endParaRPr lang="en-AU"/>
          </a:p>
        </p:txBody>
      </p:sp>
    </p:spTree>
    <p:extLst>
      <p:ext uri="{BB962C8B-B14F-4D97-AF65-F5344CB8AC3E}">
        <p14:creationId xmlns:p14="http://schemas.microsoft.com/office/powerpoint/2010/main" val="1185336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A6EDC-3857-1043-ED1F-10E9CED4EE1E}"/>
              </a:ext>
            </a:extLst>
          </p:cNvPr>
          <p:cNvSpPr>
            <a:spLocks noGrp="1"/>
          </p:cNvSpPr>
          <p:nvPr>
            <p:ph type="title"/>
          </p:nvPr>
        </p:nvSpPr>
        <p:spPr/>
        <p:txBody>
          <a:bodyPr/>
          <a:lstStyle/>
          <a:p>
            <a:r>
              <a:rPr lang="en-AU" b="1" dirty="0"/>
              <a:t>Hello, my friends!</a:t>
            </a:r>
          </a:p>
        </p:txBody>
      </p:sp>
      <p:sp>
        <p:nvSpPr>
          <p:cNvPr id="4" name="Slide Number Placeholder 3">
            <a:extLst>
              <a:ext uri="{FF2B5EF4-FFF2-40B4-BE49-F238E27FC236}">
                <a16:creationId xmlns:a16="http://schemas.microsoft.com/office/drawing/2014/main" id="{CC898241-1C92-7CC4-A125-4B36465B448C}"/>
              </a:ext>
            </a:extLst>
          </p:cNvPr>
          <p:cNvSpPr>
            <a:spLocks noGrp="1"/>
          </p:cNvSpPr>
          <p:nvPr>
            <p:ph type="sldNum" sz="quarter" idx="12"/>
          </p:nvPr>
        </p:nvSpPr>
        <p:spPr/>
        <p:txBody>
          <a:bodyPr/>
          <a:lstStyle/>
          <a:p>
            <a:fld id="{239CC275-0F17-4CFE-B2FE-5727017C3401}" type="slidenum">
              <a:rPr lang="en-AU" smtClean="0"/>
              <a:t>2</a:t>
            </a:fld>
            <a:endParaRPr lang="en-AU"/>
          </a:p>
        </p:txBody>
      </p:sp>
      <p:pic>
        <p:nvPicPr>
          <p:cNvPr id="9218" name="Picture 2" descr="INTERAKSI MANUSIA-KOMPUTER. Part 2: LEARNABILITY | by Sri Intan Sinaga ...">
            <a:extLst>
              <a:ext uri="{FF2B5EF4-FFF2-40B4-BE49-F238E27FC236}">
                <a16:creationId xmlns:a16="http://schemas.microsoft.com/office/drawing/2014/main" id="{E39839C0-D323-348D-3888-3D41D445AA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0389" y="1746854"/>
            <a:ext cx="9337183" cy="4609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364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C52F18-EA09-C7D4-9253-A507A4B41C22}"/>
              </a:ext>
            </a:extLst>
          </p:cNvPr>
          <p:cNvSpPr>
            <a:spLocks noGrp="1"/>
          </p:cNvSpPr>
          <p:nvPr>
            <p:ph type="sldNum" sz="quarter" idx="12"/>
          </p:nvPr>
        </p:nvSpPr>
        <p:spPr/>
        <p:txBody>
          <a:bodyPr/>
          <a:lstStyle/>
          <a:p>
            <a:fld id="{239CC275-0F17-4CFE-B2FE-5727017C3401}" type="slidenum">
              <a:rPr lang="en-AU" smtClean="0"/>
              <a:t>20</a:t>
            </a:fld>
            <a:endParaRPr lang="en-AU"/>
          </a:p>
        </p:txBody>
      </p:sp>
      <p:pic>
        <p:nvPicPr>
          <p:cNvPr id="10" name="Picture 9">
            <a:extLst>
              <a:ext uri="{FF2B5EF4-FFF2-40B4-BE49-F238E27FC236}">
                <a16:creationId xmlns:a16="http://schemas.microsoft.com/office/drawing/2014/main" id="{1D513081-6630-49F7-B986-1971297FB838}"/>
              </a:ext>
            </a:extLst>
          </p:cNvPr>
          <p:cNvPicPr>
            <a:picLocks noChangeAspect="1"/>
          </p:cNvPicPr>
          <p:nvPr/>
        </p:nvPicPr>
        <p:blipFill>
          <a:blip r:embed="rId2"/>
          <a:stretch>
            <a:fillRect/>
          </a:stretch>
        </p:blipFill>
        <p:spPr>
          <a:xfrm>
            <a:off x="0" y="0"/>
            <a:ext cx="7705781" cy="5495965"/>
          </a:xfrm>
          <a:prstGeom prst="rect">
            <a:avLst/>
          </a:prstGeom>
        </p:spPr>
      </p:pic>
      <p:pic>
        <p:nvPicPr>
          <p:cNvPr id="12" name="Picture 11">
            <a:extLst>
              <a:ext uri="{FF2B5EF4-FFF2-40B4-BE49-F238E27FC236}">
                <a16:creationId xmlns:a16="http://schemas.microsoft.com/office/drawing/2014/main" id="{F773BAD5-0FF3-C6AA-EF78-693501141199}"/>
              </a:ext>
            </a:extLst>
          </p:cNvPr>
          <p:cNvPicPr>
            <a:picLocks noChangeAspect="1"/>
          </p:cNvPicPr>
          <p:nvPr/>
        </p:nvPicPr>
        <p:blipFill>
          <a:blip r:embed="rId3"/>
          <a:stretch>
            <a:fillRect/>
          </a:stretch>
        </p:blipFill>
        <p:spPr>
          <a:xfrm>
            <a:off x="108110" y="2622557"/>
            <a:ext cx="12009051" cy="3932883"/>
          </a:xfrm>
          <a:prstGeom prst="rect">
            <a:avLst/>
          </a:prstGeom>
        </p:spPr>
      </p:pic>
      <p:sp>
        <p:nvSpPr>
          <p:cNvPr id="14" name="TextBox 13">
            <a:extLst>
              <a:ext uri="{FF2B5EF4-FFF2-40B4-BE49-F238E27FC236}">
                <a16:creationId xmlns:a16="http://schemas.microsoft.com/office/drawing/2014/main" id="{740E16C8-EF49-A69B-4AC1-10ED4865364F}"/>
              </a:ext>
            </a:extLst>
          </p:cNvPr>
          <p:cNvSpPr txBox="1"/>
          <p:nvPr/>
        </p:nvSpPr>
        <p:spPr>
          <a:xfrm>
            <a:off x="0" y="6482023"/>
            <a:ext cx="11634475" cy="369332"/>
          </a:xfrm>
          <a:prstGeom prst="rect">
            <a:avLst/>
          </a:prstGeom>
          <a:noFill/>
        </p:spPr>
        <p:txBody>
          <a:bodyPr wrap="square">
            <a:spAutoFit/>
          </a:bodyPr>
          <a:lstStyle/>
          <a:p>
            <a:r>
              <a:rPr lang="en-AU" dirty="0"/>
              <a:t>https://github.com/LadyKerr/github-certification-guide/blob/main/study-guides/gh-foundations.md</a:t>
            </a:r>
          </a:p>
        </p:txBody>
      </p:sp>
    </p:spTree>
    <p:extLst>
      <p:ext uri="{BB962C8B-B14F-4D97-AF65-F5344CB8AC3E}">
        <p14:creationId xmlns:p14="http://schemas.microsoft.com/office/powerpoint/2010/main" val="1123149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F0730-B54B-3F40-DB4C-B94F81B735D5}"/>
              </a:ext>
            </a:extLst>
          </p:cNvPr>
          <p:cNvSpPr>
            <a:spLocks noGrp="1"/>
          </p:cNvSpPr>
          <p:nvPr>
            <p:ph type="title"/>
          </p:nvPr>
        </p:nvSpPr>
        <p:spPr/>
        <p:txBody>
          <a:bodyPr/>
          <a:lstStyle/>
          <a:p>
            <a:r>
              <a:rPr lang="en-AU" dirty="0"/>
              <a:t>Study tips</a:t>
            </a:r>
          </a:p>
        </p:txBody>
      </p:sp>
      <p:sp>
        <p:nvSpPr>
          <p:cNvPr id="3" name="Content Placeholder 2">
            <a:extLst>
              <a:ext uri="{FF2B5EF4-FFF2-40B4-BE49-F238E27FC236}">
                <a16:creationId xmlns:a16="http://schemas.microsoft.com/office/drawing/2014/main" id="{0637C4DA-C604-4BC5-DB58-E489C410FF07}"/>
              </a:ext>
            </a:extLst>
          </p:cNvPr>
          <p:cNvSpPr>
            <a:spLocks noGrp="1"/>
          </p:cNvSpPr>
          <p:nvPr>
            <p:ph idx="1"/>
          </p:nvPr>
        </p:nvSpPr>
        <p:spPr>
          <a:xfrm>
            <a:off x="359229" y="1825624"/>
            <a:ext cx="10994571" cy="4814661"/>
          </a:xfrm>
        </p:spPr>
        <p:txBody>
          <a:bodyPr>
            <a:normAutofit fontScale="92500" lnSpcReduction="20000"/>
          </a:bodyPr>
          <a:lstStyle/>
          <a:p>
            <a:r>
              <a:rPr lang="en-AU" b="1" dirty="0"/>
              <a:t>Start at the beginning – foundation level builds confidence!</a:t>
            </a:r>
          </a:p>
          <a:p>
            <a:pPr marL="0" indent="0">
              <a:buNone/>
            </a:pPr>
            <a:endParaRPr lang="en-AU" b="1" dirty="0"/>
          </a:p>
          <a:p>
            <a:pPr marL="0" indent="0">
              <a:buNone/>
            </a:pPr>
            <a:r>
              <a:rPr lang="en-AU" b="1" dirty="0"/>
              <a:t>1. Study Resources – use multiple!</a:t>
            </a:r>
            <a:endParaRPr lang="en-AU" dirty="0"/>
          </a:p>
          <a:p>
            <a:pPr marL="742950" lvl="1" indent="-285750">
              <a:buFont typeface="Arial" panose="020B0604020202020204" pitchFamily="34" charset="0"/>
              <a:buChar char="•"/>
            </a:pPr>
            <a:r>
              <a:rPr lang="en-AU" dirty="0"/>
              <a:t>Official learning paths cover most content, however it’s text-heavy;</a:t>
            </a:r>
          </a:p>
          <a:p>
            <a:pPr marL="742950" lvl="1" indent="-285750">
              <a:buFont typeface="Arial" panose="020B0604020202020204" pitchFamily="34" charset="0"/>
              <a:buChar char="•"/>
            </a:pPr>
            <a:r>
              <a:rPr lang="en-AU" dirty="0"/>
              <a:t>Use free resources and free trials, including 3</a:t>
            </a:r>
            <a:r>
              <a:rPr lang="en-AU" baseline="30000" dirty="0"/>
              <a:t>rd</a:t>
            </a:r>
            <a:r>
              <a:rPr lang="en-AU" dirty="0"/>
              <a:t> party video platforms</a:t>
            </a:r>
          </a:p>
          <a:p>
            <a:pPr marL="742950" lvl="1" indent="-285750">
              <a:buFont typeface="Arial" panose="020B0604020202020204" pitchFamily="34" charset="0"/>
              <a:buChar char="•"/>
            </a:pPr>
            <a:r>
              <a:rPr lang="en-AU" dirty="0"/>
              <a:t>Check out the study guide so you cover all of the topics on the exam – (sometimes new stuff is added and old stuff is removed from exams!)</a:t>
            </a:r>
          </a:p>
          <a:p>
            <a:pPr marL="457200" lvl="1" indent="0">
              <a:buNone/>
            </a:pPr>
            <a:endParaRPr lang="en-AU" dirty="0"/>
          </a:p>
          <a:p>
            <a:r>
              <a:rPr lang="en-AU" b="1" dirty="0"/>
              <a:t> 2. Hands-On Practice</a:t>
            </a:r>
          </a:p>
          <a:p>
            <a:pPr lvl="1"/>
            <a:r>
              <a:rPr lang="en-AU" dirty="0"/>
              <a:t>Do practice exams to validate your learning and build your confidence.</a:t>
            </a:r>
          </a:p>
          <a:p>
            <a:pPr lvl="1"/>
            <a:r>
              <a:rPr lang="en-GB" dirty="0"/>
              <a:t>Follow along with tutorials,</a:t>
            </a:r>
          </a:p>
          <a:p>
            <a:pPr lvl="1"/>
            <a:r>
              <a:rPr lang="en-GB" dirty="0"/>
              <a:t>Experiment with sample code, clone projects, learn by doing</a:t>
            </a:r>
          </a:p>
          <a:p>
            <a:pPr marL="457200" lvl="1" indent="0">
              <a:buNone/>
            </a:pPr>
            <a:r>
              <a:rPr lang="en-GB" i="1" dirty="0"/>
              <a:t>“If I have seen further, it is by standing on the shoulders of giants.”</a:t>
            </a:r>
            <a:br>
              <a:rPr lang="en-GB" i="1" dirty="0"/>
            </a:br>
            <a:r>
              <a:rPr lang="en-GB" i="1" dirty="0"/>
              <a:t>-Isaac Newton</a:t>
            </a:r>
            <a:endParaRPr lang="en-GB" dirty="0"/>
          </a:p>
          <a:p>
            <a:pPr marL="457200" lvl="1" indent="0">
              <a:buNone/>
            </a:pPr>
            <a:endParaRPr lang="en-GB" sz="1600" dirty="0"/>
          </a:p>
          <a:p>
            <a:pPr marL="457200" lvl="1" indent="0">
              <a:buNone/>
            </a:pPr>
            <a:endParaRPr lang="en-GB" sz="1600" dirty="0"/>
          </a:p>
          <a:p>
            <a:pPr marL="457200" lvl="1" indent="0">
              <a:buNone/>
            </a:pPr>
            <a:endParaRPr lang="en-AU" sz="2000" dirty="0"/>
          </a:p>
          <a:p>
            <a:pPr lvl="1"/>
            <a:endParaRPr lang="en-AU" sz="2000" dirty="0"/>
          </a:p>
          <a:p>
            <a:endParaRPr lang="en-AU" sz="2400" b="1" dirty="0"/>
          </a:p>
          <a:p>
            <a:endParaRPr lang="en-AU" b="1" dirty="0"/>
          </a:p>
          <a:p>
            <a:endParaRPr lang="en-AU" b="1" dirty="0"/>
          </a:p>
        </p:txBody>
      </p:sp>
      <p:sp>
        <p:nvSpPr>
          <p:cNvPr id="4" name="Slide Number Placeholder 3">
            <a:extLst>
              <a:ext uri="{FF2B5EF4-FFF2-40B4-BE49-F238E27FC236}">
                <a16:creationId xmlns:a16="http://schemas.microsoft.com/office/drawing/2014/main" id="{F546ED46-2F7E-EE20-8CEA-B06C8D2CD769}"/>
              </a:ext>
            </a:extLst>
          </p:cNvPr>
          <p:cNvSpPr>
            <a:spLocks noGrp="1"/>
          </p:cNvSpPr>
          <p:nvPr>
            <p:ph type="sldNum" sz="quarter" idx="12"/>
          </p:nvPr>
        </p:nvSpPr>
        <p:spPr/>
        <p:txBody>
          <a:bodyPr/>
          <a:lstStyle/>
          <a:p>
            <a:fld id="{239CC275-0F17-4CFE-B2FE-5727017C3401}" type="slidenum">
              <a:rPr lang="en-AU" smtClean="0"/>
              <a:t>21</a:t>
            </a:fld>
            <a:endParaRPr lang="en-AU"/>
          </a:p>
        </p:txBody>
      </p:sp>
    </p:spTree>
    <p:extLst>
      <p:ext uri="{BB962C8B-B14F-4D97-AF65-F5344CB8AC3E}">
        <p14:creationId xmlns:p14="http://schemas.microsoft.com/office/powerpoint/2010/main" val="280629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ECD9B2-A47B-0DBD-EE3F-CCC00C042B83}"/>
              </a:ext>
            </a:extLst>
          </p:cNvPr>
          <p:cNvSpPr>
            <a:spLocks noGrp="1"/>
          </p:cNvSpPr>
          <p:nvPr>
            <p:ph type="sldNum" sz="quarter" idx="12"/>
          </p:nvPr>
        </p:nvSpPr>
        <p:spPr/>
        <p:txBody>
          <a:bodyPr/>
          <a:lstStyle/>
          <a:p>
            <a:fld id="{239CC275-0F17-4CFE-B2FE-5727017C3401}" type="slidenum">
              <a:rPr lang="en-AU" smtClean="0"/>
              <a:t>22</a:t>
            </a:fld>
            <a:endParaRPr lang="en-AU"/>
          </a:p>
        </p:txBody>
      </p:sp>
      <p:pic>
        <p:nvPicPr>
          <p:cNvPr id="6" name="Picture 5">
            <a:extLst>
              <a:ext uri="{FF2B5EF4-FFF2-40B4-BE49-F238E27FC236}">
                <a16:creationId xmlns:a16="http://schemas.microsoft.com/office/drawing/2014/main" id="{E1723C68-EF7E-FED3-CB2D-1E8F61436EE8}"/>
              </a:ext>
            </a:extLst>
          </p:cNvPr>
          <p:cNvPicPr>
            <a:picLocks noChangeAspect="1"/>
          </p:cNvPicPr>
          <p:nvPr/>
        </p:nvPicPr>
        <p:blipFill>
          <a:blip r:embed="rId2"/>
          <a:stretch>
            <a:fillRect/>
          </a:stretch>
        </p:blipFill>
        <p:spPr>
          <a:xfrm>
            <a:off x="1599098" y="0"/>
            <a:ext cx="8993803" cy="6858000"/>
          </a:xfrm>
          <a:prstGeom prst="rect">
            <a:avLst/>
          </a:prstGeom>
        </p:spPr>
      </p:pic>
      <p:sp>
        <p:nvSpPr>
          <p:cNvPr id="8" name="TextBox 7">
            <a:extLst>
              <a:ext uri="{FF2B5EF4-FFF2-40B4-BE49-F238E27FC236}">
                <a16:creationId xmlns:a16="http://schemas.microsoft.com/office/drawing/2014/main" id="{17E498BE-3E0E-6B53-D9E0-7AD206BEF431}"/>
              </a:ext>
            </a:extLst>
          </p:cNvPr>
          <p:cNvSpPr txBox="1"/>
          <p:nvPr/>
        </p:nvSpPr>
        <p:spPr>
          <a:xfrm>
            <a:off x="146421" y="6439292"/>
            <a:ext cx="6094926" cy="369332"/>
          </a:xfrm>
          <a:prstGeom prst="rect">
            <a:avLst/>
          </a:prstGeom>
          <a:noFill/>
        </p:spPr>
        <p:txBody>
          <a:bodyPr wrap="square">
            <a:spAutoFit/>
          </a:bodyPr>
          <a:lstStyle/>
          <a:p>
            <a:r>
              <a:rPr lang="en-AU" dirty="0"/>
              <a:t>https://ghcertified.com/practice_tests/foundations/</a:t>
            </a:r>
          </a:p>
        </p:txBody>
      </p:sp>
    </p:spTree>
    <p:extLst>
      <p:ext uri="{BB962C8B-B14F-4D97-AF65-F5344CB8AC3E}">
        <p14:creationId xmlns:p14="http://schemas.microsoft.com/office/powerpoint/2010/main" val="3320392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FEA51-F17A-ABB8-5455-72A5019E4650}"/>
              </a:ext>
            </a:extLst>
          </p:cNvPr>
          <p:cNvSpPr>
            <a:spLocks noGrp="1"/>
          </p:cNvSpPr>
          <p:nvPr>
            <p:ph type="title"/>
          </p:nvPr>
        </p:nvSpPr>
        <p:spPr/>
        <p:txBody>
          <a:bodyPr/>
          <a:lstStyle/>
          <a:p>
            <a:r>
              <a:rPr lang="en-AU" dirty="0"/>
              <a:t>Microsoft / GitHub exam prep resources</a:t>
            </a:r>
          </a:p>
        </p:txBody>
      </p:sp>
      <p:sp>
        <p:nvSpPr>
          <p:cNvPr id="3" name="Content Placeholder 2">
            <a:extLst>
              <a:ext uri="{FF2B5EF4-FFF2-40B4-BE49-F238E27FC236}">
                <a16:creationId xmlns:a16="http://schemas.microsoft.com/office/drawing/2014/main" id="{3E8D3311-650C-4737-78A6-86801538553C}"/>
              </a:ext>
            </a:extLst>
          </p:cNvPr>
          <p:cNvSpPr>
            <a:spLocks noGrp="1"/>
          </p:cNvSpPr>
          <p:nvPr>
            <p:ph idx="1"/>
          </p:nvPr>
        </p:nvSpPr>
        <p:spPr>
          <a:xfrm>
            <a:off x="838199" y="1825625"/>
            <a:ext cx="10971727" cy="4955102"/>
          </a:xfrm>
        </p:spPr>
        <p:txBody>
          <a:bodyPr>
            <a:normAutofit fontScale="70000" lnSpcReduction="20000"/>
          </a:bodyPr>
          <a:lstStyle/>
          <a:p>
            <a:r>
              <a:rPr lang="en-AU" u="sng" dirty="0"/>
              <a:t>Microsoft Learn for GitHub</a:t>
            </a:r>
            <a:br>
              <a:rPr lang="en-AU" u="sng" dirty="0"/>
            </a:br>
            <a:r>
              <a:rPr lang="en-AU" dirty="0">
                <a:hlinkClick r:id="rId2"/>
              </a:rPr>
              <a:t>https://learn.microsoft.com/en-us/training/github/</a:t>
            </a:r>
            <a:br>
              <a:rPr lang="en-AU" dirty="0"/>
            </a:br>
            <a:r>
              <a:rPr lang="en-AU" i="1" dirty="0"/>
              <a:t>Scroll to bottom, click ‘Register today’ to register</a:t>
            </a:r>
            <a:endParaRPr lang="en-GB" b="0" i="1" dirty="0">
              <a:effectLst/>
              <a:latin typeface="Segoe UI" panose="020B0502040204020203" pitchFamily="34" charset="0"/>
            </a:endParaRPr>
          </a:p>
          <a:p>
            <a:r>
              <a:rPr lang="en-GB" b="0" i="0" dirty="0">
                <a:solidFill>
                  <a:srgbClr val="333333"/>
                </a:solidFill>
                <a:effectLst/>
                <a:latin typeface="Segoe UI" panose="020B0502040204020203" pitchFamily="34" charset="0"/>
              </a:rPr>
              <a:t>Microsoft’s Exam Readiness Zone</a:t>
            </a:r>
            <a:br>
              <a:rPr lang="en-GB" b="0" i="0" dirty="0">
                <a:solidFill>
                  <a:srgbClr val="333333"/>
                </a:solidFill>
                <a:effectLst/>
                <a:latin typeface="Segoe UI" panose="020B0502040204020203" pitchFamily="34" charset="0"/>
              </a:rPr>
            </a:br>
            <a:r>
              <a:rPr lang="en-GB" dirty="0">
                <a:solidFill>
                  <a:srgbClr val="333333"/>
                </a:solidFill>
                <a:latin typeface="Segoe UI" panose="020B0502040204020203" pitchFamily="34" charset="0"/>
                <a:hlinkClick r:id="rId3"/>
              </a:rPr>
              <a:t>https://learn.microsoft.com/en-us/shows/exam-readiness-zone</a:t>
            </a:r>
            <a:r>
              <a:rPr lang="en-GB" dirty="0">
                <a:solidFill>
                  <a:srgbClr val="333333"/>
                </a:solidFill>
                <a:latin typeface="Segoe UI" panose="020B0502040204020203" pitchFamily="34" charset="0"/>
              </a:rPr>
              <a:t> </a:t>
            </a:r>
            <a:r>
              <a:rPr lang="en-GB" b="0" i="1" dirty="0">
                <a:solidFill>
                  <a:srgbClr val="333333"/>
                </a:solidFill>
                <a:effectLst/>
                <a:latin typeface="Segoe UI" panose="020B0502040204020203" pitchFamily="34" charset="0"/>
              </a:rPr>
              <a:t>(MCT ~</a:t>
            </a:r>
            <a:r>
              <a:rPr lang="en-GB" i="1" dirty="0">
                <a:solidFill>
                  <a:srgbClr val="333333"/>
                </a:solidFill>
                <a:latin typeface="Segoe UI" panose="020B0502040204020203" pitchFamily="34" charset="0"/>
              </a:rPr>
              <a:t>!=</a:t>
            </a:r>
            <a:r>
              <a:rPr lang="en-GB" b="0" i="1" dirty="0">
                <a:solidFill>
                  <a:srgbClr val="333333"/>
                </a:solidFill>
                <a:effectLst/>
                <a:latin typeface="Segoe UI" panose="020B0502040204020203" pitchFamily="34" charset="0"/>
              </a:rPr>
              <a:t> GitHub)</a:t>
            </a:r>
          </a:p>
          <a:p>
            <a:r>
              <a:rPr lang="en-GB" b="0" i="0" dirty="0">
                <a:solidFill>
                  <a:srgbClr val="333333"/>
                </a:solidFill>
                <a:effectLst/>
                <a:latin typeface="Segoe UI" panose="020B0502040204020203" pitchFamily="34" charset="0"/>
              </a:rPr>
              <a:t>GitHub Education</a:t>
            </a:r>
            <a:br>
              <a:rPr lang="en-GB" b="0" i="0" dirty="0">
                <a:solidFill>
                  <a:srgbClr val="333333"/>
                </a:solidFill>
                <a:effectLst/>
                <a:latin typeface="Segoe UI" panose="020B0502040204020203" pitchFamily="34" charset="0"/>
              </a:rPr>
            </a:br>
            <a:r>
              <a:rPr lang="en-GB" b="0" i="0" dirty="0">
                <a:solidFill>
                  <a:srgbClr val="333333"/>
                </a:solidFill>
                <a:effectLst/>
                <a:latin typeface="Segoe UI" panose="020B0502040204020203" pitchFamily="34" charset="0"/>
                <a:hlinkClick r:id="rId4"/>
              </a:rPr>
              <a:t>https://education.github.com/experiences/foundations_certificate</a:t>
            </a:r>
            <a:endParaRPr lang="en-GB" b="0" i="0" dirty="0">
              <a:solidFill>
                <a:srgbClr val="333333"/>
              </a:solidFill>
              <a:effectLst/>
              <a:latin typeface="Segoe UI" panose="020B0502040204020203" pitchFamily="34" charset="0"/>
            </a:endParaRPr>
          </a:p>
          <a:p>
            <a:r>
              <a:rPr lang="en-GB" dirty="0">
                <a:hlinkClick r:id="rId5"/>
              </a:rPr>
              <a:t>https://github.com/LadyKerr/github-certification-guide/blob/main/study-guides/gh-foundations.md</a:t>
            </a:r>
            <a:endParaRPr lang="en-GB" i="1" dirty="0"/>
          </a:p>
          <a:p>
            <a:pPr lvl="1"/>
            <a:r>
              <a:rPr lang="en-GB" b="0" i="1" dirty="0" err="1">
                <a:solidFill>
                  <a:srgbClr val="333333"/>
                </a:solidFill>
                <a:effectLst/>
                <a:latin typeface="Segoe UI" panose="020B0502040204020203" pitchFamily="34" charset="0"/>
              </a:rPr>
              <a:t>Datacamp</a:t>
            </a:r>
            <a:r>
              <a:rPr lang="en-GB" b="0" i="1" dirty="0">
                <a:solidFill>
                  <a:srgbClr val="333333"/>
                </a:solidFill>
                <a:effectLst/>
                <a:latin typeface="Segoe UI" panose="020B0502040204020203" pitchFamily="34" charset="0"/>
              </a:rPr>
              <a:t> (free sign-up)</a:t>
            </a:r>
          </a:p>
          <a:p>
            <a:pPr lvl="1"/>
            <a:r>
              <a:rPr lang="en-GB" b="0" i="1" dirty="0">
                <a:solidFill>
                  <a:srgbClr val="333333"/>
                </a:solidFill>
                <a:effectLst/>
                <a:latin typeface="Segoe UI" panose="020B0502040204020203" pitchFamily="34" charset="0"/>
              </a:rPr>
              <a:t>LinkedIn Learning (free trial – all platforms, Udemy, Pluralsight etc. all have free trials, trial them all and find what works for you and share your experience with your friends and colleagues.)</a:t>
            </a:r>
          </a:p>
          <a:p>
            <a:pPr lvl="1"/>
            <a:r>
              <a:rPr lang="en-GB" i="1" dirty="0">
                <a:solidFill>
                  <a:srgbClr val="333333"/>
                </a:solidFill>
                <a:latin typeface="Segoe UI" panose="020B0502040204020203" pitchFamily="34" charset="0"/>
              </a:rPr>
              <a:t>GitHub Education (if you have a .</a:t>
            </a:r>
            <a:r>
              <a:rPr lang="en-GB" i="1" dirty="0" err="1">
                <a:solidFill>
                  <a:srgbClr val="333333"/>
                </a:solidFill>
                <a:latin typeface="Segoe UI" panose="020B0502040204020203" pitchFamily="34" charset="0"/>
              </a:rPr>
              <a:t>edu</a:t>
            </a:r>
            <a:r>
              <a:rPr lang="en-GB" i="1" dirty="0">
                <a:solidFill>
                  <a:srgbClr val="333333"/>
                </a:solidFill>
                <a:latin typeface="Segoe UI" panose="020B0502040204020203" pitchFamily="34" charset="0"/>
              </a:rPr>
              <a:t> email address, unlocks bonus content on the GitHub Education site)</a:t>
            </a:r>
          </a:p>
          <a:p>
            <a:r>
              <a:rPr lang="en-GB" i="1" dirty="0">
                <a:solidFill>
                  <a:srgbClr val="333333"/>
                </a:solidFill>
                <a:latin typeface="Segoe UI" panose="020B0502040204020203" pitchFamily="34" charset="0"/>
              </a:rPr>
              <a:t>3</a:t>
            </a:r>
            <a:r>
              <a:rPr lang="en-GB" i="1" baseline="30000" dirty="0">
                <a:solidFill>
                  <a:srgbClr val="333333"/>
                </a:solidFill>
                <a:latin typeface="Segoe UI" panose="020B0502040204020203" pitchFamily="34" charset="0"/>
              </a:rPr>
              <a:t>rd</a:t>
            </a:r>
            <a:r>
              <a:rPr lang="en-GB" i="1" dirty="0">
                <a:solidFill>
                  <a:srgbClr val="333333"/>
                </a:solidFill>
                <a:latin typeface="Segoe UI" panose="020B0502040204020203" pitchFamily="34" charset="0"/>
              </a:rPr>
              <a:t> party resources e.g.: </a:t>
            </a:r>
            <a:r>
              <a:rPr lang="en-GB" b="0" i="1" dirty="0">
                <a:solidFill>
                  <a:srgbClr val="333333"/>
                </a:solidFill>
                <a:effectLst/>
                <a:latin typeface="Segoe UI" panose="020B0502040204020203" pitchFamily="34" charset="0"/>
                <a:hlinkClick r:id="rId6"/>
              </a:rPr>
              <a:t>https://github.com/btkrausen/github</a:t>
            </a:r>
            <a:r>
              <a:rPr lang="en-GB" b="0" i="1">
                <a:solidFill>
                  <a:srgbClr val="333333"/>
                </a:solidFill>
                <a:effectLst/>
                <a:latin typeface="Segoe UI" panose="020B0502040204020203" pitchFamily="34" charset="0"/>
                <a:hlinkClick r:id="rId6"/>
              </a:rPr>
              <a:t>_certification</a:t>
            </a:r>
            <a:endParaRPr lang="en-GB" i="1" dirty="0">
              <a:solidFill>
                <a:srgbClr val="333333"/>
              </a:solidFill>
              <a:latin typeface="Segoe UI" panose="020B0502040204020203" pitchFamily="34" charset="0"/>
            </a:endParaRPr>
          </a:p>
          <a:p>
            <a:r>
              <a:rPr lang="en-GB" b="0" i="0">
                <a:solidFill>
                  <a:srgbClr val="333333"/>
                </a:solidFill>
                <a:effectLst/>
                <a:latin typeface="Segoe UI" panose="020B0502040204020203" pitchFamily="34" charset="0"/>
              </a:rPr>
              <a:t>Candidate </a:t>
            </a:r>
            <a:r>
              <a:rPr lang="en-GB" b="0" i="0" dirty="0">
                <a:solidFill>
                  <a:srgbClr val="333333"/>
                </a:solidFill>
                <a:effectLst/>
                <a:latin typeface="Segoe UI" panose="020B0502040204020203" pitchFamily="34" charset="0"/>
              </a:rPr>
              <a:t>Handbook (logistics)</a:t>
            </a:r>
            <a:br>
              <a:rPr lang="en-GB" b="0" i="0" dirty="0">
                <a:solidFill>
                  <a:srgbClr val="333333"/>
                </a:solidFill>
                <a:effectLst/>
                <a:latin typeface="Segoe UI" panose="020B0502040204020203" pitchFamily="34" charset="0"/>
              </a:rPr>
            </a:br>
            <a:r>
              <a:rPr lang="en-GB" b="0" i="0" dirty="0">
                <a:solidFill>
                  <a:srgbClr val="333333"/>
                </a:solidFill>
                <a:effectLst/>
                <a:latin typeface="Segoe UI" panose="020B0502040204020203" pitchFamily="34" charset="0"/>
                <a:hlinkClick r:id="rId7"/>
              </a:rPr>
              <a:t>https://examregistration.github.com/handbook</a:t>
            </a:r>
            <a:endParaRPr lang="en-GB" b="0" i="0" dirty="0">
              <a:solidFill>
                <a:srgbClr val="333333"/>
              </a:solidFill>
              <a:effectLst/>
              <a:latin typeface="Segoe UI" panose="020B0502040204020203" pitchFamily="34" charset="0"/>
            </a:endParaRPr>
          </a:p>
          <a:p>
            <a:r>
              <a:rPr lang="en-GB" dirty="0">
                <a:solidFill>
                  <a:srgbClr val="333333"/>
                </a:solidFill>
                <a:latin typeface="Segoe UI" panose="020B0502040204020203" pitchFamily="34" charset="0"/>
              </a:rPr>
              <a:t>GitHub Docs</a:t>
            </a:r>
            <a:br>
              <a:rPr lang="en-GB" dirty="0">
                <a:solidFill>
                  <a:srgbClr val="333333"/>
                </a:solidFill>
                <a:latin typeface="Segoe UI" panose="020B0502040204020203" pitchFamily="34" charset="0"/>
              </a:rPr>
            </a:br>
            <a:r>
              <a:rPr lang="en-GB" b="0" i="0" dirty="0">
                <a:solidFill>
                  <a:srgbClr val="333333"/>
                </a:solidFill>
                <a:effectLst/>
                <a:latin typeface="Segoe UI" panose="020B0502040204020203" pitchFamily="34" charset="0"/>
                <a:hlinkClick r:id="rId8"/>
              </a:rPr>
              <a:t>https://docs.github.com/en</a:t>
            </a:r>
            <a:endParaRPr lang="en-GB" b="0" i="0" dirty="0">
              <a:solidFill>
                <a:srgbClr val="333333"/>
              </a:solidFill>
              <a:effectLst/>
              <a:latin typeface="Segoe UI" panose="020B0502040204020203" pitchFamily="34" charset="0"/>
            </a:endParaRPr>
          </a:p>
        </p:txBody>
      </p:sp>
      <p:sp>
        <p:nvSpPr>
          <p:cNvPr id="4" name="Slide Number Placeholder 3">
            <a:extLst>
              <a:ext uri="{FF2B5EF4-FFF2-40B4-BE49-F238E27FC236}">
                <a16:creationId xmlns:a16="http://schemas.microsoft.com/office/drawing/2014/main" id="{5D13E95C-6DCC-79CD-C7CE-6288EF4D2FFE}"/>
              </a:ext>
            </a:extLst>
          </p:cNvPr>
          <p:cNvSpPr>
            <a:spLocks noGrp="1"/>
          </p:cNvSpPr>
          <p:nvPr>
            <p:ph type="sldNum" sz="quarter" idx="12"/>
          </p:nvPr>
        </p:nvSpPr>
        <p:spPr/>
        <p:txBody>
          <a:bodyPr/>
          <a:lstStyle/>
          <a:p>
            <a:fld id="{239CC275-0F17-4CFE-B2FE-5727017C3401}" type="slidenum">
              <a:rPr lang="en-AU" smtClean="0"/>
              <a:t>23</a:t>
            </a:fld>
            <a:endParaRPr lang="en-AU"/>
          </a:p>
        </p:txBody>
      </p:sp>
    </p:spTree>
    <p:extLst>
      <p:ext uri="{BB962C8B-B14F-4D97-AF65-F5344CB8AC3E}">
        <p14:creationId xmlns:p14="http://schemas.microsoft.com/office/powerpoint/2010/main" val="2440630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3512-FEDB-6461-8B37-9A28F7A0121C}"/>
              </a:ext>
            </a:extLst>
          </p:cNvPr>
          <p:cNvSpPr>
            <a:spLocks noGrp="1"/>
          </p:cNvSpPr>
          <p:nvPr>
            <p:ph type="title"/>
          </p:nvPr>
        </p:nvSpPr>
        <p:spPr/>
        <p:txBody>
          <a:bodyPr/>
          <a:lstStyle/>
          <a:p>
            <a:r>
              <a:rPr lang="en-AU" dirty="0"/>
              <a:t>Exam tip [0]</a:t>
            </a:r>
          </a:p>
        </p:txBody>
      </p:sp>
      <p:sp>
        <p:nvSpPr>
          <p:cNvPr id="4" name="Slide Number Placeholder 3">
            <a:extLst>
              <a:ext uri="{FF2B5EF4-FFF2-40B4-BE49-F238E27FC236}">
                <a16:creationId xmlns:a16="http://schemas.microsoft.com/office/drawing/2014/main" id="{0EBCACDE-C165-44BD-5C05-9CF2E690A14E}"/>
              </a:ext>
            </a:extLst>
          </p:cNvPr>
          <p:cNvSpPr>
            <a:spLocks noGrp="1"/>
          </p:cNvSpPr>
          <p:nvPr>
            <p:ph type="sldNum" sz="quarter" idx="12"/>
          </p:nvPr>
        </p:nvSpPr>
        <p:spPr/>
        <p:txBody>
          <a:bodyPr/>
          <a:lstStyle/>
          <a:p>
            <a:fld id="{239CC275-0F17-4CFE-B2FE-5727017C3401}" type="slidenum">
              <a:rPr lang="en-AU" smtClean="0"/>
              <a:t>24</a:t>
            </a:fld>
            <a:endParaRPr lang="en-AU"/>
          </a:p>
        </p:txBody>
      </p:sp>
      <p:pic>
        <p:nvPicPr>
          <p:cNvPr id="2050" name="Picture 2" descr="Don't Panic. Copyright: BBC">
            <a:extLst>
              <a:ext uri="{FF2B5EF4-FFF2-40B4-BE49-F238E27FC236}">
                <a16:creationId xmlns:a16="http://schemas.microsoft.com/office/drawing/2014/main" id="{DEC1C31C-F87E-92B4-7E13-602968A6F8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1778" y="1552575"/>
            <a:ext cx="85725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635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3512-FEDB-6461-8B37-9A28F7A0121C}"/>
              </a:ext>
            </a:extLst>
          </p:cNvPr>
          <p:cNvSpPr>
            <a:spLocks noGrp="1"/>
          </p:cNvSpPr>
          <p:nvPr>
            <p:ph type="title"/>
          </p:nvPr>
        </p:nvSpPr>
        <p:spPr/>
        <p:txBody>
          <a:bodyPr/>
          <a:lstStyle/>
          <a:p>
            <a:r>
              <a:rPr lang="en-AU" dirty="0"/>
              <a:t>Exam tip [1-2]</a:t>
            </a:r>
          </a:p>
        </p:txBody>
      </p:sp>
      <p:sp>
        <p:nvSpPr>
          <p:cNvPr id="3" name="Content Placeholder 2">
            <a:extLst>
              <a:ext uri="{FF2B5EF4-FFF2-40B4-BE49-F238E27FC236}">
                <a16:creationId xmlns:a16="http://schemas.microsoft.com/office/drawing/2014/main" id="{C77DF50E-28D7-4493-2722-5E3E00C616D0}"/>
              </a:ext>
            </a:extLst>
          </p:cNvPr>
          <p:cNvSpPr>
            <a:spLocks noGrp="1"/>
          </p:cNvSpPr>
          <p:nvPr>
            <p:ph idx="1"/>
          </p:nvPr>
        </p:nvSpPr>
        <p:spPr>
          <a:xfrm>
            <a:off x="592428" y="1416676"/>
            <a:ext cx="10761372" cy="5000453"/>
          </a:xfrm>
        </p:spPr>
        <p:txBody>
          <a:bodyPr>
            <a:normAutofit fontScale="85000" lnSpcReduction="20000"/>
          </a:bodyPr>
          <a:lstStyle/>
          <a:p>
            <a:pPr algn="l">
              <a:buFont typeface="+mj-lt"/>
              <a:buAutoNum type="arabicPeriod"/>
            </a:pPr>
            <a:r>
              <a:rPr lang="en-GB" b="1" i="0" dirty="0">
                <a:solidFill>
                  <a:srgbClr val="333333"/>
                </a:solidFill>
                <a:effectLst/>
                <a:latin typeface="Segoe UI" panose="020B0502040204020203" pitchFamily="34" charset="0"/>
              </a:rPr>
              <a:t> Prepare </a:t>
            </a:r>
          </a:p>
          <a:p>
            <a:pPr lvl="1">
              <a:buFontTx/>
              <a:buChar char="-"/>
            </a:pPr>
            <a:r>
              <a:rPr lang="en-GB" dirty="0">
                <a:solidFill>
                  <a:srgbClr val="333333"/>
                </a:solidFill>
                <a:latin typeface="Segoe UI" panose="020B0502040204020203" pitchFamily="34" charset="0"/>
              </a:rPr>
              <a:t>Complete the Microsoft Learn modules, including the </a:t>
            </a:r>
            <a:r>
              <a:rPr lang="en-GB" i="0" dirty="0">
                <a:solidFill>
                  <a:srgbClr val="333333"/>
                </a:solidFill>
                <a:effectLst/>
                <a:latin typeface="Segoe UI" panose="020B0502040204020203" pitchFamily="34" charset="0"/>
              </a:rPr>
              <a:t>Hands-On Labs.</a:t>
            </a:r>
          </a:p>
          <a:p>
            <a:pPr lvl="1">
              <a:buFontTx/>
              <a:buChar char="-"/>
            </a:pPr>
            <a:r>
              <a:rPr lang="en-GB" dirty="0">
                <a:solidFill>
                  <a:srgbClr val="333333"/>
                </a:solidFill>
                <a:latin typeface="Segoe UI" panose="020B0502040204020203" pitchFamily="34" charset="0"/>
              </a:rPr>
              <a:t>I recommend John Savill’s Technical Training (YouTube, free)</a:t>
            </a:r>
          </a:p>
          <a:p>
            <a:pPr lvl="1">
              <a:buFontTx/>
              <a:buChar char="-"/>
            </a:pPr>
            <a:r>
              <a:rPr lang="en-GB" i="0" dirty="0">
                <a:solidFill>
                  <a:srgbClr val="333333"/>
                </a:solidFill>
                <a:effectLst/>
                <a:latin typeface="Segoe UI" panose="020B0502040204020203" pitchFamily="34" charset="0"/>
              </a:rPr>
              <a:t>Practice makes progress. Practice tests are a MUST: </a:t>
            </a:r>
            <a:r>
              <a:rPr lang="en-GB" i="0" dirty="0">
                <a:solidFill>
                  <a:srgbClr val="333333"/>
                </a:solidFill>
                <a:effectLst/>
                <a:latin typeface="Segoe UI" panose="020B0502040204020203" pitchFamily="34" charset="0"/>
                <a:hlinkClick r:id="rId2"/>
              </a:rPr>
              <a:t>https://ghcertified.com/practice_tests/foundations/</a:t>
            </a:r>
            <a:endParaRPr lang="en-GB" i="0" dirty="0">
              <a:solidFill>
                <a:srgbClr val="333333"/>
              </a:solidFill>
              <a:effectLst/>
              <a:latin typeface="Segoe UI" panose="020B0502040204020203" pitchFamily="34" charset="0"/>
            </a:endParaRPr>
          </a:p>
          <a:p>
            <a:pPr marL="457200" lvl="1" indent="0">
              <a:buNone/>
            </a:pPr>
            <a:endParaRPr lang="en-GB" b="1" i="0" dirty="0">
              <a:solidFill>
                <a:srgbClr val="333333"/>
              </a:solidFill>
              <a:effectLst/>
              <a:latin typeface="Segoe UI" panose="020B0502040204020203" pitchFamily="34" charset="0"/>
            </a:endParaRPr>
          </a:p>
          <a:p>
            <a:pPr algn="l">
              <a:buFont typeface="+mj-lt"/>
              <a:buAutoNum type="arabicPeriod"/>
            </a:pPr>
            <a:r>
              <a:rPr lang="en-GB" b="1" i="0" dirty="0">
                <a:solidFill>
                  <a:srgbClr val="333333"/>
                </a:solidFill>
                <a:effectLst/>
                <a:latin typeface="Segoe UI" panose="020B0502040204020203" pitchFamily="34" charset="0"/>
              </a:rPr>
              <a:t> Keep calm and carry on</a:t>
            </a:r>
            <a:endParaRPr lang="en-GB" dirty="0">
              <a:solidFill>
                <a:srgbClr val="333333"/>
              </a:solidFill>
              <a:latin typeface="Segoe UI" panose="020B0502040204020203" pitchFamily="34" charset="0"/>
            </a:endParaRPr>
          </a:p>
          <a:p>
            <a:pPr marL="457200" lvl="1" indent="0">
              <a:buNone/>
            </a:pPr>
            <a:r>
              <a:rPr lang="en-GB" i="0" dirty="0">
                <a:solidFill>
                  <a:srgbClr val="333333"/>
                </a:solidFill>
                <a:effectLst/>
                <a:latin typeface="Segoe UI" panose="020B0502040204020203" pitchFamily="34" charset="0"/>
              </a:rPr>
              <a:t>- 120 minutes to answer 75 questions</a:t>
            </a:r>
            <a:r>
              <a:rPr lang="en-GB" dirty="0">
                <a:solidFill>
                  <a:srgbClr val="333333"/>
                </a:solidFill>
                <a:latin typeface="Segoe UI" panose="020B0502040204020203" pitchFamily="34" charset="0"/>
              </a:rPr>
              <a:t>.</a:t>
            </a:r>
          </a:p>
          <a:p>
            <a:pPr marL="457200" lvl="1" indent="0">
              <a:buNone/>
            </a:pPr>
            <a:r>
              <a:rPr lang="en-GB" b="0" i="0" dirty="0">
                <a:solidFill>
                  <a:srgbClr val="333333"/>
                </a:solidFill>
                <a:effectLst/>
                <a:latin typeface="Segoe UI" panose="020B0502040204020203" pitchFamily="34" charset="0"/>
              </a:rPr>
              <a:t>- Carefully read through each question</a:t>
            </a:r>
            <a:r>
              <a:rPr lang="en-GB" dirty="0">
                <a:solidFill>
                  <a:srgbClr val="333333"/>
                </a:solidFill>
                <a:latin typeface="Segoe UI" panose="020B0502040204020203" pitchFamily="34" charset="0"/>
              </a:rPr>
              <a:t>. </a:t>
            </a:r>
            <a:r>
              <a:rPr lang="en-GB" b="0" i="0" dirty="0">
                <a:solidFill>
                  <a:srgbClr val="333333"/>
                </a:solidFill>
                <a:effectLst/>
                <a:latin typeface="Segoe UI" panose="020B0502040204020203" pitchFamily="34" charset="0"/>
              </a:rPr>
              <a:t>Weigh up all of the options.</a:t>
            </a:r>
          </a:p>
          <a:p>
            <a:pPr marL="457200" lvl="1" indent="0">
              <a:buNone/>
            </a:pPr>
            <a:r>
              <a:rPr lang="en-GB" b="0" i="0" dirty="0">
                <a:solidFill>
                  <a:srgbClr val="333333"/>
                </a:solidFill>
                <a:effectLst/>
                <a:latin typeface="Segoe UI" panose="020B0502040204020203" pitchFamily="34" charset="0"/>
              </a:rPr>
              <a:t>- Eliminate wrong answers. </a:t>
            </a:r>
          </a:p>
          <a:p>
            <a:pPr marL="457200" lvl="1" indent="0">
              <a:buNone/>
            </a:pPr>
            <a:r>
              <a:rPr lang="en-GB" dirty="0">
                <a:solidFill>
                  <a:srgbClr val="333333"/>
                </a:solidFill>
                <a:latin typeface="Segoe UI" panose="020B0502040204020203" pitchFamily="34" charset="0"/>
              </a:rPr>
              <a:t>- Choose the best available answer. </a:t>
            </a:r>
          </a:p>
          <a:p>
            <a:pPr marL="457200" lvl="1" indent="0">
              <a:buNone/>
            </a:pPr>
            <a:r>
              <a:rPr lang="en-GB" b="0" i="0" dirty="0">
                <a:solidFill>
                  <a:srgbClr val="333333"/>
                </a:solidFill>
                <a:effectLst/>
                <a:latin typeface="Segoe UI" panose="020B0502040204020203" pitchFamily="34" charset="0"/>
              </a:rPr>
              <a:t>- If in doubt, </a:t>
            </a:r>
            <a:r>
              <a:rPr lang="en-GB" dirty="0">
                <a:solidFill>
                  <a:srgbClr val="333333"/>
                </a:solidFill>
                <a:latin typeface="Segoe UI" panose="020B0502040204020203" pitchFamily="34" charset="0"/>
              </a:rPr>
              <a:t>t</a:t>
            </a:r>
            <a:r>
              <a:rPr lang="en-GB" b="0" i="0" dirty="0">
                <a:solidFill>
                  <a:srgbClr val="333333"/>
                </a:solidFill>
                <a:effectLst/>
                <a:latin typeface="Segoe UI" panose="020B0502040204020203" pitchFamily="34" charset="0"/>
              </a:rPr>
              <a:t>rust your gut / professional experience</a:t>
            </a:r>
            <a:r>
              <a:rPr lang="en-GB" dirty="0">
                <a:solidFill>
                  <a:srgbClr val="333333"/>
                </a:solidFill>
                <a:latin typeface="Segoe UI" panose="020B0502040204020203" pitchFamily="34" charset="0"/>
              </a:rPr>
              <a:t> and give your best guess.</a:t>
            </a:r>
          </a:p>
          <a:p>
            <a:pPr marL="457200" lvl="1" indent="0">
              <a:buNone/>
            </a:pPr>
            <a:r>
              <a:rPr lang="en-GB" b="0" i="0" dirty="0">
                <a:solidFill>
                  <a:srgbClr val="333333"/>
                </a:solidFill>
                <a:effectLst/>
                <a:latin typeface="Segoe UI" panose="020B0502040204020203" pitchFamily="34" charset="0"/>
              </a:rPr>
              <a:t>- Answer every question.</a:t>
            </a:r>
          </a:p>
          <a:p>
            <a:pPr marL="457200" lvl="1" indent="0">
              <a:buNone/>
            </a:pPr>
            <a:r>
              <a:rPr lang="en-GB" b="0" i="0" dirty="0">
                <a:solidFill>
                  <a:srgbClr val="333333"/>
                </a:solidFill>
                <a:effectLst/>
                <a:latin typeface="Segoe UI" panose="020B0502040204020203" pitchFamily="34" charset="0"/>
              </a:rPr>
              <a:t>- Mark any questions if unsure, you can review later if there is time left at the end.</a:t>
            </a:r>
          </a:p>
          <a:p>
            <a:pPr marL="457200" lvl="1" indent="0">
              <a:buNone/>
            </a:pPr>
            <a:r>
              <a:rPr lang="en-GB" dirty="0">
                <a:solidFill>
                  <a:srgbClr val="333333"/>
                </a:solidFill>
                <a:latin typeface="Segoe UI" panose="020B0502040204020203" pitchFamily="34" charset="0"/>
              </a:rPr>
              <a:t>- Try not to</a:t>
            </a:r>
            <a:r>
              <a:rPr lang="en-GB" b="0" i="0" dirty="0">
                <a:solidFill>
                  <a:srgbClr val="333333"/>
                </a:solidFill>
                <a:effectLst/>
                <a:latin typeface="Segoe UI" panose="020B0502040204020203" pitchFamily="34" charset="0"/>
              </a:rPr>
              <a:t> second guess yourself. Only change your answer if confident you misread or misunderstood the question first </a:t>
            </a:r>
            <a:r>
              <a:rPr lang="en-GB" dirty="0">
                <a:solidFill>
                  <a:srgbClr val="333333"/>
                </a:solidFill>
                <a:latin typeface="Segoe UI" panose="020B0502040204020203" pitchFamily="34" charset="0"/>
              </a:rPr>
              <a:t>time round</a:t>
            </a:r>
            <a:r>
              <a:rPr lang="en-GB" b="0" i="0" dirty="0">
                <a:solidFill>
                  <a:srgbClr val="333333"/>
                </a:solidFill>
                <a:effectLst/>
                <a:latin typeface="Segoe UI" panose="020B0502040204020203" pitchFamily="34" charset="0"/>
              </a:rPr>
              <a:t>.</a:t>
            </a:r>
          </a:p>
          <a:p>
            <a:pPr marL="457200" lvl="1" indent="0">
              <a:buNone/>
            </a:pPr>
            <a:r>
              <a:rPr lang="en-GB" b="0" i="0" dirty="0">
                <a:solidFill>
                  <a:srgbClr val="333333"/>
                </a:solidFill>
                <a:effectLst/>
                <a:latin typeface="Segoe UI" panose="020B0502040204020203" pitchFamily="34" charset="0"/>
              </a:rPr>
              <a:t>- Stay calm and focused — there’s no need to rush. </a:t>
            </a:r>
          </a:p>
          <a:p>
            <a:endParaRPr lang="en-AU" dirty="0"/>
          </a:p>
        </p:txBody>
      </p:sp>
      <p:sp>
        <p:nvSpPr>
          <p:cNvPr id="4" name="Slide Number Placeholder 3">
            <a:extLst>
              <a:ext uri="{FF2B5EF4-FFF2-40B4-BE49-F238E27FC236}">
                <a16:creationId xmlns:a16="http://schemas.microsoft.com/office/drawing/2014/main" id="{0EBCACDE-C165-44BD-5C05-9CF2E690A14E}"/>
              </a:ext>
            </a:extLst>
          </p:cNvPr>
          <p:cNvSpPr>
            <a:spLocks noGrp="1"/>
          </p:cNvSpPr>
          <p:nvPr>
            <p:ph type="sldNum" sz="quarter" idx="12"/>
          </p:nvPr>
        </p:nvSpPr>
        <p:spPr/>
        <p:txBody>
          <a:bodyPr/>
          <a:lstStyle/>
          <a:p>
            <a:fld id="{239CC275-0F17-4CFE-B2FE-5727017C3401}" type="slidenum">
              <a:rPr lang="en-AU" smtClean="0"/>
              <a:t>25</a:t>
            </a:fld>
            <a:endParaRPr lang="en-AU"/>
          </a:p>
        </p:txBody>
      </p:sp>
    </p:spTree>
    <p:extLst>
      <p:ext uri="{BB962C8B-B14F-4D97-AF65-F5344CB8AC3E}">
        <p14:creationId xmlns:p14="http://schemas.microsoft.com/office/powerpoint/2010/main" val="1890162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32B9F-F829-E6B4-C6C6-56AFF63E606E}"/>
              </a:ext>
            </a:extLst>
          </p:cNvPr>
          <p:cNvSpPr>
            <a:spLocks noGrp="1"/>
          </p:cNvSpPr>
          <p:nvPr>
            <p:ph type="title"/>
          </p:nvPr>
        </p:nvSpPr>
        <p:spPr/>
        <p:txBody>
          <a:bodyPr/>
          <a:lstStyle/>
          <a:p>
            <a:r>
              <a:rPr lang="en-AU" dirty="0" err="1"/>
              <a:t>Gooaaaaal</a:t>
            </a:r>
            <a:r>
              <a:rPr lang="en-AU" dirty="0"/>
              <a:t>!!!!</a:t>
            </a:r>
          </a:p>
        </p:txBody>
      </p:sp>
      <p:sp>
        <p:nvSpPr>
          <p:cNvPr id="3" name="Content Placeholder 2">
            <a:extLst>
              <a:ext uri="{FF2B5EF4-FFF2-40B4-BE49-F238E27FC236}">
                <a16:creationId xmlns:a16="http://schemas.microsoft.com/office/drawing/2014/main" id="{551BAFBE-33E3-E031-B5A2-02AAF4016CCF}"/>
              </a:ext>
            </a:extLst>
          </p:cNvPr>
          <p:cNvSpPr>
            <a:spLocks noGrp="1"/>
          </p:cNvSpPr>
          <p:nvPr>
            <p:ph idx="1"/>
          </p:nvPr>
        </p:nvSpPr>
        <p:spPr>
          <a:xfrm>
            <a:off x="838200" y="1825625"/>
            <a:ext cx="8222087" cy="4351338"/>
          </a:xfrm>
        </p:spPr>
        <p:txBody>
          <a:bodyPr>
            <a:normAutofit fontScale="92500" lnSpcReduction="10000"/>
          </a:bodyPr>
          <a:lstStyle/>
          <a:p>
            <a:r>
              <a:rPr lang="en-GB" dirty="0">
                <a:latin typeface="-apple-system"/>
              </a:rPr>
              <a:t>Congratulations!</a:t>
            </a:r>
            <a:endParaRPr lang="en-GB" b="0" i="0" dirty="0">
              <a:effectLst/>
              <a:latin typeface="-apple-system"/>
            </a:endParaRPr>
          </a:p>
          <a:p>
            <a:r>
              <a:rPr lang="en-GB" b="0" i="0" dirty="0">
                <a:effectLst/>
                <a:latin typeface="-apple-system"/>
              </a:rPr>
              <a:t>After completing the exam, you will receive your results immediately (or not, </a:t>
            </a:r>
            <a:r>
              <a:rPr lang="en-GB" dirty="0">
                <a:latin typeface="-apple-system"/>
              </a:rPr>
              <a:t>on beta or </a:t>
            </a:r>
            <a:r>
              <a:rPr lang="en-GB">
                <a:latin typeface="-apple-system"/>
              </a:rPr>
              <a:t>advanced exam results may be a </a:t>
            </a:r>
            <a:r>
              <a:rPr lang="en-GB" dirty="0">
                <a:latin typeface="-apple-system"/>
              </a:rPr>
              <a:t>12-24 hours delay.)</a:t>
            </a:r>
            <a:endParaRPr lang="en-GB" b="0" i="0" dirty="0">
              <a:effectLst/>
              <a:latin typeface="-apple-system"/>
            </a:endParaRPr>
          </a:p>
          <a:p>
            <a:r>
              <a:rPr lang="en-GB" b="0" i="0" dirty="0">
                <a:effectLst/>
                <a:latin typeface="-apple-system"/>
              </a:rPr>
              <a:t>When you pass, you will be awarded a </a:t>
            </a:r>
            <a:r>
              <a:rPr lang="en-GB" b="1" i="0" dirty="0">
                <a:effectLst/>
                <a:latin typeface="-apple-system"/>
              </a:rPr>
              <a:t>GitHub Foundations Badge</a:t>
            </a:r>
            <a:r>
              <a:rPr lang="en-GB" b="0" i="0" dirty="0">
                <a:effectLst/>
                <a:latin typeface="-apple-system"/>
              </a:rPr>
              <a:t> and </a:t>
            </a:r>
            <a:r>
              <a:rPr lang="en-GB" b="1" i="0" dirty="0">
                <a:effectLst/>
                <a:latin typeface="-apple-system"/>
              </a:rPr>
              <a:t>Certificate</a:t>
            </a:r>
            <a:r>
              <a:rPr lang="en-GB" b="0" i="0" dirty="0">
                <a:effectLst/>
                <a:latin typeface="-apple-system"/>
              </a:rPr>
              <a:t> issued by </a:t>
            </a:r>
            <a:r>
              <a:rPr lang="en-GB" b="0" i="1" dirty="0" err="1">
                <a:effectLst/>
                <a:latin typeface="-apple-system"/>
              </a:rPr>
              <a:t>Credly</a:t>
            </a:r>
            <a:r>
              <a:rPr lang="en-GB" b="0" i="0" dirty="0">
                <a:effectLst/>
                <a:latin typeface="-apple-system"/>
              </a:rPr>
              <a:t>. These credentials can be showcased on your resume or LinkedIn profile to highlight your accomplishment. </a:t>
            </a:r>
            <a:endParaRPr lang="en-GB" dirty="0">
              <a:latin typeface="-apple-system"/>
            </a:endParaRPr>
          </a:p>
          <a:p>
            <a:r>
              <a:rPr lang="en-AU" dirty="0"/>
              <a:t>If you don’t pass first time around (it happens!), check the feedback for areas to review, then take some more practice exams. You </a:t>
            </a:r>
            <a:r>
              <a:rPr lang="en-AU" u="sng" dirty="0"/>
              <a:t>will</a:t>
            </a:r>
            <a:r>
              <a:rPr lang="en-AU" dirty="0"/>
              <a:t> pass the next time!</a:t>
            </a:r>
          </a:p>
        </p:txBody>
      </p:sp>
      <p:sp>
        <p:nvSpPr>
          <p:cNvPr id="4" name="Slide Number Placeholder 3">
            <a:extLst>
              <a:ext uri="{FF2B5EF4-FFF2-40B4-BE49-F238E27FC236}">
                <a16:creationId xmlns:a16="http://schemas.microsoft.com/office/drawing/2014/main" id="{A88E30CC-C651-F2A3-BFE6-B48D3D922260}"/>
              </a:ext>
            </a:extLst>
          </p:cNvPr>
          <p:cNvSpPr>
            <a:spLocks noGrp="1"/>
          </p:cNvSpPr>
          <p:nvPr>
            <p:ph type="sldNum" sz="quarter" idx="12"/>
          </p:nvPr>
        </p:nvSpPr>
        <p:spPr/>
        <p:txBody>
          <a:bodyPr/>
          <a:lstStyle/>
          <a:p>
            <a:fld id="{239CC275-0F17-4CFE-B2FE-5727017C3401}" type="slidenum">
              <a:rPr lang="en-AU" smtClean="0"/>
              <a:t>26</a:t>
            </a:fld>
            <a:endParaRPr lang="en-AU"/>
          </a:p>
        </p:txBody>
      </p:sp>
      <p:pic>
        <p:nvPicPr>
          <p:cNvPr id="3082" name="Picture 10" descr="GitHub Foundations badge image. Certification. Foundational level. Issued by GitHub">
            <a:extLst>
              <a:ext uri="{FF2B5EF4-FFF2-40B4-BE49-F238E27FC236}">
                <a16:creationId xmlns:a16="http://schemas.microsoft.com/office/drawing/2014/main" id="{D14BFB5B-4A1A-8780-38D8-559F42B479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7495" y="-202306"/>
            <a:ext cx="3454221" cy="3454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969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9F3A-D1C1-EAA6-BE43-0041AE3B3E48}"/>
              </a:ext>
            </a:extLst>
          </p:cNvPr>
          <p:cNvSpPr>
            <a:spLocks noGrp="1"/>
          </p:cNvSpPr>
          <p:nvPr>
            <p:ph type="title"/>
          </p:nvPr>
        </p:nvSpPr>
        <p:spPr/>
        <p:txBody>
          <a:bodyPr/>
          <a:lstStyle/>
          <a:p>
            <a:r>
              <a:rPr lang="en-AU" dirty="0"/>
              <a:t>John Savill’s Technical Training</a:t>
            </a:r>
          </a:p>
        </p:txBody>
      </p:sp>
      <p:sp>
        <p:nvSpPr>
          <p:cNvPr id="3" name="Content Placeholder 2">
            <a:extLst>
              <a:ext uri="{FF2B5EF4-FFF2-40B4-BE49-F238E27FC236}">
                <a16:creationId xmlns:a16="http://schemas.microsoft.com/office/drawing/2014/main" id="{6B20F930-1EC8-9085-CC8B-02723DC2E380}"/>
              </a:ext>
            </a:extLst>
          </p:cNvPr>
          <p:cNvSpPr>
            <a:spLocks noGrp="1"/>
          </p:cNvSpPr>
          <p:nvPr>
            <p:ph idx="1"/>
          </p:nvPr>
        </p:nvSpPr>
        <p:spPr/>
        <p:txBody>
          <a:bodyPr>
            <a:normAutofit/>
          </a:bodyPr>
          <a:lstStyle/>
          <a:p>
            <a:endParaRPr lang="en-AU" dirty="0"/>
          </a:p>
          <a:p>
            <a:r>
              <a:rPr lang="en-AU" dirty="0"/>
              <a:t>DevOps Master Class</a:t>
            </a:r>
            <a:br>
              <a:rPr lang="en-AU" dirty="0"/>
            </a:br>
            <a:r>
              <a:rPr lang="en-AU" sz="2400" dirty="0">
                <a:hlinkClick r:id="rId2"/>
              </a:rPr>
              <a:t>https://www.youtube.com/watch?v=YMdtaWfU_QE</a:t>
            </a:r>
            <a:endParaRPr lang="en-AU" sz="2400" dirty="0"/>
          </a:p>
          <a:p>
            <a:r>
              <a:rPr lang="en-AU" dirty="0"/>
              <a:t>Azure Master Class v3</a:t>
            </a:r>
            <a:br>
              <a:rPr lang="en-AU" dirty="0"/>
            </a:br>
            <a:r>
              <a:rPr lang="en-AU" sz="2400" dirty="0">
                <a:hlinkClick r:id="rId3"/>
              </a:rPr>
              <a:t>https://www.youtube.com/watch?v=afzzawldfFk</a:t>
            </a:r>
            <a:endParaRPr lang="en-AU" sz="2400" dirty="0"/>
          </a:p>
          <a:p>
            <a:r>
              <a:rPr lang="en-AU" dirty="0"/>
              <a:t>Azure Weekly update</a:t>
            </a:r>
            <a:br>
              <a:rPr lang="en-AU" dirty="0"/>
            </a:br>
            <a:r>
              <a:rPr lang="en-AU" sz="2400" dirty="0">
                <a:hlinkClick r:id="rId4"/>
              </a:rPr>
              <a:t>https://www.youtube.com/watch?v=IYShpL69FJQ</a:t>
            </a:r>
            <a:endParaRPr lang="en-AU" sz="2400" dirty="0"/>
          </a:p>
          <a:p>
            <a:r>
              <a:rPr lang="en-AU" dirty="0"/>
              <a:t>Keynote – Arnold’s 5 rules</a:t>
            </a:r>
            <a:br>
              <a:rPr lang="en-AU" dirty="0"/>
            </a:br>
            <a:r>
              <a:rPr lang="en-AU" sz="2400" dirty="0">
                <a:hlinkClick r:id="rId5"/>
              </a:rPr>
              <a:t>https://www.youtube.com/watch?v=5KhdPCfddZY</a:t>
            </a:r>
            <a:endParaRPr lang="en-AU" sz="2400" dirty="0"/>
          </a:p>
          <a:p>
            <a:endParaRPr lang="en-AU" dirty="0"/>
          </a:p>
          <a:p>
            <a:endParaRPr lang="en-AU" dirty="0"/>
          </a:p>
          <a:p>
            <a:endParaRPr lang="en-AU" dirty="0"/>
          </a:p>
          <a:p>
            <a:endParaRPr lang="en-AU" dirty="0"/>
          </a:p>
          <a:p>
            <a:endParaRPr lang="en-AU" dirty="0"/>
          </a:p>
        </p:txBody>
      </p:sp>
      <p:sp>
        <p:nvSpPr>
          <p:cNvPr id="4" name="Slide Number Placeholder 3">
            <a:extLst>
              <a:ext uri="{FF2B5EF4-FFF2-40B4-BE49-F238E27FC236}">
                <a16:creationId xmlns:a16="http://schemas.microsoft.com/office/drawing/2014/main" id="{81B831C0-1E74-A1D4-2F0B-5AA84C1B2BB0}"/>
              </a:ext>
            </a:extLst>
          </p:cNvPr>
          <p:cNvSpPr>
            <a:spLocks noGrp="1"/>
          </p:cNvSpPr>
          <p:nvPr>
            <p:ph type="sldNum" sz="quarter" idx="12"/>
          </p:nvPr>
        </p:nvSpPr>
        <p:spPr/>
        <p:txBody>
          <a:bodyPr/>
          <a:lstStyle/>
          <a:p>
            <a:fld id="{239CC275-0F17-4CFE-B2FE-5727017C3401}" type="slidenum">
              <a:rPr lang="en-AU" smtClean="0"/>
              <a:t>27</a:t>
            </a:fld>
            <a:endParaRPr lang="en-AU"/>
          </a:p>
        </p:txBody>
      </p:sp>
      <p:pic>
        <p:nvPicPr>
          <p:cNvPr id="6" name="Picture 5">
            <a:extLst>
              <a:ext uri="{FF2B5EF4-FFF2-40B4-BE49-F238E27FC236}">
                <a16:creationId xmlns:a16="http://schemas.microsoft.com/office/drawing/2014/main" id="{41A713EA-ABCF-F79D-6B84-7F525F36DD2E}"/>
              </a:ext>
            </a:extLst>
          </p:cNvPr>
          <p:cNvPicPr>
            <a:picLocks noChangeAspect="1"/>
          </p:cNvPicPr>
          <p:nvPr/>
        </p:nvPicPr>
        <p:blipFill>
          <a:blip r:embed="rId6"/>
          <a:stretch>
            <a:fillRect/>
          </a:stretch>
        </p:blipFill>
        <p:spPr>
          <a:xfrm>
            <a:off x="7995077" y="-4775"/>
            <a:ext cx="4196923" cy="3482761"/>
          </a:xfrm>
          <a:prstGeom prst="rect">
            <a:avLst/>
          </a:prstGeom>
        </p:spPr>
      </p:pic>
    </p:spTree>
    <p:extLst>
      <p:ext uri="{BB962C8B-B14F-4D97-AF65-F5344CB8AC3E}">
        <p14:creationId xmlns:p14="http://schemas.microsoft.com/office/powerpoint/2010/main" val="1033962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A6C61-01A9-C409-6D11-E7DD1925BED9}"/>
              </a:ext>
            </a:extLst>
          </p:cNvPr>
          <p:cNvSpPr>
            <a:spLocks noGrp="1"/>
          </p:cNvSpPr>
          <p:nvPr>
            <p:ph type="title"/>
          </p:nvPr>
        </p:nvSpPr>
        <p:spPr/>
        <p:txBody>
          <a:bodyPr/>
          <a:lstStyle/>
          <a:p>
            <a:r>
              <a:rPr lang="en-GB" dirty="0">
                <a:latin typeface="Roboto" panose="02000000000000000000" pitchFamily="2" charset="0"/>
              </a:rPr>
              <a:t>Covey’s 8th habit</a:t>
            </a:r>
            <a:endParaRPr lang="en-AU" dirty="0"/>
          </a:p>
        </p:txBody>
      </p:sp>
      <p:sp>
        <p:nvSpPr>
          <p:cNvPr id="3" name="Content Placeholder 2">
            <a:extLst>
              <a:ext uri="{FF2B5EF4-FFF2-40B4-BE49-F238E27FC236}">
                <a16:creationId xmlns:a16="http://schemas.microsoft.com/office/drawing/2014/main" id="{7DF5EA92-89BD-B7B1-A9D4-55DF8EB5A084}"/>
              </a:ext>
            </a:extLst>
          </p:cNvPr>
          <p:cNvSpPr>
            <a:spLocks noGrp="1"/>
          </p:cNvSpPr>
          <p:nvPr>
            <p:ph idx="1"/>
          </p:nvPr>
        </p:nvSpPr>
        <p:spPr/>
        <p:txBody>
          <a:bodyPr/>
          <a:lstStyle/>
          <a:p>
            <a:r>
              <a:rPr lang="en-GB" b="1" i="0" u="none" strike="noStrike" dirty="0">
                <a:effectLst/>
                <a:latin typeface="Roboto" panose="02000000000000000000" pitchFamily="2" charset="0"/>
                <a:hlinkClick r:id="rId2"/>
              </a:rPr>
              <a:t>find your voice and inspire others to find theirs</a:t>
            </a:r>
            <a:r>
              <a:rPr lang="en-GB" b="0" i="0" u="none" strike="noStrike" dirty="0">
                <a:effectLst/>
                <a:latin typeface="Roboto" panose="02000000000000000000" pitchFamily="2" charset="0"/>
                <a:hlinkClick r:id="rId2"/>
              </a:rPr>
              <a:t>. This habit is about leadership and determining your unique contribution to the world. </a:t>
            </a:r>
          </a:p>
          <a:p>
            <a:r>
              <a:rPr lang="en-GB" b="0" i="0" u="none" strike="noStrike" dirty="0">
                <a:effectLst/>
                <a:latin typeface="Roboto" panose="02000000000000000000" pitchFamily="2" charset="0"/>
                <a:hlinkClick r:id="rId2"/>
              </a:rPr>
              <a:t>According to Covey, great leaders work on themselves first, making sure they’re balanced, well-rounded human beings before they try to influence others. </a:t>
            </a:r>
          </a:p>
          <a:p>
            <a:r>
              <a:rPr lang="en-GB" b="0" i="0" u="none" strike="noStrike" dirty="0">
                <a:effectLst/>
                <a:latin typeface="Roboto" panose="02000000000000000000" pitchFamily="2" charset="0"/>
                <a:hlinkClick r:id="rId2"/>
              </a:rPr>
              <a:t>The 8th habit is about inspiring others to find their voice and harness their real human potential. It takes profound personal reflection and asking deep questions to yourself to define your purpose and meaning</a:t>
            </a:r>
            <a:r>
              <a:rPr lang="en-GB" b="0" i="0" u="none" strike="noStrike" dirty="0">
                <a:effectLst/>
                <a:latin typeface="Roboto" panose="02000000000000000000" pitchFamily="2" charset="0"/>
              </a:rPr>
              <a:t>.</a:t>
            </a:r>
          </a:p>
          <a:p>
            <a:endParaRPr lang="en-AU" dirty="0"/>
          </a:p>
        </p:txBody>
      </p:sp>
      <p:sp>
        <p:nvSpPr>
          <p:cNvPr id="4" name="Slide Number Placeholder 3">
            <a:extLst>
              <a:ext uri="{FF2B5EF4-FFF2-40B4-BE49-F238E27FC236}">
                <a16:creationId xmlns:a16="http://schemas.microsoft.com/office/drawing/2014/main" id="{56FF86CB-3B2E-986C-CA29-AE09021E571E}"/>
              </a:ext>
            </a:extLst>
          </p:cNvPr>
          <p:cNvSpPr>
            <a:spLocks noGrp="1"/>
          </p:cNvSpPr>
          <p:nvPr>
            <p:ph type="sldNum" sz="quarter" idx="12"/>
          </p:nvPr>
        </p:nvSpPr>
        <p:spPr/>
        <p:txBody>
          <a:bodyPr/>
          <a:lstStyle/>
          <a:p>
            <a:fld id="{239CC275-0F17-4CFE-B2FE-5727017C3401}" type="slidenum">
              <a:rPr lang="en-AU" smtClean="0"/>
              <a:t>28</a:t>
            </a:fld>
            <a:endParaRPr lang="en-AU"/>
          </a:p>
        </p:txBody>
      </p:sp>
    </p:spTree>
    <p:extLst>
      <p:ext uri="{BB962C8B-B14F-4D97-AF65-F5344CB8AC3E}">
        <p14:creationId xmlns:p14="http://schemas.microsoft.com/office/powerpoint/2010/main" val="1837852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7A0015-6DC4-9F60-A806-E261CF64A1B5}"/>
              </a:ext>
            </a:extLst>
          </p:cNvPr>
          <p:cNvSpPr>
            <a:spLocks noGrp="1"/>
          </p:cNvSpPr>
          <p:nvPr>
            <p:ph type="sldNum" sz="quarter" idx="12"/>
          </p:nvPr>
        </p:nvSpPr>
        <p:spPr/>
        <p:txBody>
          <a:bodyPr/>
          <a:lstStyle/>
          <a:p>
            <a:fld id="{239CC275-0F17-4CFE-B2FE-5727017C3401}" type="slidenum">
              <a:rPr lang="en-AU" smtClean="0"/>
              <a:t>29</a:t>
            </a:fld>
            <a:endParaRPr lang="en-AU"/>
          </a:p>
        </p:txBody>
      </p:sp>
      <p:pic>
        <p:nvPicPr>
          <p:cNvPr id="3074" name="Picture 2" descr="THANK YOU Message (thanks the end conclusion presentation slide) Stock ...">
            <a:extLst>
              <a:ext uri="{FF2B5EF4-FFF2-40B4-BE49-F238E27FC236}">
                <a16:creationId xmlns:a16="http://schemas.microsoft.com/office/drawing/2014/main" id="{D343BE3D-77BF-EE58-6A46-6D4460698A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6225" y="412124"/>
            <a:ext cx="8307625" cy="6230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573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46" name="Picture 6" descr="3 Things The Matrix Taught Me About Learning">
            <a:extLst>
              <a:ext uri="{FF2B5EF4-FFF2-40B4-BE49-F238E27FC236}">
                <a16:creationId xmlns:a16="http://schemas.microsoft.com/office/drawing/2014/main" id="{770D5227-9607-2D8C-E615-750F5858E8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8000" r="-1"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51" name="Rectangle 1025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7FBF50-6092-B480-34D4-EC3B6244AD18}"/>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“I know kung fu”</a:t>
            </a:r>
          </a:p>
        </p:txBody>
      </p:sp>
      <p:cxnSp>
        <p:nvCxnSpPr>
          <p:cNvPr id="10253" name="Straight Connector 1025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0255" name="Straight Connector 1025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821FEB09-8A9E-777C-9F2A-FAB3D087D3D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239CC275-0F17-4CFE-B2FE-5727017C3401}" type="slidenum">
              <a:rPr lang="en-US">
                <a:solidFill>
                  <a:srgbClr val="FFFFFF"/>
                </a:solidFill>
              </a:rPr>
              <a:pPr defTabSz="457200">
                <a:spcAft>
                  <a:spcPts val="600"/>
                </a:spcAft>
              </a:pPr>
              <a:t>3</a:t>
            </a:fld>
            <a:endParaRPr lang="en-US">
              <a:solidFill>
                <a:srgbClr val="FFFFFF"/>
              </a:solidFill>
            </a:endParaRPr>
          </a:p>
        </p:txBody>
      </p:sp>
    </p:spTree>
    <p:extLst>
      <p:ext uri="{BB962C8B-B14F-4D97-AF65-F5344CB8AC3E}">
        <p14:creationId xmlns:p14="http://schemas.microsoft.com/office/powerpoint/2010/main" val="1459972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34B36-31A8-6630-560A-A84E23114627}"/>
              </a:ext>
            </a:extLst>
          </p:cNvPr>
          <p:cNvSpPr>
            <a:spLocks noGrp="1"/>
          </p:cNvSpPr>
          <p:nvPr>
            <p:ph type="title"/>
          </p:nvPr>
        </p:nvSpPr>
        <p:spPr>
          <a:xfrm>
            <a:off x="838200" y="365125"/>
            <a:ext cx="4178121" cy="1325563"/>
          </a:xfrm>
        </p:spPr>
        <p:txBody>
          <a:bodyPr/>
          <a:lstStyle/>
          <a:p>
            <a:r>
              <a:rPr lang="en-AU" dirty="0"/>
              <a:t>Arecibo message</a:t>
            </a:r>
          </a:p>
        </p:txBody>
      </p:sp>
      <p:sp>
        <p:nvSpPr>
          <p:cNvPr id="4" name="Slide Number Placeholder 3">
            <a:extLst>
              <a:ext uri="{FF2B5EF4-FFF2-40B4-BE49-F238E27FC236}">
                <a16:creationId xmlns:a16="http://schemas.microsoft.com/office/drawing/2014/main" id="{540A29F6-1431-91DB-B3E6-DE4C132DFFA4}"/>
              </a:ext>
            </a:extLst>
          </p:cNvPr>
          <p:cNvSpPr>
            <a:spLocks noGrp="1"/>
          </p:cNvSpPr>
          <p:nvPr>
            <p:ph type="sldNum" sz="quarter" idx="12"/>
          </p:nvPr>
        </p:nvSpPr>
        <p:spPr/>
        <p:txBody>
          <a:bodyPr/>
          <a:lstStyle/>
          <a:p>
            <a:fld id="{239CC275-0F17-4CFE-B2FE-5727017C3401}" type="slidenum">
              <a:rPr lang="en-AU" smtClean="0"/>
              <a:t>4</a:t>
            </a:fld>
            <a:endParaRPr lang="en-AU"/>
          </a:p>
        </p:txBody>
      </p:sp>
      <p:pic>
        <p:nvPicPr>
          <p:cNvPr id="1026" name="Picture 2" descr="undefined">
            <a:extLst>
              <a:ext uri="{FF2B5EF4-FFF2-40B4-BE49-F238E27FC236}">
                <a16:creationId xmlns:a16="http://schemas.microsoft.com/office/drawing/2014/main" id="{248F1598-5AC8-0919-7135-DC19F1E0F0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69388" y="48985"/>
            <a:ext cx="2253343" cy="67600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arl Sagan murió hace 21 años. Siete citas imprescindibles">
            <a:extLst>
              <a:ext uri="{FF2B5EF4-FFF2-40B4-BE49-F238E27FC236}">
                <a16:creationId xmlns:a16="http://schemas.microsoft.com/office/drawing/2014/main" id="{91FB88F1-CC1C-3731-3FDC-3D456F2B9B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5219" y="0"/>
            <a:ext cx="3066781" cy="24534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oyager 1 satellite turns 25 years old. See the dot. That's here. It's ...">
            <a:extLst>
              <a:ext uri="{FF2B5EF4-FFF2-40B4-BE49-F238E27FC236}">
                <a16:creationId xmlns:a16="http://schemas.microsoft.com/office/drawing/2014/main" id="{B6A0BF6E-31C7-96ED-28A5-9408A8A1EA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42" y="0"/>
            <a:ext cx="505936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地球之声 旅行者金唱片 - 歌单 - 网易云音乐">
            <a:extLst>
              <a:ext uri="{FF2B5EF4-FFF2-40B4-BE49-F238E27FC236}">
                <a16:creationId xmlns:a16="http://schemas.microsoft.com/office/drawing/2014/main" id="{FA9E2B6E-45F8-1BDF-4B2A-BC74F403DD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0861" y="2265589"/>
            <a:ext cx="4819650"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000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DF94E11-BC70-50FC-E013-842E786CA4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74128" y="0"/>
            <a:ext cx="4267200" cy="678332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4202CD90-2213-E9FA-86F9-BA0E9C4A8E97}"/>
              </a:ext>
            </a:extLst>
          </p:cNvPr>
          <p:cNvSpPr>
            <a:spLocks noGrp="1"/>
          </p:cNvSpPr>
          <p:nvPr>
            <p:ph type="sldNum" sz="quarter" idx="12"/>
          </p:nvPr>
        </p:nvSpPr>
        <p:spPr/>
        <p:txBody>
          <a:bodyPr/>
          <a:lstStyle/>
          <a:p>
            <a:fld id="{239CC275-0F17-4CFE-B2FE-5727017C3401}" type="slidenum">
              <a:rPr lang="en-AU" smtClean="0"/>
              <a:t>5</a:t>
            </a:fld>
            <a:endParaRPr lang="en-AU"/>
          </a:p>
        </p:txBody>
      </p:sp>
      <p:sp>
        <p:nvSpPr>
          <p:cNvPr id="6" name="TextBox 5">
            <a:extLst>
              <a:ext uri="{FF2B5EF4-FFF2-40B4-BE49-F238E27FC236}">
                <a16:creationId xmlns:a16="http://schemas.microsoft.com/office/drawing/2014/main" id="{A2E8CB19-243E-7835-A881-6DD1A85040BE}"/>
              </a:ext>
            </a:extLst>
          </p:cNvPr>
          <p:cNvSpPr txBox="1"/>
          <p:nvPr/>
        </p:nvSpPr>
        <p:spPr>
          <a:xfrm>
            <a:off x="408215" y="310633"/>
            <a:ext cx="3374571" cy="1754326"/>
          </a:xfrm>
          <a:prstGeom prst="rect">
            <a:avLst/>
          </a:prstGeom>
          <a:noFill/>
        </p:spPr>
        <p:txBody>
          <a:bodyPr wrap="square">
            <a:spAutoFit/>
          </a:bodyPr>
          <a:lstStyle/>
          <a:p>
            <a:r>
              <a:rPr lang="en-AU" sz="3600" b="1" dirty="0"/>
              <a:t>My friend Ali suggested I read this book!</a:t>
            </a:r>
          </a:p>
        </p:txBody>
      </p:sp>
    </p:spTree>
    <p:extLst>
      <p:ext uri="{BB962C8B-B14F-4D97-AF65-F5344CB8AC3E}">
        <p14:creationId xmlns:p14="http://schemas.microsoft.com/office/powerpoint/2010/main" val="3825619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3D9BD7B-4C16-9C89-1F0F-D0B7A4B93B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47523" y="0"/>
            <a:ext cx="6413956"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A3464667-1876-E33A-489C-65B767380ABA}"/>
              </a:ext>
            </a:extLst>
          </p:cNvPr>
          <p:cNvSpPr>
            <a:spLocks noGrp="1"/>
          </p:cNvSpPr>
          <p:nvPr>
            <p:ph type="sldNum" sz="quarter" idx="12"/>
          </p:nvPr>
        </p:nvSpPr>
        <p:spPr/>
        <p:txBody>
          <a:bodyPr/>
          <a:lstStyle/>
          <a:p>
            <a:fld id="{239CC275-0F17-4CFE-B2FE-5727017C3401}" type="slidenum">
              <a:rPr lang="en-AU" smtClean="0"/>
              <a:t>6</a:t>
            </a:fld>
            <a:endParaRPr lang="en-AU"/>
          </a:p>
        </p:txBody>
      </p:sp>
    </p:spTree>
    <p:extLst>
      <p:ext uri="{BB962C8B-B14F-4D97-AF65-F5344CB8AC3E}">
        <p14:creationId xmlns:p14="http://schemas.microsoft.com/office/powerpoint/2010/main" val="1865809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7EBC-7F3F-E292-797C-8ACC1AFA0BB7}"/>
              </a:ext>
            </a:extLst>
          </p:cNvPr>
          <p:cNvSpPr>
            <a:spLocks noGrp="1"/>
          </p:cNvSpPr>
          <p:nvPr>
            <p:ph type="title"/>
          </p:nvPr>
        </p:nvSpPr>
        <p:spPr>
          <a:xfrm>
            <a:off x="176710" y="392340"/>
            <a:ext cx="2833190" cy="2608437"/>
          </a:xfrm>
        </p:spPr>
        <p:txBody>
          <a:bodyPr>
            <a:normAutofit/>
          </a:bodyPr>
          <a:lstStyle/>
          <a:p>
            <a:r>
              <a:rPr lang="en-AU" b="1" dirty="0"/>
              <a:t>Bloom’s Taxonomy</a:t>
            </a:r>
            <a:br>
              <a:rPr lang="en-AU" b="1" dirty="0"/>
            </a:br>
            <a:br>
              <a:rPr lang="en-AU" dirty="0"/>
            </a:br>
            <a:endParaRPr lang="en-AU" dirty="0"/>
          </a:p>
        </p:txBody>
      </p:sp>
      <p:pic>
        <p:nvPicPr>
          <p:cNvPr id="3074" name="Picture 2">
            <a:extLst>
              <a:ext uri="{FF2B5EF4-FFF2-40B4-BE49-F238E27FC236}">
                <a16:creationId xmlns:a16="http://schemas.microsoft.com/office/drawing/2014/main" id="{EE138E54-987B-E9AC-D746-8940BD59BB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1528" y="0"/>
            <a:ext cx="9390472" cy="693016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914B73F8-2B2B-60CB-7D40-B8D5B28416EC}"/>
              </a:ext>
            </a:extLst>
          </p:cNvPr>
          <p:cNvSpPr>
            <a:spLocks noGrp="1"/>
          </p:cNvSpPr>
          <p:nvPr>
            <p:ph type="sldNum" sz="quarter" idx="12"/>
          </p:nvPr>
        </p:nvSpPr>
        <p:spPr/>
        <p:txBody>
          <a:bodyPr/>
          <a:lstStyle/>
          <a:p>
            <a:fld id="{239CC275-0F17-4CFE-B2FE-5727017C3401}" type="slidenum">
              <a:rPr lang="en-AU" smtClean="0"/>
              <a:t>7</a:t>
            </a:fld>
            <a:endParaRPr lang="en-AU"/>
          </a:p>
        </p:txBody>
      </p:sp>
    </p:spTree>
    <p:extLst>
      <p:ext uri="{BB962C8B-B14F-4D97-AF65-F5344CB8AC3E}">
        <p14:creationId xmlns:p14="http://schemas.microsoft.com/office/powerpoint/2010/main" val="1304790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76AF-6F84-5CF5-94F9-B5D1CD2AC64D}"/>
              </a:ext>
            </a:extLst>
          </p:cNvPr>
          <p:cNvSpPr>
            <a:spLocks noGrp="1"/>
          </p:cNvSpPr>
          <p:nvPr>
            <p:ph type="title"/>
          </p:nvPr>
        </p:nvSpPr>
        <p:spPr>
          <a:xfrm>
            <a:off x="4309057" y="16971"/>
            <a:ext cx="10515600" cy="1325563"/>
          </a:xfrm>
        </p:spPr>
        <p:txBody>
          <a:bodyPr>
            <a:normAutofit/>
          </a:bodyPr>
          <a:lstStyle/>
          <a:p>
            <a:r>
              <a:rPr lang="en-AU" b="1" dirty="0"/>
              <a:t>Learning Pyramid</a:t>
            </a:r>
          </a:p>
        </p:txBody>
      </p:sp>
      <p:pic>
        <p:nvPicPr>
          <p:cNvPr id="7174" name="Picture 6">
            <a:extLst>
              <a:ext uri="{FF2B5EF4-FFF2-40B4-BE49-F238E27FC236}">
                <a16:creationId xmlns:a16="http://schemas.microsoft.com/office/drawing/2014/main" id="{EECEBB77-46F0-806C-242E-9BA164DCA6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04648" y="1435995"/>
            <a:ext cx="8021378" cy="5192019"/>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40B617F-E05D-EBC1-27EA-3B5C341EF0B6}"/>
              </a:ext>
            </a:extLst>
          </p:cNvPr>
          <p:cNvSpPr>
            <a:spLocks noGrp="1"/>
          </p:cNvSpPr>
          <p:nvPr>
            <p:ph type="sldNum" sz="quarter" idx="12"/>
          </p:nvPr>
        </p:nvSpPr>
        <p:spPr/>
        <p:txBody>
          <a:bodyPr/>
          <a:lstStyle/>
          <a:p>
            <a:fld id="{239CC275-0F17-4CFE-B2FE-5727017C3401}" type="slidenum">
              <a:rPr lang="en-AU" smtClean="0"/>
              <a:t>8</a:t>
            </a:fld>
            <a:endParaRPr lang="en-AU"/>
          </a:p>
        </p:txBody>
      </p:sp>
    </p:spTree>
    <p:extLst>
      <p:ext uri="{BB962C8B-B14F-4D97-AF65-F5344CB8AC3E}">
        <p14:creationId xmlns:p14="http://schemas.microsoft.com/office/powerpoint/2010/main" val="408123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hree rows of random upper case letters">
            <a:extLst>
              <a:ext uri="{FF2B5EF4-FFF2-40B4-BE49-F238E27FC236}">
                <a16:creationId xmlns:a16="http://schemas.microsoft.com/office/drawing/2014/main" id="{F4560BED-8CDE-E790-65A6-F056E56578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3334" y="457199"/>
            <a:ext cx="10234845" cy="637175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B059630E-74EE-20E2-19E8-BC9F27AC287B}"/>
              </a:ext>
            </a:extLst>
          </p:cNvPr>
          <p:cNvSpPr>
            <a:spLocks noGrp="1"/>
          </p:cNvSpPr>
          <p:nvPr>
            <p:ph type="sldNum" sz="quarter" idx="12"/>
          </p:nvPr>
        </p:nvSpPr>
        <p:spPr/>
        <p:txBody>
          <a:bodyPr/>
          <a:lstStyle/>
          <a:p>
            <a:fld id="{239CC275-0F17-4CFE-B2FE-5727017C3401}" type="slidenum">
              <a:rPr lang="en-AU" smtClean="0"/>
              <a:t>9</a:t>
            </a:fld>
            <a:endParaRPr lang="en-AU"/>
          </a:p>
        </p:txBody>
      </p:sp>
    </p:spTree>
    <p:extLst>
      <p:ext uri="{BB962C8B-B14F-4D97-AF65-F5344CB8AC3E}">
        <p14:creationId xmlns:p14="http://schemas.microsoft.com/office/powerpoint/2010/main" val="4130305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535</TotalTime>
  <Words>1429</Words>
  <Application>Microsoft Office PowerPoint</Application>
  <PresentationFormat>Widescreen</PresentationFormat>
  <Paragraphs>178</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-apple-system</vt:lpstr>
      <vt:lpstr>Aptos</vt:lpstr>
      <vt:lpstr>Aptos Display</vt:lpstr>
      <vt:lpstr>Arial</vt:lpstr>
      <vt:lpstr>Avenir</vt:lpstr>
      <vt:lpstr>ReithSans</vt:lpstr>
      <vt:lpstr>Roboto</vt:lpstr>
      <vt:lpstr>Segoe UI</vt:lpstr>
      <vt:lpstr>Office Theme</vt:lpstr>
      <vt:lpstr>Dan’s Certification Journey</vt:lpstr>
      <vt:lpstr>Hello, my friends!</vt:lpstr>
      <vt:lpstr>“I know kung fu”</vt:lpstr>
      <vt:lpstr>Arecibo message</vt:lpstr>
      <vt:lpstr>PowerPoint Presentation</vt:lpstr>
      <vt:lpstr>PowerPoint Presentation</vt:lpstr>
      <vt:lpstr>Bloom’s Taxonomy  </vt:lpstr>
      <vt:lpstr>Learning Pyramid</vt:lpstr>
      <vt:lpstr>PowerPoint Presentation</vt:lpstr>
      <vt:lpstr>Introduction to Memory and Cognition –Open Educational Resources - PSYC341</vt:lpstr>
      <vt:lpstr>PowerPoint Presentation</vt:lpstr>
      <vt:lpstr>Sensory memory</vt:lpstr>
      <vt:lpstr>Encoding: Getting information into memory</vt:lpstr>
      <vt:lpstr>CISSP Exam Tip </vt:lpstr>
      <vt:lpstr>Short-term memory</vt:lpstr>
      <vt:lpstr>Forgetting Curve</vt:lpstr>
      <vt:lpstr>Long-term memory: Unlimited Capacity</vt:lpstr>
      <vt:lpstr>Why CISSP? *unpaid ad / copilot generated*</vt:lpstr>
      <vt:lpstr>Why GitHub? *unpaid ad / ask copilot*</vt:lpstr>
      <vt:lpstr>PowerPoint Presentation</vt:lpstr>
      <vt:lpstr>Study tips</vt:lpstr>
      <vt:lpstr>PowerPoint Presentation</vt:lpstr>
      <vt:lpstr>Microsoft / GitHub exam prep resources</vt:lpstr>
      <vt:lpstr>Exam tip [0]</vt:lpstr>
      <vt:lpstr>Exam tip [1-2]</vt:lpstr>
      <vt:lpstr>Gooaaaaal!!!!</vt:lpstr>
      <vt:lpstr>John Savill’s Technical Training</vt:lpstr>
      <vt:lpstr>Covey’s 8th habit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 Dan</dc:creator>
  <cp:lastModifiedBy>Dan Dan</cp:lastModifiedBy>
  <cp:revision>8</cp:revision>
  <dcterms:created xsi:type="dcterms:W3CDTF">2025-02-22T00:42:47Z</dcterms:created>
  <dcterms:modified xsi:type="dcterms:W3CDTF">2025-04-13T12:58:20Z</dcterms:modified>
</cp:coreProperties>
</file>