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68" r:id="rId3"/>
    <p:sldId id="270" r:id="rId4"/>
    <p:sldId id="281" r:id="rId5"/>
    <p:sldId id="258" r:id="rId6"/>
    <p:sldId id="257" r:id="rId7"/>
    <p:sldId id="259" r:id="rId8"/>
    <p:sldId id="265" r:id="rId9"/>
    <p:sldId id="263" r:id="rId10"/>
    <p:sldId id="261" r:id="rId11"/>
    <p:sldId id="269" r:id="rId12"/>
    <p:sldId id="282" r:id="rId13"/>
    <p:sldId id="264" r:id="rId14"/>
    <p:sldId id="262" r:id="rId15"/>
    <p:sldId id="283" r:id="rId16"/>
    <p:sldId id="260" r:id="rId17"/>
    <p:sldId id="284" r:id="rId18"/>
    <p:sldId id="266" r:id="rId19"/>
    <p:sldId id="278" r:id="rId20"/>
    <p:sldId id="279" r:id="rId21"/>
    <p:sldId id="277" r:id="rId22"/>
    <p:sldId id="267" r:id="rId23"/>
    <p:sldId id="273" r:id="rId24"/>
    <p:sldId id="275" r:id="rId25"/>
    <p:sldId id="274" r:id="rId26"/>
    <p:sldId id="27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9108E-1677-4237-B397-E14CD22FFA0C}" v="62" dt="2025-02-22T06:56:5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57A4-9AF6-43F7-9579-88F447FBCD62}" type="datetimeFigureOut">
              <a:rPr lang="en-AU" smtClean="0"/>
              <a:t>8/04/2025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C967-EE5A-4933-B28E-4A7F732E8F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8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B84-AA21-4991-8E0D-0DBF0EF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D40C-E68B-D490-94A0-4AB7A7BA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489C-0E91-BA0E-EE33-F7E7D87A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A952-71CC-4F8C-8A1E-D4CDECACA730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64F9-1A39-2395-30BD-D9B05EF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E81C-9049-673E-F3B3-6BBE05E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8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993-D9AD-F105-FCB2-950B433E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3A167-8392-D1AD-B33D-FBA41EF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CC99-058E-E67B-51DD-2B31BA6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EBCA-13EB-4CC9-BF31-5BBEE91A65A2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DF9D-D20B-707B-CDB0-27BFD118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B30-EB47-EC7A-A906-C42DAC5A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3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CD395-9A8C-DA46-D51B-A584BC1D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8B9F-EDED-E636-61E4-443CCBF9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5EB7-CEB2-F210-4199-53EC07F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B94-1E1E-499B-8DC1-B522AC845A40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FAA9-A93C-8F49-69B1-7EEC39F7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5680-AB89-2AC6-ED79-53AD55EB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BA1E-C74A-E3D5-A5A7-A5EBF7F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087A-0F85-2F05-1357-58AAD410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681E-68F5-E899-85C9-6D40F29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32B-9E5E-4028-85E2-E19ED219B8C7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9EE0-C561-54B3-0CD7-CC3DC66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584B-CC1D-3DF6-CF01-DCA1F7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46C-82ED-BE68-BF16-27B13EF0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86A9-75B9-B618-AEB3-E954FF0D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D991-7C4B-DA7C-AD03-AD22A38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672-AD8C-496C-88BB-66AF0BB5A5A2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C64D-F29A-4313-6B61-F858BCA0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BF37-5949-6DE9-678C-7229FAE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0E-F472-CE61-3E90-2EDD93B8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8DB7-5734-8204-DA6B-8809DCC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B6B32-9903-BBB6-CC6C-7A6EE087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27DE-2127-EB6A-C99D-155B7EE3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46D6-F78F-41E9-B45C-64B05B800AF7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E8E2-4D93-98AE-23F6-B3F41F0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9D7B-45D5-E2EF-9CCA-8AEFA47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0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37A-47D6-4AE8-27A6-8F2A185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B62F-066D-8EB7-FA76-94FF0893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F470-084D-6B6B-9E33-7C34C5CA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2181-55F0-28A2-574A-B638F4A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CF09-399A-47D3-8F00-CC7EF0A0B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1D5D-251C-1067-07D6-BCFF826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361D-9D8C-490B-85C4-C491D5C52750}" type="datetime1">
              <a:rPr lang="en-AU" smtClean="0"/>
              <a:t>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1485-1977-7D2A-786A-25A13E8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5A17-E892-E254-247E-3343538B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4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EA1-85F3-038A-B3CB-2F1A1019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E9CB-DF4F-D622-DF21-D6A00A28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24E-6196-4827-B83B-41203FF9867B}" type="datetime1">
              <a:rPr lang="en-AU" smtClean="0"/>
              <a:t>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59B03-4FA4-5FEA-29D7-0D38B44E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F684-DE6E-F55E-D0C1-8153445C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98EE-5A35-877F-E488-07DDE7E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42FF-942E-416B-A9C7-2E5A13BA46C1}" type="datetime1">
              <a:rPr lang="en-AU" smtClean="0"/>
              <a:t>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2E328-D48F-4A1E-8BEB-CBB852A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732E-1588-13DF-5317-83C9BF66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3995-E253-0868-2719-28AFC21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721-5467-9CB5-D05F-7D4C3B58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9ADB-F8AF-22B1-0DCF-151D0F5E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AF5E-23A9-A535-9EA9-0818B3C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06C-DF8A-4EEE-8486-F3670FDF5D64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B85-E4D4-2046-203A-39454D4A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21ED-AEBA-022B-9C3A-D834029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7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8912-C007-BB1E-C820-0988A18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4211F-31C0-EB16-DE83-7C6619D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C8AB-EDCC-73EE-F435-20600E5F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9A35-14FA-3001-A73D-11906A8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B5-93F3-4F0C-BAC5-3FB9BF9650EA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4A30-DA70-896F-D2B8-F9C6F38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85B4-E57F-D493-E0AA-0A55FBD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A5476-DB04-6C78-10FE-FBD5AE5C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BFBC-E2CC-D623-A858-6B6C7C95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801F-78EE-EAEF-4D41-3D88DBC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D98A-663D-4EB2-997C-19BA3BC8B086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7A2-F5F6-3FB5-5986-2E0D2D56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CB42-E90E-8310-19A4-AB1CFD6C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p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obsthinktank.github.io/PSYC341O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exam-readiness-zone" TargetMode="External"/><Relationship Id="rId7" Type="http://schemas.openxmlformats.org/officeDocument/2006/relationships/hyperlink" Target="https://docs.github.com/en" TargetMode="External"/><Relationship Id="rId2" Type="http://schemas.openxmlformats.org/officeDocument/2006/relationships/hyperlink" Target="https://learn.microsoft.com/en-us/training/git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registration.github.com/handbook" TargetMode="External"/><Relationship Id="rId5" Type="http://schemas.openxmlformats.org/officeDocument/2006/relationships/hyperlink" Target="https://github.com/LadyKerr/github-certification-guide/blob/main/study-guides/gh-foundations.md" TargetMode="External"/><Relationship Id="rId4" Type="http://schemas.openxmlformats.org/officeDocument/2006/relationships/hyperlink" Target="https://education.github.com/experiences/foundations_certificat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hcertified.com/practice_tests/foundatio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zzawldfFk" TargetMode="External"/><Relationship Id="rId2" Type="http://schemas.openxmlformats.org/officeDocument/2006/relationships/hyperlink" Target="https://www.youtube.com/watch?v=YMdtaWfU_Q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5KhdPCfddZY" TargetMode="External"/><Relationship Id="rId4" Type="http://schemas.openxmlformats.org/officeDocument/2006/relationships/hyperlink" Target="https://www.youtube.com/watch?v=IYShpL69FJQ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8D6-6B16-3EB7-4F7E-957EC51F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Dan’s Certification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CE5C-69D3-0E9A-6163-6ED32F95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/>
              <a:t>Dan </a:t>
            </a:r>
            <a:r>
              <a:rPr lang="en-AU" dirty="0"/>
              <a:t>P. CISSP CISM, Solution Architect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https://github.com/dan-pi/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8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B76-A2A7-B9A3-ECA6-9A1FEB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60" y="365125"/>
            <a:ext cx="10918371" cy="132556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Introduction to Memory and Cognition –Open Educational Resources - PSYC341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BDAADD-D9CD-D041-8FF3-DE428C3E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418" y="2007605"/>
            <a:ext cx="8889163" cy="39873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8D2D-5396-BCD5-9F0C-981040C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C926-EB05-8C76-E329-1F291C53E858}"/>
              </a:ext>
            </a:extLst>
          </p:cNvPr>
          <p:cNvSpPr txBox="1"/>
          <p:nvPr/>
        </p:nvSpPr>
        <p:spPr>
          <a:xfrm>
            <a:off x="903514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/>
              <a:t>https://bobsthinktank.github.io/PSYC341OER/</a:t>
            </a:r>
          </a:p>
        </p:txBody>
      </p:sp>
    </p:spTree>
    <p:extLst>
      <p:ext uri="{BB962C8B-B14F-4D97-AF65-F5344CB8AC3E}">
        <p14:creationId xmlns:p14="http://schemas.microsoft.com/office/powerpoint/2010/main" val="246009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9FE-B47E-6414-CA40-4AB4E6B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FAA3-1515-B92D-E692-867DBBEC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Sensory memory preserves information in its original sensory form for a brief time, usually only a fraction of a second </a:t>
            </a:r>
          </a:p>
          <a:p>
            <a:r>
              <a:rPr lang="en-GB" dirty="0"/>
              <a:t>Example: the afterimage created when you move a sparkler very quickly </a:t>
            </a:r>
          </a:p>
          <a:p>
            <a:r>
              <a:rPr lang="en-GB" dirty="0"/>
              <a:t>Some researchers argue that sensory memory is more of an “echo” than a “memory”  </a:t>
            </a:r>
          </a:p>
          <a:p>
            <a:r>
              <a:rPr lang="en-GB" dirty="0"/>
              <a:t>Auditory sensory memory (echoic) lasts 2-4 seconds  </a:t>
            </a:r>
          </a:p>
          <a:p>
            <a:r>
              <a:rPr lang="en-GB" dirty="0"/>
              <a:t>Visual sensory memory (iconic) lasts approximately ¼ second</a:t>
            </a:r>
          </a:p>
          <a:p>
            <a:r>
              <a:rPr lang="en-GB" dirty="0"/>
              <a:t>George Sperling (1960) experiment on visual sensory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791D-EFC1-5F3E-3B34-258C5895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D6EB4-341D-47DE-12ED-A1C4BF3B17FD}"/>
              </a:ext>
            </a:extLst>
          </p:cNvPr>
          <p:cNvSpPr txBox="1"/>
          <p:nvPr/>
        </p:nvSpPr>
        <p:spPr>
          <a:xfrm>
            <a:off x="-174172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355226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F113-8996-9A91-4868-A4ABC721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D5A1-92ED-7375-639A-760AE5C7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12</a:t>
            </a:fld>
            <a:endParaRPr lang="en-AU"/>
          </a:p>
        </p:txBody>
      </p:sp>
      <p:pic>
        <p:nvPicPr>
          <p:cNvPr id="3074" name="Picture 2" descr="What Does Your Favorite Pizza Say about You? – The Lion's Roar">
            <a:extLst>
              <a:ext uri="{FF2B5EF4-FFF2-40B4-BE49-F238E27FC236}">
                <a16:creationId xmlns:a16="http://schemas.microsoft.com/office/drawing/2014/main" id="{CE28DCE5-A279-EC6D-7F72-71B9CFF0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2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E74-1522-7B49-688C-2C9655C7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Encoding: Getting information into memory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6C81-DB25-ACA2-98C2-7C2F9914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general, you need to pay attention to information if you intend to remember it.</a:t>
            </a:r>
          </a:p>
          <a:p>
            <a:pPr lvl="1"/>
            <a:r>
              <a:rPr lang="en-GB" b="1" u="sng" dirty="0"/>
              <a:t>Attention</a:t>
            </a:r>
            <a:r>
              <a:rPr lang="en-GB" dirty="0"/>
              <a:t> involves focusing awareness on a narrowed range of stimuli or events</a:t>
            </a:r>
          </a:p>
          <a:p>
            <a:r>
              <a:rPr lang="en-GB" dirty="0"/>
              <a:t>Selective attention is critical to everyday functioning </a:t>
            </a:r>
          </a:p>
          <a:p>
            <a:pPr lvl="1"/>
            <a:r>
              <a:rPr lang="en-GB" dirty="0"/>
              <a:t>Just imagine how poorly you would function if everything in your environment demanded equal attention  </a:t>
            </a:r>
          </a:p>
          <a:p>
            <a:r>
              <a:rPr lang="en-GB" dirty="0"/>
              <a:t>Attention acts like a filter that screens out most stimuli </a:t>
            </a:r>
          </a:p>
          <a:p>
            <a:pPr lvl="1"/>
            <a:r>
              <a:rPr lang="en-GB" dirty="0"/>
              <a:t>Cocktail party phenomenon</a:t>
            </a:r>
          </a:p>
          <a:p>
            <a:pPr lvl="1"/>
            <a:r>
              <a:rPr lang="en-GB" dirty="0"/>
              <a:t>Divided attention impairs performance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4B82-DC9C-5C9C-3EC4-8E570B2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EB2AF-51E7-3D76-3C66-B56AA96D9D3B}"/>
              </a:ext>
            </a:extLst>
          </p:cNvPr>
          <p:cNvSpPr txBox="1"/>
          <p:nvPr/>
        </p:nvSpPr>
        <p:spPr>
          <a:xfrm>
            <a:off x="0" y="621324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170830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D34-07C0-E59C-4921-30ADA26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8D26-4129-62B6-6617-263211E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 memory is a limited capacity store that can maintain unrehearsed information for up to about 20 seconds </a:t>
            </a:r>
          </a:p>
          <a:p>
            <a:r>
              <a:rPr lang="en-GB" dirty="0"/>
              <a:t>Selective </a:t>
            </a:r>
            <a:r>
              <a:rPr lang="en-GB" b="1" dirty="0"/>
              <a:t>attention</a:t>
            </a:r>
            <a:r>
              <a:rPr lang="en-GB" dirty="0"/>
              <a:t> is important for moving information from sensory memory to short-term memory </a:t>
            </a:r>
          </a:p>
          <a:p>
            <a:r>
              <a:rPr lang="en-GB" b="1" u="sng" dirty="0"/>
              <a:t>Limited capacity</a:t>
            </a:r>
            <a:r>
              <a:rPr lang="en-GB" dirty="0"/>
              <a:t>: magical number 7 plus or minus 2 </a:t>
            </a:r>
          </a:p>
          <a:p>
            <a:r>
              <a:rPr lang="en-GB" b="1" u="sng" dirty="0"/>
              <a:t>Chunking</a:t>
            </a:r>
            <a:r>
              <a:rPr lang="en-GB" dirty="0"/>
              <a:t>: grouping related stimuli for storage as a single unit</a:t>
            </a:r>
          </a:p>
          <a:p>
            <a:r>
              <a:rPr lang="en-GB" b="1" u="sng" dirty="0"/>
              <a:t>Limited duration</a:t>
            </a:r>
            <a:r>
              <a:rPr lang="en-GB" dirty="0"/>
              <a:t>: about 10-20 seconds without rehearsal</a:t>
            </a:r>
          </a:p>
          <a:p>
            <a:r>
              <a:rPr lang="en-GB" b="1" dirty="0"/>
              <a:t>Rehearsal</a:t>
            </a:r>
            <a:r>
              <a:rPr lang="en-GB" dirty="0"/>
              <a:t>: the process of repetitively verbalizing or thinking about the information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8DBCF-BA7D-04D1-C3E2-BEF13E6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89E16-E5E5-4615-1B3B-235EE0F2F8B3}"/>
              </a:ext>
            </a:extLst>
          </p:cNvPr>
          <p:cNvSpPr txBox="1"/>
          <p:nvPr/>
        </p:nvSpPr>
        <p:spPr>
          <a:xfrm>
            <a:off x="-56344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22382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4238-EFF0-4598-9BBC-869CC05B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CISSP Exam Tip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6753E0-DD06-ECDB-2FF1-9D103CE39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19691"/>
              </p:ext>
            </p:extLst>
          </p:nvPr>
        </p:nvGraphicFramePr>
        <p:xfrm>
          <a:off x="838200" y="2079625"/>
          <a:ext cx="833845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9">
                  <a:extLst>
                    <a:ext uri="{9D8B030D-6E8A-4147-A177-3AD203B41FA5}">
                      <a16:colId xmlns:a16="http://schemas.microsoft.com/office/drawing/2014/main" val="3165004508"/>
                    </a:ext>
                  </a:extLst>
                </a:gridCol>
                <a:gridCol w="4169229">
                  <a:extLst>
                    <a:ext uri="{9D8B030D-6E8A-4147-A177-3AD203B41FA5}">
                      <a16:colId xmlns:a16="http://schemas.microsoft.com/office/drawing/2014/main" val="3510973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400" dirty="0"/>
                        <a:t>Mnemonic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OSI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0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Data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0B64-B054-AB90-E838-D2A736B4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15</a:t>
            </a:fld>
            <a:endParaRPr lang="en-AU"/>
          </a:p>
        </p:txBody>
      </p:sp>
      <p:pic>
        <p:nvPicPr>
          <p:cNvPr id="4098" name="Picture 2" descr="169,700+ Pizza Slice Stock Photos, Pictures &amp; Royalty-Free ...">
            <a:extLst>
              <a:ext uri="{FF2B5EF4-FFF2-40B4-BE49-F238E27FC236}">
                <a16:creationId xmlns:a16="http://schemas.microsoft.com/office/drawing/2014/main" id="{62A1AE8A-61BE-2268-E179-BEF93847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57" y="62326"/>
            <a:ext cx="2868386" cy="20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Long-term memory: Unlimited Capacity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74-E210-0A1A-2F4F-5FD8964E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Long-term memory is an unlimited capacity store that can hold information over lengthy periods of time  </a:t>
            </a:r>
          </a:p>
          <a:p>
            <a:r>
              <a:rPr lang="en-GB" dirty="0"/>
              <a:t>Permanent storage? </a:t>
            </a:r>
          </a:p>
          <a:p>
            <a:pPr lvl="1"/>
            <a:r>
              <a:rPr lang="en-GB" dirty="0"/>
              <a:t>Flashbulb memories: unusually vivid and detailed recollections of momentous events </a:t>
            </a:r>
          </a:p>
          <a:p>
            <a:pPr lvl="1"/>
            <a:r>
              <a:rPr lang="en-GB" dirty="0"/>
              <a:t>Memory is more malleable and less accurate than generally appreciated </a:t>
            </a:r>
          </a:p>
          <a:p>
            <a:r>
              <a:rPr lang="en-GB" dirty="0"/>
              <a:t>Are short-term memory and long-term memory really different?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E07B3-71C4-C8AD-ABFB-2945671803CA}"/>
              </a:ext>
            </a:extLst>
          </p:cNvPr>
          <p:cNvSpPr txBox="1"/>
          <p:nvPr/>
        </p:nvSpPr>
        <p:spPr>
          <a:xfrm>
            <a:off x="-2286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16945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CC20-8CAB-B3D8-29BE-AB969E4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CISSP? *unpaid ad / copilot generated*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FAF95-4675-193D-8B2D-D9B60C70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17</a:t>
            </a:fld>
            <a:endParaRPr lang="en-A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AC3E3A-6458-1F57-4E50-13E393F8E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6" y="1722469"/>
            <a:ext cx="122815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Credibility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Recognized globally as “gold standard” in cybersecurity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Advancement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 doors to high-level roles such as security manager, consultant, or analyst.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Salary 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CISSP-certified professionals often earn higher wages.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 Knowledge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diverse security concepts, making you well-rounded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 Opportunities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Connects you with a global community of cybersecurity experts.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 Preference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companies prioritize CISSP-certified candidates for critical roles.</a:t>
            </a:r>
          </a:p>
        </p:txBody>
      </p:sp>
    </p:spTree>
    <p:extLst>
      <p:ext uri="{BB962C8B-B14F-4D97-AF65-F5344CB8AC3E}">
        <p14:creationId xmlns:p14="http://schemas.microsoft.com/office/powerpoint/2010/main" val="213407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Forgetting Curve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18</a:t>
            </a:fld>
            <a:endParaRPr lang="en-AU"/>
          </a:p>
        </p:txBody>
      </p:sp>
      <p:pic>
        <p:nvPicPr>
          <p:cNvPr id="8196" name="Picture 4" descr="ebbinghaus forgetting curve">
            <a:extLst>
              <a:ext uri="{FF2B5EF4-FFF2-40B4-BE49-F238E27FC236}">
                <a16:creationId xmlns:a16="http://schemas.microsoft.com/office/drawing/2014/main" id="{E31B0B00-84AF-E2D9-1694-495B1334B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8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2F18-EA09-C7D4-9253-A507A4B4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19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3081-6630-49F7-B986-1971297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5781" cy="5495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3BAD5-0FF3-C6AA-EF78-6935011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0" y="2622557"/>
            <a:ext cx="12009051" cy="393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0E16C8-EF49-A69B-4AC1-10ED4865364F}"/>
              </a:ext>
            </a:extLst>
          </p:cNvPr>
          <p:cNvSpPr txBox="1"/>
          <p:nvPr/>
        </p:nvSpPr>
        <p:spPr>
          <a:xfrm>
            <a:off x="0" y="6482023"/>
            <a:ext cx="1163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https://github.com/LadyKerr/github-certification-guide/blob/main/study-guides/gh-foundations.md</a:t>
            </a:r>
          </a:p>
        </p:txBody>
      </p:sp>
    </p:spTree>
    <p:extLst>
      <p:ext uri="{BB962C8B-B14F-4D97-AF65-F5344CB8AC3E}">
        <p14:creationId xmlns:p14="http://schemas.microsoft.com/office/powerpoint/2010/main" val="11231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6EDC-3857-1043-ED1F-10E9CED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Hello, my friends!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8241-1C92-7CC4-A125-4B36465B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</a:t>
            </a:fld>
            <a:endParaRPr lang="en-AU"/>
          </a:p>
        </p:txBody>
      </p:sp>
      <p:pic>
        <p:nvPicPr>
          <p:cNvPr id="9218" name="Picture 2" descr="INTERAKSI MANUSIA-KOMPUTER. Part 2: LEARNABILITY | by Sri Intan Sinaga ...">
            <a:extLst>
              <a:ext uri="{FF2B5EF4-FFF2-40B4-BE49-F238E27FC236}">
                <a16:creationId xmlns:a16="http://schemas.microsoft.com/office/drawing/2014/main" id="{E39839C0-D323-348D-3888-3D41D445A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89" y="1746854"/>
            <a:ext cx="9337183" cy="46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0730-B54B-3F40-DB4C-B94F81B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4DA-C604-4BC5-DB58-E489C410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1. Study Resources – use multiple!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Official learning paths cover most content, however it’s text-heavy;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free resources and free trials, including 3</a:t>
            </a:r>
            <a:r>
              <a:rPr lang="en-AU" baseline="30000" dirty="0"/>
              <a:t>rd</a:t>
            </a:r>
            <a:r>
              <a:rPr lang="en-AU" dirty="0"/>
              <a:t> party video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Check out the study guide so you cover all of the topics on the exam – (sometimes new stuff is added and old stuff is removed from exams!)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b="1" dirty="0"/>
              <a:t> 2. Hands-On Practice</a:t>
            </a:r>
          </a:p>
          <a:p>
            <a:pPr lvl="1"/>
            <a:r>
              <a:rPr lang="en-AU" dirty="0"/>
              <a:t>Do practice exams to validate your learning and build your confidence.</a:t>
            </a:r>
          </a:p>
          <a:p>
            <a:pPr lvl="1"/>
            <a:r>
              <a:rPr lang="en-GB" dirty="0"/>
              <a:t>Follow along with tutorials,</a:t>
            </a:r>
          </a:p>
          <a:p>
            <a:pPr lvl="1"/>
            <a:r>
              <a:rPr lang="en-GB" dirty="0"/>
              <a:t>Experiment with sample code, clone projects, learn by doing</a:t>
            </a:r>
          </a:p>
          <a:p>
            <a:pPr lvl="1"/>
            <a:r>
              <a:rPr lang="en-GB" i="1" dirty="0"/>
              <a:t>“If I have seen further, it is by standing on the shoulders of giants.”</a:t>
            </a:r>
            <a:br>
              <a:rPr lang="en-GB" i="1" dirty="0"/>
            </a:br>
            <a:r>
              <a:rPr lang="en-GB" i="1" dirty="0"/>
              <a:t>-Isaac Newton</a:t>
            </a:r>
          </a:p>
          <a:p>
            <a:pPr lvl="1"/>
            <a:endParaRPr lang="en-AU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AU" sz="2000" dirty="0"/>
          </a:p>
          <a:p>
            <a:pPr lvl="1"/>
            <a:endParaRPr lang="en-AU" sz="2000" dirty="0"/>
          </a:p>
          <a:p>
            <a:endParaRPr lang="en-AU" sz="2400" b="1" dirty="0"/>
          </a:p>
          <a:p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ED46-2F7E-EE20-8CEA-B06C8D2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D9B2-A47B-0DBD-EE3F-CCC00C0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23C68-EF7E-FED3-CB2D-1E8F6143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98" y="0"/>
            <a:ext cx="89938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98BE-3E0E-6B53-D9E0-7AD206BEF431}"/>
              </a:ext>
            </a:extLst>
          </p:cNvPr>
          <p:cNvSpPr txBox="1"/>
          <p:nvPr/>
        </p:nvSpPr>
        <p:spPr>
          <a:xfrm>
            <a:off x="146421" y="6439292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https://ghcertified.com/practice_tests/foundations/</a:t>
            </a:r>
          </a:p>
        </p:txBody>
      </p:sp>
    </p:spTree>
    <p:extLst>
      <p:ext uri="{BB962C8B-B14F-4D97-AF65-F5344CB8AC3E}">
        <p14:creationId xmlns:p14="http://schemas.microsoft.com/office/powerpoint/2010/main" val="332039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EA51-F17A-ABB8-5455-72A5019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/ GitHub exam prep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3311-650C-4737-78A6-86801538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955102"/>
          </a:xfrm>
        </p:spPr>
        <p:txBody>
          <a:bodyPr>
            <a:normAutofit fontScale="70000" lnSpcReduction="20000"/>
          </a:bodyPr>
          <a:lstStyle/>
          <a:p>
            <a:r>
              <a:rPr lang="en-AU" u="sng" dirty="0"/>
              <a:t>Microsoft Learn for GitHub</a:t>
            </a:r>
            <a:br>
              <a:rPr lang="en-AU" u="sng" dirty="0"/>
            </a:br>
            <a:r>
              <a:rPr lang="en-AU" dirty="0">
                <a:hlinkClick r:id="rId2"/>
              </a:rPr>
              <a:t>https://learn.microsoft.com/en-us/training/github/</a:t>
            </a:r>
            <a:br>
              <a:rPr lang="en-AU" dirty="0"/>
            </a:br>
            <a:r>
              <a:rPr lang="en-AU" i="1" dirty="0"/>
              <a:t>Scroll to bottom, click ‘Register today’ to register (or not, even MS struggle with broken links) </a:t>
            </a:r>
            <a:endParaRPr lang="en-GB" b="0" i="1" dirty="0"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Microsoft’s Exam Readiness Zone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  <a:hlinkClick r:id="rId3"/>
              </a:rPr>
              <a:t>https://learn.microsoft.com/en-us/shows/exam-readiness-zone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(MCT x GitHub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?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GitHub Education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4"/>
              </a:rPr>
              <a:t>https://education.github.com/experiences/foundations_certificate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hlinkClick r:id="rId5"/>
              </a:rPr>
              <a:t>https://github.com/LadyKerr/github-certification-guide/blob/main/study-guides/gh-foundations.md</a:t>
            </a:r>
            <a:endParaRPr lang="en-GB" i="1" dirty="0"/>
          </a:p>
          <a:p>
            <a:pPr lvl="1"/>
            <a:r>
              <a:rPr lang="en-GB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Datacamp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(free sign-up)</a:t>
            </a:r>
          </a:p>
          <a:p>
            <a:pPr lvl="1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LinkedIn Learning (good if your employer pays)</a:t>
            </a:r>
          </a:p>
          <a:p>
            <a:pPr lvl="1"/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GitHub Education (if you have a .</a:t>
            </a:r>
            <a:r>
              <a:rPr lang="en-GB" i="1" dirty="0" err="1">
                <a:solidFill>
                  <a:srgbClr val="333333"/>
                </a:solidFill>
                <a:latin typeface="Segoe UI" panose="020B0502040204020203" pitchFamily="34" charset="0"/>
              </a:rPr>
              <a:t>edu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email address</a:t>
            </a:r>
            <a:r>
              <a:rPr lang="en-GB" i="1">
                <a:solidFill>
                  <a:srgbClr val="333333"/>
                </a:solidFill>
                <a:latin typeface="Segoe UI" panose="020B0502040204020203" pitchFamily="34" charset="0"/>
              </a:rPr>
              <a:t>, unlocks bonus 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content on the GitHub Education site)</a:t>
            </a:r>
          </a:p>
          <a:p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3</a:t>
            </a:r>
            <a:r>
              <a:rPr lang="en-GB" i="1" baseline="30000" dirty="0">
                <a:solidFill>
                  <a:srgbClr val="333333"/>
                </a:solidFill>
                <a:latin typeface="Segoe UI" panose="020B0502040204020203" pitchFamily="34" charset="0"/>
              </a:rPr>
              <a:t>rd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party resources e.g.: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https://github.com/btkrausen/github_certification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Candidate Handbook (logistics)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6"/>
              </a:rPr>
              <a:t>https://examregistration.github.com/handbook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GitHub Docs</a:t>
            </a:r>
            <a:b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7"/>
              </a:rPr>
              <a:t>https://docs.github.com/en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E95C-6DCC-79CD-C7CE-6288EF4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3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23</a:t>
            </a:fld>
            <a:endParaRPr lang="en-AU"/>
          </a:p>
        </p:txBody>
      </p:sp>
      <p:pic>
        <p:nvPicPr>
          <p:cNvPr id="2050" name="Picture 2" descr="Don't Panic. Copyright: BBC">
            <a:extLst>
              <a:ext uri="{FF2B5EF4-FFF2-40B4-BE49-F238E27FC236}">
                <a16:creationId xmlns:a16="http://schemas.microsoft.com/office/drawing/2014/main" id="{DEC1C31C-F87E-92B4-7E13-602968A6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8" y="1552575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[1-2]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50E-28D7-4493-2722-5E3E00C6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1416676"/>
            <a:ext cx="10761372" cy="5000453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Prepare 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Complete the Microsoft Learn modules, including the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Hands-On Labs.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I recommend John Savill’s Technical Training (YouTube, free)</a:t>
            </a:r>
          </a:p>
          <a:p>
            <a:pPr lvl="1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Practice makes progress. Practice tests are a MUST: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https://ghcertified.com/practice_tests/foundations/</a:t>
            </a:r>
            <a:endParaRPr lang="en-GB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Keep calm and carry on</a:t>
            </a:r>
            <a:endParaRPr lang="en-GB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- 120 minutes to answer 75 questions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Carefully read through each question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 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Weigh up all of the options.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Eliminate wrong answers.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Choose the best available answer. 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If in doubt,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rust your gut / professional experience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and give your best guess.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Answer every question.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Mark any questions if unsure, you can review later if there is time left at the end.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Try not to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second guess yourself. Only change your answer if confident you misread or misunderstood the question first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time round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Stay calm and focused — there’s no need to rush.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16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B9F-F829-E6B4-C6C6-56AFF63E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Gooaaaaal</a:t>
            </a:r>
            <a:r>
              <a:rPr lang="en-AU" dirty="0"/>
              <a:t>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AFBE-33E3-E031-B5A2-02AAF401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2087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-apple-system"/>
              </a:rPr>
              <a:t>Congratulations!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After completing the exam, you will receive your results immediately (or not, </a:t>
            </a:r>
            <a:r>
              <a:rPr lang="en-GB" dirty="0">
                <a:latin typeface="-apple-system"/>
              </a:rPr>
              <a:t>on beta or </a:t>
            </a:r>
            <a:r>
              <a:rPr lang="en-GB">
                <a:latin typeface="-apple-system"/>
              </a:rPr>
              <a:t>advanced exam results may be a </a:t>
            </a:r>
            <a:r>
              <a:rPr lang="en-GB" dirty="0">
                <a:latin typeface="-apple-system"/>
              </a:rPr>
              <a:t>12-24 hours delay.)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When you pass, you will be awarded a </a:t>
            </a:r>
            <a:r>
              <a:rPr lang="en-GB" b="1" i="0" dirty="0">
                <a:effectLst/>
                <a:latin typeface="-apple-system"/>
              </a:rPr>
              <a:t>GitHub Foundations Badge</a:t>
            </a:r>
            <a:r>
              <a:rPr lang="en-GB" b="0" i="0" dirty="0">
                <a:effectLst/>
                <a:latin typeface="-apple-system"/>
              </a:rPr>
              <a:t> and </a:t>
            </a:r>
            <a:r>
              <a:rPr lang="en-GB" b="1" i="0" dirty="0">
                <a:effectLst/>
                <a:latin typeface="-apple-system"/>
              </a:rPr>
              <a:t>Certificate</a:t>
            </a:r>
            <a:r>
              <a:rPr lang="en-GB" b="0" i="0" dirty="0">
                <a:effectLst/>
                <a:latin typeface="-apple-system"/>
              </a:rPr>
              <a:t> issued by </a:t>
            </a:r>
            <a:r>
              <a:rPr lang="en-GB" b="0" i="1" dirty="0" err="1">
                <a:effectLst/>
                <a:latin typeface="-apple-system"/>
              </a:rPr>
              <a:t>Credly</a:t>
            </a:r>
            <a:r>
              <a:rPr lang="en-GB" b="0" i="0" dirty="0">
                <a:effectLst/>
                <a:latin typeface="-apple-system"/>
              </a:rPr>
              <a:t>. These credentials can be showcased on your resume or LinkedIn profile to highlight your accomplishment. </a:t>
            </a:r>
            <a:endParaRPr lang="en-GB" dirty="0">
              <a:latin typeface="-apple-system"/>
            </a:endParaRPr>
          </a:p>
          <a:p>
            <a:r>
              <a:rPr lang="en-AU" dirty="0"/>
              <a:t>If you don’t pass first time around (it happens!), check the feedback for areas to review, then take some more practice exams. You </a:t>
            </a:r>
            <a:r>
              <a:rPr lang="en-AU" u="sng" dirty="0"/>
              <a:t>will</a:t>
            </a:r>
            <a:r>
              <a:rPr lang="en-AU" dirty="0"/>
              <a:t> pass the next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E30CC-C651-F2A3-BFE6-B48D3D9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25</a:t>
            </a:fld>
            <a:endParaRPr lang="en-AU"/>
          </a:p>
        </p:txBody>
      </p:sp>
      <p:pic>
        <p:nvPicPr>
          <p:cNvPr id="3082" name="Picture 10" descr="GitHub Foundations badge image. Certification. Foundational level. Issued by GitHub">
            <a:extLst>
              <a:ext uri="{FF2B5EF4-FFF2-40B4-BE49-F238E27FC236}">
                <a16:creationId xmlns:a16="http://schemas.microsoft.com/office/drawing/2014/main" id="{D14BFB5B-4A1A-8780-38D8-559F42B4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95" y="-202306"/>
            <a:ext cx="3454221" cy="34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6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F3A-D1C1-EAA6-BE43-0041AE3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John Savill’s Technical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F930-1EC8-9085-CC8B-02723DC2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DevOps Master Class</a:t>
            </a:r>
            <a:br>
              <a:rPr lang="en-AU" dirty="0"/>
            </a:br>
            <a:r>
              <a:rPr lang="en-AU" sz="2400" dirty="0">
                <a:hlinkClick r:id="rId2"/>
              </a:rPr>
              <a:t>https://www.youtube.com/watch?v=YMdtaWfU_QE</a:t>
            </a:r>
            <a:endParaRPr lang="en-AU" sz="2400" dirty="0"/>
          </a:p>
          <a:p>
            <a:r>
              <a:rPr lang="en-AU" dirty="0"/>
              <a:t>Azure Master Class v3</a:t>
            </a:r>
            <a:br>
              <a:rPr lang="en-AU" dirty="0"/>
            </a:br>
            <a:r>
              <a:rPr lang="en-AU" sz="2400" dirty="0">
                <a:hlinkClick r:id="rId3"/>
              </a:rPr>
              <a:t>https://www.youtube.com/watch?v=afzzawldfFk</a:t>
            </a:r>
            <a:endParaRPr lang="en-AU" sz="2400" dirty="0"/>
          </a:p>
          <a:p>
            <a:r>
              <a:rPr lang="en-AU" dirty="0"/>
              <a:t>Azure Weekly update</a:t>
            </a:r>
            <a:br>
              <a:rPr lang="en-AU" dirty="0"/>
            </a:br>
            <a:r>
              <a:rPr lang="en-AU" sz="2400" dirty="0">
                <a:hlinkClick r:id="rId4"/>
              </a:rPr>
              <a:t>https://www.youtube.com/watch?v=IYShpL69FJQ</a:t>
            </a:r>
            <a:endParaRPr lang="en-AU" sz="2400" dirty="0"/>
          </a:p>
          <a:p>
            <a:r>
              <a:rPr lang="en-AU" dirty="0"/>
              <a:t>Keynote – Arnold’s 5 rules</a:t>
            </a:r>
            <a:br>
              <a:rPr lang="en-AU" dirty="0"/>
            </a:br>
            <a:r>
              <a:rPr lang="en-AU" sz="2400" dirty="0">
                <a:hlinkClick r:id="rId5"/>
              </a:rPr>
              <a:t>https://www.youtube.com/watch?v=5KhdPCfddZY</a:t>
            </a:r>
            <a:endParaRPr lang="en-AU" sz="2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31C0-1E74-A1D4-2F0B-5AA84C1B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713EA-ABCF-F79D-6B84-7F525F36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77" y="-4775"/>
            <a:ext cx="4196923" cy="34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0015-6DC4-9F60-A806-E261CF6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27</a:t>
            </a:fld>
            <a:endParaRPr lang="en-AU"/>
          </a:p>
        </p:txBody>
      </p:sp>
      <p:pic>
        <p:nvPicPr>
          <p:cNvPr id="3074" name="Picture 2" descr="THANK YOU Message (thanks the end conclusion presentation slide) Stock ...">
            <a:extLst>
              <a:ext uri="{FF2B5EF4-FFF2-40B4-BE49-F238E27FC236}">
                <a16:creationId xmlns:a16="http://schemas.microsoft.com/office/drawing/2014/main" id="{D343BE3D-77BF-EE58-6A46-6D4460698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412124"/>
            <a:ext cx="8307625" cy="62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3 Things The Matrix Taught Me About Learning">
            <a:extLst>
              <a:ext uri="{FF2B5EF4-FFF2-40B4-BE49-F238E27FC236}">
                <a16:creationId xmlns:a16="http://schemas.microsoft.com/office/drawing/2014/main" id="{770D5227-9607-2D8C-E615-750F5858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BF50-6092-B480-34D4-EC3B624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“I know kung fu”</a:t>
            </a:r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EB09-8A9E-777C-9F2A-FAB3D08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9CC275-0F17-4CFE-B2FE-5727017C34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B36-31A8-6630-560A-A84E2311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8121" cy="1325563"/>
          </a:xfrm>
        </p:spPr>
        <p:txBody>
          <a:bodyPr/>
          <a:lstStyle/>
          <a:p>
            <a:r>
              <a:rPr lang="en-AU" dirty="0"/>
              <a:t>Arecibo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29F6-1431-91DB-B3E6-DE4C132D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4</a:t>
            </a:fld>
            <a:endParaRPr lang="en-AU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48F1598-5AC8-0919-7135-DC19F1E0F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88" y="48985"/>
            <a:ext cx="2253343" cy="67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 Sagan murió hace 21 años. Siete citas imprescindibles">
            <a:extLst>
              <a:ext uri="{FF2B5EF4-FFF2-40B4-BE49-F238E27FC236}">
                <a16:creationId xmlns:a16="http://schemas.microsoft.com/office/drawing/2014/main" id="{91FB88F1-CC1C-3731-3FDC-3D456F2B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19" y="0"/>
            <a:ext cx="3066781" cy="24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1 satellite turns 25 years old. See the dot. That's here. It's ...">
            <a:extLst>
              <a:ext uri="{FF2B5EF4-FFF2-40B4-BE49-F238E27FC236}">
                <a16:creationId xmlns:a16="http://schemas.microsoft.com/office/drawing/2014/main" id="{B6A0BF6E-31C7-96ED-28A5-9408A8A1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42" y="0"/>
            <a:ext cx="5059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地球之声 旅行者金唱片 - 歌单 - 网易云音乐">
            <a:extLst>
              <a:ext uri="{FF2B5EF4-FFF2-40B4-BE49-F238E27FC236}">
                <a16:creationId xmlns:a16="http://schemas.microsoft.com/office/drawing/2014/main" id="{FA9E2B6E-45F8-1BDF-4B2A-BC74F403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61" y="2265589"/>
            <a:ext cx="48196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94E11-BC70-50FC-E013-842E786CA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28" y="0"/>
            <a:ext cx="4267200" cy="67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CD90-2213-E9FA-86F9-BA0E9C4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CB19-243E-7835-A881-6DD1A85040BE}"/>
              </a:ext>
            </a:extLst>
          </p:cNvPr>
          <p:cNvSpPr txBox="1"/>
          <p:nvPr/>
        </p:nvSpPr>
        <p:spPr>
          <a:xfrm>
            <a:off x="408215" y="310633"/>
            <a:ext cx="3374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b="1" dirty="0"/>
              <a:t>My friend Ali suggested I read this book!</a:t>
            </a:r>
          </a:p>
        </p:txBody>
      </p:sp>
    </p:spTree>
    <p:extLst>
      <p:ext uri="{BB962C8B-B14F-4D97-AF65-F5344CB8AC3E}">
        <p14:creationId xmlns:p14="http://schemas.microsoft.com/office/powerpoint/2010/main" val="38256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D9BD7B-4C16-9C89-1F0F-D0B7A4B93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3" y="0"/>
            <a:ext cx="6413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4667-1876-E33A-489C-65B7673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8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7EBC-7F3F-E292-797C-8ACC1AF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0" y="392340"/>
            <a:ext cx="2833190" cy="2608437"/>
          </a:xfrm>
        </p:spPr>
        <p:txBody>
          <a:bodyPr>
            <a:normAutofit/>
          </a:bodyPr>
          <a:lstStyle/>
          <a:p>
            <a:r>
              <a:rPr lang="en-AU" b="1" dirty="0"/>
              <a:t>Bloom’s Taxonomy</a:t>
            </a:r>
            <a:br>
              <a:rPr lang="en-AU" b="1" dirty="0"/>
            </a:br>
            <a:br>
              <a:rPr lang="en-AU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138E54-987B-E9AC-D746-8940BD59B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28" y="0"/>
            <a:ext cx="9390472" cy="69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B73F8-2B2B-60CB-7D40-B8D5B28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79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6AF-6F84-5CF5-94F9-B5D1CD2A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57" y="16971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Learning Pyramid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ECEBB77-46F0-806C-242E-9BA164DCA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648" y="1435995"/>
            <a:ext cx="8021378" cy="51920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17F-E05D-EBC1-27EA-3B5C341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ree rows of random upper case letters">
            <a:extLst>
              <a:ext uri="{FF2B5EF4-FFF2-40B4-BE49-F238E27FC236}">
                <a16:creationId xmlns:a16="http://schemas.microsoft.com/office/drawing/2014/main" id="{F4560BED-8CDE-E790-65A6-F056E5657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34" y="457199"/>
            <a:ext cx="10234845" cy="63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630E-74EE-20E2-19E8-BC9F27AC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3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1214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Avenir</vt:lpstr>
      <vt:lpstr>Segoe UI</vt:lpstr>
      <vt:lpstr>Office Theme</vt:lpstr>
      <vt:lpstr>Dan’s Certification Journey</vt:lpstr>
      <vt:lpstr>Hello, my friends!</vt:lpstr>
      <vt:lpstr>“I know kung fu”</vt:lpstr>
      <vt:lpstr>Arecibo message</vt:lpstr>
      <vt:lpstr>PowerPoint Presentation</vt:lpstr>
      <vt:lpstr>PowerPoint Presentation</vt:lpstr>
      <vt:lpstr>Bloom’s Taxonomy  </vt:lpstr>
      <vt:lpstr>Learning Pyramid</vt:lpstr>
      <vt:lpstr>PowerPoint Presentation</vt:lpstr>
      <vt:lpstr>Introduction to Memory and Cognition –Open Educational Resources - PSYC341</vt:lpstr>
      <vt:lpstr>Sensory memory</vt:lpstr>
      <vt:lpstr>PowerPoint Presentation</vt:lpstr>
      <vt:lpstr>Encoding: Getting information into memory</vt:lpstr>
      <vt:lpstr>Short-term memory</vt:lpstr>
      <vt:lpstr>CISSP Exam Tip </vt:lpstr>
      <vt:lpstr>Long-term memory: Unlimited Capacity</vt:lpstr>
      <vt:lpstr>Why CISSP? *unpaid ad / copilot generated*</vt:lpstr>
      <vt:lpstr>Forgetting Curve</vt:lpstr>
      <vt:lpstr>PowerPoint Presentation</vt:lpstr>
      <vt:lpstr>Study tips</vt:lpstr>
      <vt:lpstr>PowerPoint Presentation</vt:lpstr>
      <vt:lpstr>Microsoft / GitHub exam prep resources</vt:lpstr>
      <vt:lpstr>Exam tip [0]</vt:lpstr>
      <vt:lpstr>Exam tip [1-2]</vt:lpstr>
      <vt:lpstr>Gooaaaaal!!!!</vt:lpstr>
      <vt:lpstr>John Savill’s Technical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Dan</dc:creator>
  <cp:lastModifiedBy>Dan Dan</cp:lastModifiedBy>
  <cp:revision>7</cp:revision>
  <dcterms:created xsi:type="dcterms:W3CDTF">2025-02-22T00:42:47Z</dcterms:created>
  <dcterms:modified xsi:type="dcterms:W3CDTF">2025-04-07T23:28:59Z</dcterms:modified>
</cp:coreProperties>
</file>