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Work Sans"/>
      <p:regular r:id="rId23"/>
      <p:bold r:id="rId24"/>
      <p:italic r:id="rId25"/>
      <p:boldItalic r:id="rId26"/>
    </p:embeddedFont>
    <p:embeddedFont>
      <p:font typeface="Hind Siliguri"/>
      <p:regular r:id="rId27"/>
      <p:bold r:id="rId28"/>
    </p:embeddedFont>
    <p:embeddedFont>
      <p:font typeface="Lexend Deca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1" roundtripDataSignature="AMtx7mj3541XXhBJPc6wJJ+tJqbr5761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A322DC-7D69-48EA-8B9D-E093E5A07A1D}">
  <a:tblStyle styleId="{D6A322DC-7D69-48EA-8B9D-E093E5A07A1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WorkSans-bold.fntdata"/><Relationship Id="rId23" Type="http://schemas.openxmlformats.org/officeDocument/2006/relationships/font" Target="fonts/Work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WorkSans-boldItalic.fntdata"/><Relationship Id="rId25" Type="http://schemas.openxmlformats.org/officeDocument/2006/relationships/font" Target="fonts/WorkSans-italic.fntdata"/><Relationship Id="rId28" Type="http://schemas.openxmlformats.org/officeDocument/2006/relationships/font" Target="fonts/HindSiliguri-bold.fntdata"/><Relationship Id="rId27" Type="http://schemas.openxmlformats.org/officeDocument/2006/relationships/font" Target="fonts/HindSiliguri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exendDec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LexendDeca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6"/>
          <p:cNvSpPr txBox="1"/>
          <p:nvPr>
            <p:ph type="ctrTitle"/>
          </p:nvPr>
        </p:nvSpPr>
        <p:spPr>
          <a:xfrm>
            <a:off x="720000" y="1558050"/>
            <a:ext cx="4325400" cy="17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" type="subTitle"/>
          </p:nvPr>
        </p:nvSpPr>
        <p:spPr>
          <a:xfrm>
            <a:off x="720000" y="3245938"/>
            <a:ext cx="4230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16"/>
          <p:cNvSpPr/>
          <p:nvPr/>
        </p:nvSpPr>
        <p:spPr>
          <a:xfrm>
            <a:off x="-2525" y="-4875"/>
            <a:ext cx="9158700" cy="9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6"/>
          <p:cNvSpPr/>
          <p:nvPr/>
        </p:nvSpPr>
        <p:spPr>
          <a:xfrm flipH="1">
            <a:off x="-2525" y="329650"/>
            <a:ext cx="9158700" cy="726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6"/>
          <p:cNvSpPr/>
          <p:nvPr/>
        </p:nvSpPr>
        <p:spPr>
          <a:xfrm flipH="1">
            <a:off x="-2525" y="4416600"/>
            <a:ext cx="9158700" cy="726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1422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6"/>
          <p:cNvSpPr/>
          <p:nvPr/>
        </p:nvSpPr>
        <p:spPr>
          <a:xfrm>
            <a:off x="706250" y="4563150"/>
            <a:ext cx="7189200" cy="4338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BODY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/>
        </p:nvSpPr>
        <p:spPr>
          <a:xfrm flipH="1">
            <a:off x="-2525" y="4603500"/>
            <a:ext cx="9158700" cy="540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  <a:effectLst>
            <a:outerShdw blurRad="57150" rotWithShape="0" algn="bl" dir="14220000" dist="19050">
              <a:srgbClr val="000000">
                <a:alpha val="3137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7"/>
          <p:cNvSpPr/>
          <p:nvPr/>
        </p:nvSpPr>
        <p:spPr>
          <a:xfrm>
            <a:off x="-2525" y="-4875"/>
            <a:ext cx="9158700" cy="9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7"/>
          <p:cNvSpPr/>
          <p:nvPr/>
        </p:nvSpPr>
        <p:spPr>
          <a:xfrm flipH="1">
            <a:off x="-2525" y="329650"/>
            <a:ext cx="9158700" cy="726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7"/>
          <p:cNvSpPr txBox="1"/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17"/>
          <p:cNvSpPr txBox="1"/>
          <p:nvPr>
            <p:ph idx="1" type="subTitle"/>
          </p:nvPr>
        </p:nvSpPr>
        <p:spPr>
          <a:xfrm>
            <a:off x="1692250" y="2116067"/>
            <a:ext cx="26157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2" type="subTitle"/>
          </p:nvPr>
        </p:nvSpPr>
        <p:spPr>
          <a:xfrm>
            <a:off x="1692250" y="1603713"/>
            <a:ext cx="292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2" name="Google Shape;22;p17"/>
          <p:cNvSpPr txBox="1"/>
          <p:nvPr>
            <p:ph idx="3" type="title"/>
          </p:nvPr>
        </p:nvSpPr>
        <p:spPr>
          <a:xfrm>
            <a:off x="643800" y="1368043"/>
            <a:ext cx="12267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3" name="Google Shape;23;p17"/>
          <p:cNvSpPr txBox="1"/>
          <p:nvPr>
            <p:ph idx="4" type="subTitle"/>
          </p:nvPr>
        </p:nvSpPr>
        <p:spPr>
          <a:xfrm>
            <a:off x="1692250" y="3682317"/>
            <a:ext cx="26157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5" type="subTitle"/>
          </p:nvPr>
        </p:nvSpPr>
        <p:spPr>
          <a:xfrm>
            <a:off x="1692250" y="3169963"/>
            <a:ext cx="292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5" name="Google Shape;25;p17"/>
          <p:cNvSpPr txBox="1"/>
          <p:nvPr>
            <p:ph idx="6" type="title"/>
          </p:nvPr>
        </p:nvSpPr>
        <p:spPr>
          <a:xfrm>
            <a:off x="643800" y="2925868"/>
            <a:ext cx="12267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6" name="Google Shape;26;p17"/>
          <p:cNvSpPr txBox="1"/>
          <p:nvPr>
            <p:ph idx="7" type="subTitle"/>
          </p:nvPr>
        </p:nvSpPr>
        <p:spPr>
          <a:xfrm flipH="1">
            <a:off x="4836050" y="2116067"/>
            <a:ext cx="26157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8" type="subTitle"/>
          </p:nvPr>
        </p:nvSpPr>
        <p:spPr>
          <a:xfrm flipH="1">
            <a:off x="4521950" y="1603713"/>
            <a:ext cx="292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8" name="Google Shape;28;p17"/>
          <p:cNvSpPr txBox="1"/>
          <p:nvPr>
            <p:ph idx="9" type="title"/>
          </p:nvPr>
        </p:nvSpPr>
        <p:spPr>
          <a:xfrm flipH="1">
            <a:off x="7273500" y="1368043"/>
            <a:ext cx="12267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36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9" name="Google Shape;29;p17"/>
          <p:cNvSpPr txBox="1"/>
          <p:nvPr>
            <p:ph idx="13" type="subTitle"/>
          </p:nvPr>
        </p:nvSpPr>
        <p:spPr>
          <a:xfrm flipH="1">
            <a:off x="4836050" y="3682317"/>
            <a:ext cx="26157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4" type="subTitle"/>
          </p:nvPr>
        </p:nvSpPr>
        <p:spPr>
          <a:xfrm flipH="1">
            <a:off x="4521950" y="3169963"/>
            <a:ext cx="292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31" name="Google Shape;31;p17"/>
          <p:cNvSpPr txBox="1"/>
          <p:nvPr>
            <p:ph idx="15" type="title"/>
          </p:nvPr>
        </p:nvSpPr>
        <p:spPr>
          <a:xfrm flipH="1">
            <a:off x="7273500" y="2925868"/>
            <a:ext cx="12267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36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/>
          <p:nvPr/>
        </p:nvSpPr>
        <p:spPr>
          <a:xfrm flipH="1">
            <a:off x="-2525" y="4603500"/>
            <a:ext cx="9158700" cy="540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  <a:effectLst>
            <a:outerShdw blurRad="57150" rotWithShape="0" algn="bl" dir="14220000" dist="19050">
              <a:srgbClr val="000000">
                <a:alpha val="3137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8"/>
          <p:cNvSpPr/>
          <p:nvPr/>
        </p:nvSpPr>
        <p:spPr>
          <a:xfrm>
            <a:off x="-2525" y="-4875"/>
            <a:ext cx="9158700" cy="9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8"/>
          <p:cNvSpPr/>
          <p:nvPr/>
        </p:nvSpPr>
        <p:spPr>
          <a:xfrm flipH="1">
            <a:off x="-2525" y="329650"/>
            <a:ext cx="9158700" cy="726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8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TITLE_AND_TWO_COLUMNS_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/>
          <p:nvPr/>
        </p:nvSpPr>
        <p:spPr>
          <a:xfrm flipH="1">
            <a:off x="-2525" y="4603500"/>
            <a:ext cx="9158700" cy="540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  <a:effectLst>
            <a:outerShdw blurRad="57150" rotWithShape="0" algn="bl" dir="14220000" dist="19050">
              <a:srgbClr val="000000">
                <a:alpha val="3137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9"/>
          <p:cNvSpPr/>
          <p:nvPr/>
        </p:nvSpPr>
        <p:spPr>
          <a:xfrm>
            <a:off x="-2525" y="-4875"/>
            <a:ext cx="9158700" cy="9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/>
          <p:nvPr/>
        </p:nvSpPr>
        <p:spPr>
          <a:xfrm flipH="1">
            <a:off x="-2525" y="329650"/>
            <a:ext cx="9158700" cy="726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" type="subTitle"/>
          </p:nvPr>
        </p:nvSpPr>
        <p:spPr>
          <a:xfrm>
            <a:off x="835400" y="2707450"/>
            <a:ext cx="24837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2" type="subTitle"/>
          </p:nvPr>
        </p:nvSpPr>
        <p:spPr>
          <a:xfrm>
            <a:off x="952675" y="3689625"/>
            <a:ext cx="2265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45" name="Google Shape;45;p19"/>
          <p:cNvSpPr txBox="1"/>
          <p:nvPr>
            <p:ph idx="3" type="subTitle"/>
          </p:nvPr>
        </p:nvSpPr>
        <p:spPr>
          <a:xfrm>
            <a:off x="3381425" y="2707450"/>
            <a:ext cx="24837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4" type="subTitle"/>
          </p:nvPr>
        </p:nvSpPr>
        <p:spPr>
          <a:xfrm>
            <a:off x="3534088" y="3689625"/>
            <a:ext cx="2265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47" name="Google Shape;47;p19"/>
          <p:cNvSpPr txBox="1"/>
          <p:nvPr>
            <p:ph idx="5" type="subTitle"/>
          </p:nvPr>
        </p:nvSpPr>
        <p:spPr>
          <a:xfrm>
            <a:off x="5927450" y="2707450"/>
            <a:ext cx="24837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6" type="subTitle"/>
          </p:nvPr>
        </p:nvSpPr>
        <p:spPr>
          <a:xfrm>
            <a:off x="6115500" y="3689625"/>
            <a:ext cx="2265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b="1" sz="2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49" name="Google Shape;49;p19"/>
          <p:cNvSpPr txBox="1"/>
          <p:nvPr>
            <p:ph idx="7" type="title"/>
          </p:nvPr>
        </p:nvSpPr>
        <p:spPr>
          <a:xfrm>
            <a:off x="1463900" y="1580880"/>
            <a:ext cx="12267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50" name="Google Shape;50;p19"/>
          <p:cNvSpPr txBox="1"/>
          <p:nvPr>
            <p:ph idx="8" type="title"/>
          </p:nvPr>
        </p:nvSpPr>
        <p:spPr>
          <a:xfrm>
            <a:off x="4009925" y="1580880"/>
            <a:ext cx="12267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51" name="Google Shape;51;p19"/>
          <p:cNvSpPr txBox="1"/>
          <p:nvPr>
            <p:ph idx="9" type="title"/>
          </p:nvPr>
        </p:nvSpPr>
        <p:spPr>
          <a:xfrm>
            <a:off x="6555950" y="1580880"/>
            <a:ext cx="12267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/>
          <p:nvPr/>
        </p:nvSpPr>
        <p:spPr>
          <a:xfrm flipH="1">
            <a:off x="-2525" y="4603500"/>
            <a:ext cx="9158700" cy="540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  <a:effectLst>
            <a:outerShdw blurRad="57150" rotWithShape="0" algn="bl" dir="14220000" dist="19050">
              <a:srgbClr val="000000">
                <a:alpha val="3137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-2525" y="-4875"/>
            <a:ext cx="9158700" cy="9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 flipH="1">
            <a:off x="-2525" y="329650"/>
            <a:ext cx="9158700" cy="726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0"/>
          <p:cNvSpPr txBox="1"/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TITLE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-2525" y="-4875"/>
            <a:ext cx="9158700" cy="9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2"/>
          <p:cNvSpPr/>
          <p:nvPr/>
        </p:nvSpPr>
        <p:spPr>
          <a:xfrm flipH="1">
            <a:off x="-2525" y="329650"/>
            <a:ext cx="9158700" cy="726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2"/>
          <p:cNvSpPr/>
          <p:nvPr/>
        </p:nvSpPr>
        <p:spPr>
          <a:xfrm flipH="1">
            <a:off x="-2525" y="4416600"/>
            <a:ext cx="9158700" cy="726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1422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2"/>
          <p:cNvSpPr/>
          <p:nvPr/>
        </p:nvSpPr>
        <p:spPr>
          <a:xfrm>
            <a:off x="706250" y="4563150"/>
            <a:ext cx="7189200" cy="4338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AND_TWO_COLUMNS_2_1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/>
          <p:nvPr/>
        </p:nvSpPr>
        <p:spPr>
          <a:xfrm flipH="1">
            <a:off x="-2525" y="4603500"/>
            <a:ext cx="9158700" cy="540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  <a:effectLst>
            <a:outerShdw blurRad="57150" rotWithShape="0" algn="bl" dir="14220000" dist="19050">
              <a:srgbClr val="000000">
                <a:alpha val="3137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3"/>
          <p:cNvSpPr/>
          <p:nvPr/>
        </p:nvSpPr>
        <p:spPr>
          <a:xfrm>
            <a:off x="-2525" y="-4875"/>
            <a:ext cx="9158700" cy="9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3"/>
          <p:cNvSpPr/>
          <p:nvPr/>
        </p:nvSpPr>
        <p:spPr>
          <a:xfrm flipH="1">
            <a:off x="-2525" y="329650"/>
            <a:ext cx="9158700" cy="726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  <a:defRPr b="0" i="0" sz="1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  <a:defRPr b="0" i="0" sz="1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■"/>
              <a:defRPr b="0" i="0" sz="1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  <a:defRPr b="0" i="0" sz="1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  <a:defRPr b="0" i="0" sz="1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■"/>
              <a:defRPr b="0" i="0" sz="1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  <a:defRPr b="0" i="0" sz="1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  <a:defRPr b="0" i="0" sz="1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■"/>
              <a:defRPr b="0" i="0" sz="1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5.jpg"/><Relationship Id="rId5" Type="http://schemas.openxmlformats.org/officeDocument/2006/relationships/image" Target="../media/image8.jpg"/><Relationship Id="rId6" Type="http://schemas.openxmlformats.org/officeDocument/2006/relationships/image" Target="../media/image13.jpg"/><Relationship Id="rId7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/>
          <p:nvPr/>
        </p:nvSpPr>
        <p:spPr>
          <a:xfrm>
            <a:off x="706250" y="3246350"/>
            <a:ext cx="4266900" cy="433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 txBox="1"/>
          <p:nvPr>
            <p:ph type="ctrTitle"/>
          </p:nvPr>
        </p:nvSpPr>
        <p:spPr>
          <a:xfrm>
            <a:off x="720000" y="1558050"/>
            <a:ext cx="4397566" cy="17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>
                <a:solidFill>
                  <a:schemeClr val="dk1"/>
                </a:solidFill>
              </a:rPr>
              <a:t>MOVIE </a:t>
            </a:r>
            <a:br>
              <a:rPr lang="en" sz="3600">
                <a:solidFill>
                  <a:schemeClr val="dk1"/>
                </a:solidFill>
              </a:rPr>
            </a:br>
            <a:r>
              <a:rPr lang="en" sz="3600">
                <a:solidFill>
                  <a:schemeClr val="dk1"/>
                </a:solidFill>
              </a:rPr>
              <a:t>RECOMMENDER SYSTEM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833325" y="4563150"/>
            <a:ext cx="34095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By Kent, Daniel &amp; Eddie</a:t>
            </a:r>
            <a:endParaRPr b="1" i="0" sz="1700" u="none" cap="none" strike="noStrike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4" name="Google Shape;74;p1"/>
          <p:cNvSpPr txBox="1"/>
          <p:nvPr>
            <p:ph idx="1" type="subTitle"/>
          </p:nvPr>
        </p:nvSpPr>
        <p:spPr>
          <a:xfrm>
            <a:off x="720000" y="3245938"/>
            <a:ext cx="4230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Jan 2022</a:t>
            </a:r>
            <a:endParaRPr/>
          </a:p>
        </p:txBody>
      </p:sp>
      <p:grpSp>
        <p:nvGrpSpPr>
          <p:cNvPr id="75" name="Google Shape;75;p1"/>
          <p:cNvGrpSpPr/>
          <p:nvPr/>
        </p:nvGrpSpPr>
        <p:grpSpPr>
          <a:xfrm>
            <a:off x="8054864" y="531011"/>
            <a:ext cx="369126" cy="324424"/>
            <a:chOff x="4467200" y="877100"/>
            <a:chExt cx="481825" cy="423475"/>
          </a:xfrm>
        </p:grpSpPr>
        <p:sp>
          <p:nvSpPr>
            <p:cNvPr id="76" name="Google Shape;76;p1"/>
            <p:cNvSpPr/>
            <p:nvPr/>
          </p:nvSpPr>
          <p:spPr>
            <a:xfrm>
              <a:off x="4467200" y="1018225"/>
              <a:ext cx="481825" cy="282350"/>
            </a:xfrm>
            <a:custGeom>
              <a:rect b="b" l="l" r="r" t="t"/>
              <a:pathLst>
                <a:path extrusionOk="0" h="11294" w="19273">
                  <a:moveTo>
                    <a:pt x="10723" y="2257"/>
                  </a:moveTo>
                  <a:cubicBezTo>
                    <a:pt x="11013" y="2257"/>
                    <a:pt x="11292" y="2483"/>
                    <a:pt x="11292" y="2823"/>
                  </a:cubicBezTo>
                  <a:cubicBezTo>
                    <a:pt x="11292" y="3136"/>
                    <a:pt x="11039" y="3389"/>
                    <a:pt x="10729" y="3389"/>
                  </a:cubicBezTo>
                  <a:cubicBezTo>
                    <a:pt x="10223" y="3389"/>
                    <a:pt x="9973" y="2781"/>
                    <a:pt x="10329" y="2423"/>
                  </a:cubicBezTo>
                  <a:cubicBezTo>
                    <a:pt x="10443" y="2308"/>
                    <a:pt x="10585" y="2257"/>
                    <a:pt x="10723" y="2257"/>
                  </a:cubicBezTo>
                  <a:close/>
                  <a:moveTo>
                    <a:pt x="14755" y="3389"/>
                  </a:moveTo>
                  <a:lnTo>
                    <a:pt x="14755" y="7906"/>
                  </a:lnTo>
                  <a:lnTo>
                    <a:pt x="13551" y="7906"/>
                  </a:lnTo>
                  <a:lnTo>
                    <a:pt x="13551" y="3389"/>
                  </a:lnTo>
                  <a:close/>
                  <a:moveTo>
                    <a:pt x="5083" y="2822"/>
                  </a:moveTo>
                  <a:cubicBezTo>
                    <a:pt x="5189" y="2822"/>
                    <a:pt x="5297" y="2853"/>
                    <a:pt x="5396" y="2920"/>
                  </a:cubicBezTo>
                  <a:lnTo>
                    <a:pt x="8784" y="5178"/>
                  </a:lnTo>
                  <a:cubicBezTo>
                    <a:pt x="9118" y="5401"/>
                    <a:pt x="9118" y="5892"/>
                    <a:pt x="8784" y="6117"/>
                  </a:cubicBezTo>
                  <a:lnTo>
                    <a:pt x="5396" y="8376"/>
                  </a:lnTo>
                  <a:cubicBezTo>
                    <a:pt x="5297" y="8442"/>
                    <a:pt x="5189" y="8472"/>
                    <a:pt x="5084" y="8472"/>
                  </a:cubicBezTo>
                  <a:cubicBezTo>
                    <a:pt x="4790" y="8472"/>
                    <a:pt x="4517" y="8239"/>
                    <a:pt x="4517" y="7906"/>
                  </a:cubicBezTo>
                  <a:lnTo>
                    <a:pt x="4517" y="3389"/>
                  </a:lnTo>
                  <a:cubicBezTo>
                    <a:pt x="4517" y="3057"/>
                    <a:pt x="4789" y="2822"/>
                    <a:pt x="5083" y="2822"/>
                  </a:cubicBezTo>
                  <a:close/>
                  <a:moveTo>
                    <a:pt x="18711" y="1"/>
                  </a:moveTo>
                  <a:cubicBezTo>
                    <a:pt x="18601" y="1"/>
                    <a:pt x="18491" y="33"/>
                    <a:pt x="18396" y="95"/>
                  </a:cubicBezTo>
                  <a:lnTo>
                    <a:pt x="15150" y="2260"/>
                  </a:lnTo>
                  <a:lnTo>
                    <a:pt x="13551" y="2260"/>
                  </a:lnTo>
                  <a:lnTo>
                    <a:pt x="13551" y="1694"/>
                  </a:lnTo>
                  <a:cubicBezTo>
                    <a:pt x="13548" y="926"/>
                    <a:pt x="13027" y="255"/>
                    <a:pt x="12283" y="62"/>
                  </a:cubicBezTo>
                  <a:cubicBezTo>
                    <a:pt x="11527" y="774"/>
                    <a:pt x="10560" y="1128"/>
                    <a:pt x="9594" y="1128"/>
                  </a:cubicBezTo>
                  <a:cubicBezTo>
                    <a:pt x="8599" y="1128"/>
                    <a:pt x="7604" y="752"/>
                    <a:pt x="6842" y="2"/>
                  </a:cubicBezTo>
                  <a:lnTo>
                    <a:pt x="6712" y="2"/>
                  </a:lnTo>
                  <a:cubicBezTo>
                    <a:pt x="5950" y="753"/>
                    <a:pt x="4955" y="1131"/>
                    <a:pt x="3959" y="1131"/>
                  </a:cubicBezTo>
                  <a:cubicBezTo>
                    <a:pt x="2993" y="1131"/>
                    <a:pt x="2026" y="775"/>
                    <a:pt x="1271" y="62"/>
                  </a:cubicBezTo>
                  <a:cubicBezTo>
                    <a:pt x="524" y="255"/>
                    <a:pt x="3" y="923"/>
                    <a:pt x="0" y="1694"/>
                  </a:cubicBezTo>
                  <a:lnTo>
                    <a:pt x="0" y="9598"/>
                  </a:lnTo>
                  <a:cubicBezTo>
                    <a:pt x="0" y="10535"/>
                    <a:pt x="759" y="11291"/>
                    <a:pt x="1696" y="11294"/>
                  </a:cubicBezTo>
                  <a:lnTo>
                    <a:pt x="11859" y="11294"/>
                  </a:lnTo>
                  <a:cubicBezTo>
                    <a:pt x="12792" y="11294"/>
                    <a:pt x="13551" y="10535"/>
                    <a:pt x="13551" y="9598"/>
                  </a:cubicBezTo>
                  <a:lnTo>
                    <a:pt x="13551" y="9035"/>
                  </a:lnTo>
                  <a:lnTo>
                    <a:pt x="15150" y="9035"/>
                  </a:lnTo>
                  <a:lnTo>
                    <a:pt x="18396" y="11197"/>
                  </a:lnTo>
                  <a:cubicBezTo>
                    <a:pt x="18494" y="11263"/>
                    <a:pt x="18602" y="11293"/>
                    <a:pt x="18707" y="11293"/>
                  </a:cubicBezTo>
                  <a:cubicBezTo>
                    <a:pt x="19000" y="11293"/>
                    <a:pt x="19272" y="11060"/>
                    <a:pt x="19272" y="10728"/>
                  </a:cubicBezTo>
                  <a:lnTo>
                    <a:pt x="19272" y="565"/>
                  </a:lnTo>
                  <a:cubicBezTo>
                    <a:pt x="19272" y="357"/>
                    <a:pt x="19158" y="164"/>
                    <a:pt x="18977" y="68"/>
                  </a:cubicBezTo>
                  <a:cubicBezTo>
                    <a:pt x="18894" y="23"/>
                    <a:pt x="18802" y="1"/>
                    <a:pt x="18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4608425" y="1129300"/>
              <a:ext cx="45125" cy="60175"/>
            </a:xfrm>
            <a:custGeom>
              <a:rect b="b" l="l" r="r" t="t"/>
              <a:pathLst>
                <a:path extrusionOk="0" h="2407" w="1805">
                  <a:moveTo>
                    <a:pt x="0" y="0"/>
                  </a:moveTo>
                  <a:lnTo>
                    <a:pt x="0" y="2406"/>
                  </a:lnTo>
                  <a:lnTo>
                    <a:pt x="1804" y="1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4495500" y="877100"/>
              <a:ext cx="141175" cy="141175"/>
            </a:xfrm>
            <a:custGeom>
              <a:rect b="b" l="l" r="r" t="t"/>
              <a:pathLst>
                <a:path extrusionOk="0" h="5647" w="5647">
                  <a:moveTo>
                    <a:pt x="2822" y="1"/>
                  </a:moveTo>
                  <a:cubicBezTo>
                    <a:pt x="1262" y="1"/>
                    <a:pt x="0" y="1262"/>
                    <a:pt x="0" y="2822"/>
                  </a:cubicBezTo>
                  <a:cubicBezTo>
                    <a:pt x="0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636650" y="877100"/>
              <a:ext cx="141175" cy="141175"/>
            </a:xfrm>
            <a:custGeom>
              <a:rect b="b" l="l" r="r" t="t"/>
              <a:pathLst>
                <a:path extrusionOk="0" h="5647" w="5647">
                  <a:moveTo>
                    <a:pt x="2822" y="1"/>
                  </a:moveTo>
                  <a:cubicBezTo>
                    <a:pt x="1262" y="1"/>
                    <a:pt x="1" y="1262"/>
                    <a:pt x="1" y="2822"/>
                  </a:cubicBezTo>
                  <a:cubicBezTo>
                    <a:pt x="1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"/>
          <p:cNvSpPr txBox="1"/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Top 5 Movies – Item Based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8" name="Google Shape;208;p8"/>
          <p:cNvSpPr/>
          <p:nvPr/>
        </p:nvSpPr>
        <p:spPr>
          <a:xfrm rot="-2700000">
            <a:off x="761762" y="591157"/>
            <a:ext cx="207049" cy="203877"/>
          </a:xfrm>
          <a:custGeom>
            <a:rect b="b" l="l" r="r" t="t"/>
            <a:pathLst>
              <a:path extrusionOk="0" h="6878" w="6985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8"/>
          <p:cNvGrpSpPr/>
          <p:nvPr/>
        </p:nvGrpSpPr>
        <p:grpSpPr>
          <a:xfrm>
            <a:off x="8054864" y="531011"/>
            <a:ext cx="369126" cy="324424"/>
            <a:chOff x="4467200" y="877100"/>
            <a:chExt cx="481825" cy="423475"/>
          </a:xfrm>
        </p:grpSpPr>
        <p:sp>
          <p:nvSpPr>
            <p:cNvPr id="210" name="Google Shape;210;p8"/>
            <p:cNvSpPr/>
            <p:nvPr/>
          </p:nvSpPr>
          <p:spPr>
            <a:xfrm>
              <a:off x="4467200" y="1018225"/>
              <a:ext cx="481825" cy="282350"/>
            </a:xfrm>
            <a:custGeom>
              <a:rect b="b" l="l" r="r" t="t"/>
              <a:pathLst>
                <a:path extrusionOk="0" h="11294" w="19273">
                  <a:moveTo>
                    <a:pt x="10723" y="2257"/>
                  </a:moveTo>
                  <a:cubicBezTo>
                    <a:pt x="11013" y="2257"/>
                    <a:pt x="11292" y="2483"/>
                    <a:pt x="11292" y="2823"/>
                  </a:cubicBezTo>
                  <a:cubicBezTo>
                    <a:pt x="11292" y="3136"/>
                    <a:pt x="11039" y="3389"/>
                    <a:pt x="10729" y="3389"/>
                  </a:cubicBezTo>
                  <a:cubicBezTo>
                    <a:pt x="10223" y="3389"/>
                    <a:pt x="9973" y="2781"/>
                    <a:pt x="10329" y="2423"/>
                  </a:cubicBezTo>
                  <a:cubicBezTo>
                    <a:pt x="10443" y="2308"/>
                    <a:pt x="10585" y="2257"/>
                    <a:pt x="10723" y="2257"/>
                  </a:cubicBezTo>
                  <a:close/>
                  <a:moveTo>
                    <a:pt x="14755" y="3389"/>
                  </a:moveTo>
                  <a:lnTo>
                    <a:pt x="14755" y="7906"/>
                  </a:lnTo>
                  <a:lnTo>
                    <a:pt x="13551" y="7906"/>
                  </a:lnTo>
                  <a:lnTo>
                    <a:pt x="13551" y="3389"/>
                  </a:lnTo>
                  <a:close/>
                  <a:moveTo>
                    <a:pt x="5083" y="2822"/>
                  </a:moveTo>
                  <a:cubicBezTo>
                    <a:pt x="5189" y="2822"/>
                    <a:pt x="5297" y="2853"/>
                    <a:pt x="5396" y="2920"/>
                  </a:cubicBezTo>
                  <a:lnTo>
                    <a:pt x="8784" y="5178"/>
                  </a:lnTo>
                  <a:cubicBezTo>
                    <a:pt x="9118" y="5401"/>
                    <a:pt x="9118" y="5892"/>
                    <a:pt x="8784" y="6117"/>
                  </a:cubicBezTo>
                  <a:lnTo>
                    <a:pt x="5396" y="8376"/>
                  </a:lnTo>
                  <a:cubicBezTo>
                    <a:pt x="5297" y="8442"/>
                    <a:pt x="5189" y="8472"/>
                    <a:pt x="5084" y="8472"/>
                  </a:cubicBezTo>
                  <a:cubicBezTo>
                    <a:pt x="4790" y="8472"/>
                    <a:pt x="4517" y="8239"/>
                    <a:pt x="4517" y="7906"/>
                  </a:cubicBezTo>
                  <a:lnTo>
                    <a:pt x="4517" y="3389"/>
                  </a:lnTo>
                  <a:cubicBezTo>
                    <a:pt x="4517" y="3057"/>
                    <a:pt x="4789" y="2822"/>
                    <a:pt x="5083" y="2822"/>
                  </a:cubicBezTo>
                  <a:close/>
                  <a:moveTo>
                    <a:pt x="18711" y="1"/>
                  </a:moveTo>
                  <a:cubicBezTo>
                    <a:pt x="18601" y="1"/>
                    <a:pt x="18491" y="33"/>
                    <a:pt x="18396" y="95"/>
                  </a:cubicBezTo>
                  <a:lnTo>
                    <a:pt x="15150" y="2260"/>
                  </a:lnTo>
                  <a:lnTo>
                    <a:pt x="13551" y="2260"/>
                  </a:lnTo>
                  <a:lnTo>
                    <a:pt x="13551" y="1694"/>
                  </a:lnTo>
                  <a:cubicBezTo>
                    <a:pt x="13548" y="926"/>
                    <a:pt x="13027" y="255"/>
                    <a:pt x="12283" y="62"/>
                  </a:cubicBezTo>
                  <a:cubicBezTo>
                    <a:pt x="11527" y="774"/>
                    <a:pt x="10560" y="1128"/>
                    <a:pt x="9594" y="1128"/>
                  </a:cubicBezTo>
                  <a:cubicBezTo>
                    <a:pt x="8599" y="1128"/>
                    <a:pt x="7604" y="752"/>
                    <a:pt x="6842" y="2"/>
                  </a:cubicBezTo>
                  <a:lnTo>
                    <a:pt x="6712" y="2"/>
                  </a:lnTo>
                  <a:cubicBezTo>
                    <a:pt x="5950" y="753"/>
                    <a:pt x="4955" y="1131"/>
                    <a:pt x="3959" y="1131"/>
                  </a:cubicBezTo>
                  <a:cubicBezTo>
                    <a:pt x="2993" y="1131"/>
                    <a:pt x="2026" y="775"/>
                    <a:pt x="1271" y="62"/>
                  </a:cubicBezTo>
                  <a:cubicBezTo>
                    <a:pt x="524" y="255"/>
                    <a:pt x="3" y="923"/>
                    <a:pt x="0" y="1694"/>
                  </a:cubicBezTo>
                  <a:lnTo>
                    <a:pt x="0" y="9598"/>
                  </a:lnTo>
                  <a:cubicBezTo>
                    <a:pt x="0" y="10535"/>
                    <a:pt x="759" y="11291"/>
                    <a:pt x="1696" y="11294"/>
                  </a:cubicBezTo>
                  <a:lnTo>
                    <a:pt x="11859" y="11294"/>
                  </a:lnTo>
                  <a:cubicBezTo>
                    <a:pt x="12792" y="11294"/>
                    <a:pt x="13551" y="10535"/>
                    <a:pt x="13551" y="9598"/>
                  </a:cubicBezTo>
                  <a:lnTo>
                    <a:pt x="13551" y="9035"/>
                  </a:lnTo>
                  <a:lnTo>
                    <a:pt x="15150" y="9035"/>
                  </a:lnTo>
                  <a:lnTo>
                    <a:pt x="18396" y="11197"/>
                  </a:lnTo>
                  <a:cubicBezTo>
                    <a:pt x="18494" y="11263"/>
                    <a:pt x="18602" y="11293"/>
                    <a:pt x="18707" y="11293"/>
                  </a:cubicBezTo>
                  <a:cubicBezTo>
                    <a:pt x="19000" y="11293"/>
                    <a:pt x="19272" y="11060"/>
                    <a:pt x="19272" y="10728"/>
                  </a:cubicBezTo>
                  <a:lnTo>
                    <a:pt x="19272" y="565"/>
                  </a:lnTo>
                  <a:cubicBezTo>
                    <a:pt x="19272" y="357"/>
                    <a:pt x="19158" y="164"/>
                    <a:pt x="18977" y="68"/>
                  </a:cubicBezTo>
                  <a:cubicBezTo>
                    <a:pt x="18894" y="23"/>
                    <a:pt x="18802" y="1"/>
                    <a:pt x="18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4608425" y="1129300"/>
              <a:ext cx="45125" cy="60175"/>
            </a:xfrm>
            <a:custGeom>
              <a:rect b="b" l="l" r="r" t="t"/>
              <a:pathLst>
                <a:path extrusionOk="0" h="2407" w="1805">
                  <a:moveTo>
                    <a:pt x="0" y="0"/>
                  </a:moveTo>
                  <a:lnTo>
                    <a:pt x="0" y="2406"/>
                  </a:lnTo>
                  <a:lnTo>
                    <a:pt x="1804" y="1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4495500" y="877100"/>
              <a:ext cx="141175" cy="141175"/>
            </a:xfrm>
            <a:custGeom>
              <a:rect b="b" l="l" r="r" t="t"/>
              <a:pathLst>
                <a:path extrusionOk="0" h="5647" w="5647">
                  <a:moveTo>
                    <a:pt x="2822" y="1"/>
                  </a:moveTo>
                  <a:cubicBezTo>
                    <a:pt x="1262" y="1"/>
                    <a:pt x="0" y="1262"/>
                    <a:pt x="0" y="2822"/>
                  </a:cubicBezTo>
                  <a:cubicBezTo>
                    <a:pt x="0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4636650" y="877100"/>
              <a:ext cx="141175" cy="141175"/>
            </a:xfrm>
            <a:custGeom>
              <a:rect b="b" l="l" r="r" t="t"/>
              <a:pathLst>
                <a:path extrusionOk="0" h="5647" w="5647">
                  <a:moveTo>
                    <a:pt x="2822" y="1"/>
                  </a:moveTo>
                  <a:cubicBezTo>
                    <a:pt x="1262" y="1"/>
                    <a:pt x="1" y="1262"/>
                    <a:pt x="1" y="2822"/>
                  </a:cubicBezTo>
                  <a:cubicBezTo>
                    <a:pt x="1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4" name="Google Shape;214;p8"/>
          <p:cNvPicPr preferRelativeResize="0"/>
          <p:nvPr/>
        </p:nvPicPr>
        <p:blipFill rotWithShape="1">
          <a:blip r:embed="rId3">
            <a:alphaModFix/>
          </a:blip>
          <a:srcRect b="37226" l="23361" r="31847" t="38868"/>
          <a:stretch/>
        </p:blipFill>
        <p:spPr>
          <a:xfrm>
            <a:off x="3995696" y="1149578"/>
            <a:ext cx="5025359" cy="1508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8"/>
          <p:cNvPicPr preferRelativeResize="0"/>
          <p:nvPr/>
        </p:nvPicPr>
        <p:blipFill rotWithShape="1">
          <a:blip r:embed="rId4">
            <a:alphaModFix/>
          </a:blip>
          <a:srcRect b="19176" l="19975" r="32689" t="48254"/>
          <a:stretch/>
        </p:blipFill>
        <p:spPr>
          <a:xfrm>
            <a:off x="3995696" y="2829253"/>
            <a:ext cx="4328387" cy="16751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6" name="Google Shape;216;p8"/>
          <p:cNvGraphicFramePr/>
          <p:nvPr/>
        </p:nvGraphicFramePr>
        <p:xfrm>
          <a:off x="461042" y="16245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{D6A322DC-7D69-48EA-8B9D-E093E5A07A1D}</a:tableStyleId>
              </a:tblPr>
              <a:tblGrid>
                <a:gridCol w="1951750"/>
                <a:gridCol w="1175650"/>
              </a:tblGrid>
              <a:tr h="388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Movie Recommended:</a:t>
                      </a:r>
                      <a:endParaRPr sz="1200" u="none" cap="none" strike="noStrike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Rising Sun (1993)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Movie Recommended:</a:t>
                      </a:r>
                      <a:endParaRPr sz="1200" u="none" cap="none" strike="noStrike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Raiders of the Lost Ark (1981)</a:t>
                      </a:r>
                      <a:endParaRPr sz="1200" u="none" cap="none" strike="noStrike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Movie Recommended:</a:t>
                      </a:r>
                      <a:endParaRPr sz="1200" u="none" cap="none" strike="noStrike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Jack (1996)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Movie Recommended:</a:t>
                      </a:r>
                      <a:endParaRPr sz="1200" u="none" cap="none" strike="noStrike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Red Corner (1997)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Movie Recommended:</a:t>
                      </a:r>
                      <a:endParaRPr sz="1200" u="none" cap="none" strike="noStrike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Hellraiser: Bloodline (1996)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 txBox="1"/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Top 5 Movies – User-Based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2" name="Google Shape;222;p9"/>
          <p:cNvSpPr/>
          <p:nvPr/>
        </p:nvSpPr>
        <p:spPr>
          <a:xfrm rot="-2700000">
            <a:off x="761762" y="591157"/>
            <a:ext cx="207049" cy="203877"/>
          </a:xfrm>
          <a:custGeom>
            <a:rect b="b" l="l" r="r" t="t"/>
            <a:pathLst>
              <a:path extrusionOk="0" h="6878" w="6985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p9"/>
          <p:cNvGrpSpPr/>
          <p:nvPr/>
        </p:nvGrpSpPr>
        <p:grpSpPr>
          <a:xfrm>
            <a:off x="8054864" y="531011"/>
            <a:ext cx="369126" cy="324424"/>
            <a:chOff x="4467200" y="877100"/>
            <a:chExt cx="481825" cy="423475"/>
          </a:xfrm>
        </p:grpSpPr>
        <p:sp>
          <p:nvSpPr>
            <p:cNvPr id="224" name="Google Shape;224;p9"/>
            <p:cNvSpPr/>
            <p:nvPr/>
          </p:nvSpPr>
          <p:spPr>
            <a:xfrm>
              <a:off x="4467200" y="1018225"/>
              <a:ext cx="481825" cy="282350"/>
            </a:xfrm>
            <a:custGeom>
              <a:rect b="b" l="l" r="r" t="t"/>
              <a:pathLst>
                <a:path extrusionOk="0" h="11294" w="19273">
                  <a:moveTo>
                    <a:pt x="10723" y="2257"/>
                  </a:moveTo>
                  <a:cubicBezTo>
                    <a:pt x="11013" y="2257"/>
                    <a:pt x="11292" y="2483"/>
                    <a:pt x="11292" y="2823"/>
                  </a:cubicBezTo>
                  <a:cubicBezTo>
                    <a:pt x="11292" y="3136"/>
                    <a:pt x="11039" y="3389"/>
                    <a:pt x="10729" y="3389"/>
                  </a:cubicBezTo>
                  <a:cubicBezTo>
                    <a:pt x="10223" y="3389"/>
                    <a:pt x="9973" y="2781"/>
                    <a:pt x="10329" y="2423"/>
                  </a:cubicBezTo>
                  <a:cubicBezTo>
                    <a:pt x="10443" y="2308"/>
                    <a:pt x="10585" y="2257"/>
                    <a:pt x="10723" y="2257"/>
                  </a:cubicBezTo>
                  <a:close/>
                  <a:moveTo>
                    <a:pt x="14755" y="3389"/>
                  </a:moveTo>
                  <a:lnTo>
                    <a:pt x="14755" y="7906"/>
                  </a:lnTo>
                  <a:lnTo>
                    <a:pt x="13551" y="7906"/>
                  </a:lnTo>
                  <a:lnTo>
                    <a:pt x="13551" y="3389"/>
                  </a:lnTo>
                  <a:close/>
                  <a:moveTo>
                    <a:pt x="5083" y="2822"/>
                  </a:moveTo>
                  <a:cubicBezTo>
                    <a:pt x="5189" y="2822"/>
                    <a:pt x="5297" y="2853"/>
                    <a:pt x="5396" y="2920"/>
                  </a:cubicBezTo>
                  <a:lnTo>
                    <a:pt x="8784" y="5178"/>
                  </a:lnTo>
                  <a:cubicBezTo>
                    <a:pt x="9118" y="5401"/>
                    <a:pt x="9118" y="5892"/>
                    <a:pt x="8784" y="6117"/>
                  </a:cubicBezTo>
                  <a:lnTo>
                    <a:pt x="5396" y="8376"/>
                  </a:lnTo>
                  <a:cubicBezTo>
                    <a:pt x="5297" y="8442"/>
                    <a:pt x="5189" y="8472"/>
                    <a:pt x="5084" y="8472"/>
                  </a:cubicBezTo>
                  <a:cubicBezTo>
                    <a:pt x="4790" y="8472"/>
                    <a:pt x="4517" y="8239"/>
                    <a:pt x="4517" y="7906"/>
                  </a:cubicBezTo>
                  <a:lnTo>
                    <a:pt x="4517" y="3389"/>
                  </a:lnTo>
                  <a:cubicBezTo>
                    <a:pt x="4517" y="3057"/>
                    <a:pt x="4789" y="2822"/>
                    <a:pt x="5083" y="2822"/>
                  </a:cubicBezTo>
                  <a:close/>
                  <a:moveTo>
                    <a:pt x="18711" y="1"/>
                  </a:moveTo>
                  <a:cubicBezTo>
                    <a:pt x="18601" y="1"/>
                    <a:pt x="18491" y="33"/>
                    <a:pt x="18396" y="95"/>
                  </a:cubicBezTo>
                  <a:lnTo>
                    <a:pt x="15150" y="2260"/>
                  </a:lnTo>
                  <a:lnTo>
                    <a:pt x="13551" y="2260"/>
                  </a:lnTo>
                  <a:lnTo>
                    <a:pt x="13551" y="1694"/>
                  </a:lnTo>
                  <a:cubicBezTo>
                    <a:pt x="13548" y="926"/>
                    <a:pt x="13027" y="255"/>
                    <a:pt x="12283" y="62"/>
                  </a:cubicBezTo>
                  <a:cubicBezTo>
                    <a:pt x="11527" y="774"/>
                    <a:pt x="10560" y="1128"/>
                    <a:pt x="9594" y="1128"/>
                  </a:cubicBezTo>
                  <a:cubicBezTo>
                    <a:pt x="8599" y="1128"/>
                    <a:pt x="7604" y="752"/>
                    <a:pt x="6842" y="2"/>
                  </a:cubicBezTo>
                  <a:lnTo>
                    <a:pt x="6712" y="2"/>
                  </a:lnTo>
                  <a:cubicBezTo>
                    <a:pt x="5950" y="753"/>
                    <a:pt x="4955" y="1131"/>
                    <a:pt x="3959" y="1131"/>
                  </a:cubicBezTo>
                  <a:cubicBezTo>
                    <a:pt x="2993" y="1131"/>
                    <a:pt x="2026" y="775"/>
                    <a:pt x="1271" y="62"/>
                  </a:cubicBezTo>
                  <a:cubicBezTo>
                    <a:pt x="524" y="255"/>
                    <a:pt x="3" y="923"/>
                    <a:pt x="0" y="1694"/>
                  </a:cubicBezTo>
                  <a:lnTo>
                    <a:pt x="0" y="9598"/>
                  </a:lnTo>
                  <a:cubicBezTo>
                    <a:pt x="0" y="10535"/>
                    <a:pt x="759" y="11291"/>
                    <a:pt x="1696" y="11294"/>
                  </a:cubicBezTo>
                  <a:lnTo>
                    <a:pt x="11859" y="11294"/>
                  </a:lnTo>
                  <a:cubicBezTo>
                    <a:pt x="12792" y="11294"/>
                    <a:pt x="13551" y="10535"/>
                    <a:pt x="13551" y="9598"/>
                  </a:cubicBezTo>
                  <a:lnTo>
                    <a:pt x="13551" y="9035"/>
                  </a:lnTo>
                  <a:lnTo>
                    <a:pt x="15150" y="9035"/>
                  </a:lnTo>
                  <a:lnTo>
                    <a:pt x="18396" y="11197"/>
                  </a:lnTo>
                  <a:cubicBezTo>
                    <a:pt x="18494" y="11263"/>
                    <a:pt x="18602" y="11293"/>
                    <a:pt x="18707" y="11293"/>
                  </a:cubicBezTo>
                  <a:cubicBezTo>
                    <a:pt x="19000" y="11293"/>
                    <a:pt x="19272" y="11060"/>
                    <a:pt x="19272" y="10728"/>
                  </a:cubicBezTo>
                  <a:lnTo>
                    <a:pt x="19272" y="565"/>
                  </a:lnTo>
                  <a:cubicBezTo>
                    <a:pt x="19272" y="357"/>
                    <a:pt x="19158" y="164"/>
                    <a:pt x="18977" y="68"/>
                  </a:cubicBezTo>
                  <a:cubicBezTo>
                    <a:pt x="18894" y="23"/>
                    <a:pt x="18802" y="1"/>
                    <a:pt x="18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4608425" y="1129300"/>
              <a:ext cx="45125" cy="60175"/>
            </a:xfrm>
            <a:custGeom>
              <a:rect b="b" l="l" r="r" t="t"/>
              <a:pathLst>
                <a:path extrusionOk="0" h="2407" w="1805">
                  <a:moveTo>
                    <a:pt x="0" y="0"/>
                  </a:moveTo>
                  <a:lnTo>
                    <a:pt x="0" y="2406"/>
                  </a:lnTo>
                  <a:lnTo>
                    <a:pt x="1804" y="1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4495500" y="877100"/>
              <a:ext cx="141175" cy="141175"/>
            </a:xfrm>
            <a:custGeom>
              <a:rect b="b" l="l" r="r" t="t"/>
              <a:pathLst>
                <a:path extrusionOk="0" h="5647" w="5647">
                  <a:moveTo>
                    <a:pt x="2822" y="1"/>
                  </a:moveTo>
                  <a:cubicBezTo>
                    <a:pt x="1262" y="1"/>
                    <a:pt x="0" y="1262"/>
                    <a:pt x="0" y="2822"/>
                  </a:cubicBezTo>
                  <a:cubicBezTo>
                    <a:pt x="0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4636650" y="877100"/>
              <a:ext cx="141175" cy="141175"/>
            </a:xfrm>
            <a:custGeom>
              <a:rect b="b" l="l" r="r" t="t"/>
              <a:pathLst>
                <a:path extrusionOk="0" h="5647" w="5647">
                  <a:moveTo>
                    <a:pt x="2822" y="1"/>
                  </a:moveTo>
                  <a:cubicBezTo>
                    <a:pt x="1262" y="1"/>
                    <a:pt x="1" y="1262"/>
                    <a:pt x="1" y="2822"/>
                  </a:cubicBezTo>
                  <a:cubicBezTo>
                    <a:pt x="1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28" name="Google Shape;228;p9"/>
          <p:cNvGraphicFramePr/>
          <p:nvPr/>
        </p:nvGraphicFramePr>
        <p:xfrm>
          <a:off x="338097" y="16270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{D6A322DC-7D69-48EA-8B9D-E093E5A07A1D}</a:tableStyleId>
              </a:tblPr>
              <a:tblGrid>
                <a:gridCol w="1951750"/>
                <a:gridCol w="1513750"/>
              </a:tblGrid>
              <a:tr h="388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Movie Recommended:</a:t>
                      </a:r>
                      <a:endParaRPr sz="1200" u="none" cap="none" strike="noStrike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Raiders of the Lost Ark (1981)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Movie Recommended:</a:t>
                      </a:r>
                      <a:endParaRPr sz="1200" u="none" cap="none" strike="noStrike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Jury Duty (1995)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Movie Recommended:</a:t>
                      </a:r>
                      <a:endParaRPr sz="1200" u="none" cap="none" strike="noStrike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In the Army Now (1994)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Movie Recommended:</a:t>
                      </a:r>
                      <a:endParaRPr sz="1200" u="none" cap="none" strike="noStrike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Wrong Trousers, The (1993)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Movie Recommended:</a:t>
                      </a:r>
                      <a:endParaRPr sz="1200" u="none" cap="none" strike="noStrike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Walk in the Clouds, A (1995)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29" name="Google Shape;229;p9"/>
          <p:cNvPicPr preferRelativeResize="0"/>
          <p:nvPr/>
        </p:nvPicPr>
        <p:blipFill rotWithShape="1">
          <a:blip r:embed="rId3">
            <a:alphaModFix/>
          </a:blip>
          <a:srcRect b="32324" l="17059" r="30755" t="38543"/>
          <a:stretch/>
        </p:blipFill>
        <p:spPr>
          <a:xfrm>
            <a:off x="4126326" y="1166615"/>
            <a:ext cx="4771785" cy="1498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9"/>
          <p:cNvPicPr preferRelativeResize="0"/>
          <p:nvPr/>
        </p:nvPicPr>
        <p:blipFill rotWithShape="1">
          <a:blip r:embed="rId4">
            <a:alphaModFix/>
          </a:blip>
          <a:srcRect b="29417" l="17058" r="30166" t="35406"/>
          <a:stretch/>
        </p:blipFill>
        <p:spPr>
          <a:xfrm>
            <a:off x="4099431" y="2770220"/>
            <a:ext cx="4825574" cy="18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/>
          <p:nvPr/>
        </p:nvSpPr>
        <p:spPr>
          <a:xfrm rot="-2700000">
            <a:off x="761762" y="591157"/>
            <a:ext cx="207049" cy="203877"/>
          </a:xfrm>
          <a:custGeom>
            <a:rect b="b" l="l" r="r" t="t"/>
            <a:pathLst>
              <a:path extrusionOk="0" h="6878" w="6985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6" name="Google Shape;236;p10"/>
          <p:cNvGrpSpPr/>
          <p:nvPr/>
        </p:nvGrpSpPr>
        <p:grpSpPr>
          <a:xfrm>
            <a:off x="8054864" y="531011"/>
            <a:ext cx="369126" cy="324424"/>
            <a:chOff x="4467200" y="877100"/>
            <a:chExt cx="481825" cy="423475"/>
          </a:xfrm>
        </p:grpSpPr>
        <p:sp>
          <p:nvSpPr>
            <p:cNvPr id="237" name="Google Shape;237;p10"/>
            <p:cNvSpPr/>
            <p:nvPr/>
          </p:nvSpPr>
          <p:spPr>
            <a:xfrm>
              <a:off x="4467200" y="1018225"/>
              <a:ext cx="481825" cy="282350"/>
            </a:xfrm>
            <a:custGeom>
              <a:rect b="b" l="l" r="r" t="t"/>
              <a:pathLst>
                <a:path extrusionOk="0" h="11294" w="19273">
                  <a:moveTo>
                    <a:pt x="10723" y="2257"/>
                  </a:moveTo>
                  <a:cubicBezTo>
                    <a:pt x="11013" y="2257"/>
                    <a:pt x="11292" y="2483"/>
                    <a:pt x="11292" y="2823"/>
                  </a:cubicBezTo>
                  <a:cubicBezTo>
                    <a:pt x="11292" y="3136"/>
                    <a:pt x="11039" y="3389"/>
                    <a:pt x="10729" y="3389"/>
                  </a:cubicBezTo>
                  <a:cubicBezTo>
                    <a:pt x="10223" y="3389"/>
                    <a:pt x="9973" y="2781"/>
                    <a:pt x="10329" y="2423"/>
                  </a:cubicBezTo>
                  <a:cubicBezTo>
                    <a:pt x="10443" y="2308"/>
                    <a:pt x="10585" y="2257"/>
                    <a:pt x="10723" y="2257"/>
                  </a:cubicBezTo>
                  <a:close/>
                  <a:moveTo>
                    <a:pt x="14755" y="3389"/>
                  </a:moveTo>
                  <a:lnTo>
                    <a:pt x="14755" y="7906"/>
                  </a:lnTo>
                  <a:lnTo>
                    <a:pt x="13551" y="7906"/>
                  </a:lnTo>
                  <a:lnTo>
                    <a:pt x="13551" y="3389"/>
                  </a:lnTo>
                  <a:close/>
                  <a:moveTo>
                    <a:pt x="5083" y="2822"/>
                  </a:moveTo>
                  <a:cubicBezTo>
                    <a:pt x="5189" y="2822"/>
                    <a:pt x="5297" y="2853"/>
                    <a:pt x="5396" y="2920"/>
                  </a:cubicBezTo>
                  <a:lnTo>
                    <a:pt x="8784" y="5178"/>
                  </a:lnTo>
                  <a:cubicBezTo>
                    <a:pt x="9118" y="5401"/>
                    <a:pt x="9118" y="5892"/>
                    <a:pt x="8784" y="6117"/>
                  </a:cubicBezTo>
                  <a:lnTo>
                    <a:pt x="5396" y="8376"/>
                  </a:lnTo>
                  <a:cubicBezTo>
                    <a:pt x="5297" y="8442"/>
                    <a:pt x="5189" y="8472"/>
                    <a:pt x="5084" y="8472"/>
                  </a:cubicBezTo>
                  <a:cubicBezTo>
                    <a:pt x="4790" y="8472"/>
                    <a:pt x="4517" y="8239"/>
                    <a:pt x="4517" y="7906"/>
                  </a:cubicBezTo>
                  <a:lnTo>
                    <a:pt x="4517" y="3389"/>
                  </a:lnTo>
                  <a:cubicBezTo>
                    <a:pt x="4517" y="3057"/>
                    <a:pt x="4789" y="2822"/>
                    <a:pt x="5083" y="2822"/>
                  </a:cubicBezTo>
                  <a:close/>
                  <a:moveTo>
                    <a:pt x="18711" y="1"/>
                  </a:moveTo>
                  <a:cubicBezTo>
                    <a:pt x="18601" y="1"/>
                    <a:pt x="18491" y="33"/>
                    <a:pt x="18396" y="95"/>
                  </a:cubicBezTo>
                  <a:lnTo>
                    <a:pt x="15150" y="2260"/>
                  </a:lnTo>
                  <a:lnTo>
                    <a:pt x="13551" y="2260"/>
                  </a:lnTo>
                  <a:lnTo>
                    <a:pt x="13551" y="1694"/>
                  </a:lnTo>
                  <a:cubicBezTo>
                    <a:pt x="13548" y="926"/>
                    <a:pt x="13027" y="255"/>
                    <a:pt x="12283" y="62"/>
                  </a:cubicBezTo>
                  <a:cubicBezTo>
                    <a:pt x="11527" y="774"/>
                    <a:pt x="10560" y="1128"/>
                    <a:pt x="9594" y="1128"/>
                  </a:cubicBezTo>
                  <a:cubicBezTo>
                    <a:pt x="8599" y="1128"/>
                    <a:pt x="7604" y="752"/>
                    <a:pt x="6842" y="2"/>
                  </a:cubicBezTo>
                  <a:lnTo>
                    <a:pt x="6712" y="2"/>
                  </a:lnTo>
                  <a:cubicBezTo>
                    <a:pt x="5950" y="753"/>
                    <a:pt x="4955" y="1131"/>
                    <a:pt x="3959" y="1131"/>
                  </a:cubicBezTo>
                  <a:cubicBezTo>
                    <a:pt x="2993" y="1131"/>
                    <a:pt x="2026" y="775"/>
                    <a:pt x="1271" y="62"/>
                  </a:cubicBezTo>
                  <a:cubicBezTo>
                    <a:pt x="524" y="255"/>
                    <a:pt x="3" y="923"/>
                    <a:pt x="0" y="1694"/>
                  </a:cubicBezTo>
                  <a:lnTo>
                    <a:pt x="0" y="9598"/>
                  </a:lnTo>
                  <a:cubicBezTo>
                    <a:pt x="0" y="10535"/>
                    <a:pt x="759" y="11291"/>
                    <a:pt x="1696" y="11294"/>
                  </a:cubicBezTo>
                  <a:lnTo>
                    <a:pt x="11859" y="11294"/>
                  </a:lnTo>
                  <a:cubicBezTo>
                    <a:pt x="12792" y="11294"/>
                    <a:pt x="13551" y="10535"/>
                    <a:pt x="13551" y="9598"/>
                  </a:cubicBezTo>
                  <a:lnTo>
                    <a:pt x="13551" y="9035"/>
                  </a:lnTo>
                  <a:lnTo>
                    <a:pt x="15150" y="9035"/>
                  </a:lnTo>
                  <a:lnTo>
                    <a:pt x="18396" y="11197"/>
                  </a:lnTo>
                  <a:cubicBezTo>
                    <a:pt x="18494" y="11263"/>
                    <a:pt x="18602" y="11293"/>
                    <a:pt x="18707" y="11293"/>
                  </a:cubicBezTo>
                  <a:cubicBezTo>
                    <a:pt x="19000" y="11293"/>
                    <a:pt x="19272" y="11060"/>
                    <a:pt x="19272" y="10728"/>
                  </a:cubicBezTo>
                  <a:lnTo>
                    <a:pt x="19272" y="565"/>
                  </a:lnTo>
                  <a:cubicBezTo>
                    <a:pt x="19272" y="357"/>
                    <a:pt x="19158" y="164"/>
                    <a:pt x="18977" y="68"/>
                  </a:cubicBezTo>
                  <a:cubicBezTo>
                    <a:pt x="18894" y="23"/>
                    <a:pt x="18802" y="1"/>
                    <a:pt x="18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4608425" y="1129300"/>
              <a:ext cx="45125" cy="60175"/>
            </a:xfrm>
            <a:custGeom>
              <a:rect b="b" l="l" r="r" t="t"/>
              <a:pathLst>
                <a:path extrusionOk="0" h="2407" w="1805">
                  <a:moveTo>
                    <a:pt x="0" y="0"/>
                  </a:moveTo>
                  <a:lnTo>
                    <a:pt x="0" y="2406"/>
                  </a:lnTo>
                  <a:lnTo>
                    <a:pt x="1804" y="1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4495500" y="877100"/>
              <a:ext cx="141175" cy="141175"/>
            </a:xfrm>
            <a:custGeom>
              <a:rect b="b" l="l" r="r" t="t"/>
              <a:pathLst>
                <a:path extrusionOk="0" h="5647" w="5647">
                  <a:moveTo>
                    <a:pt x="2822" y="1"/>
                  </a:moveTo>
                  <a:cubicBezTo>
                    <a:pt x="1262" y="1"/>
                    <a:pt x="0" y="1262"/>
                    <a:pt x="0" y="2822"/>
                  </a:cubicBezTo>
                  <a:cubicBezTo>
                    <a:pt x="0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4636650" y="877100"/>
              <a:ext cx="141175" cy="141175"/>
            </a:xfrm>
            <a:custGeom>
              <a:rect b="b" l="l" r="r" t="t"/>
              <a:pathLst>
                <a:path extrusionOk="0" h="5647" w="5647">
                  <a:moveTo>
                    <a:pt x="2822" y="1"/>
                  </a:moveTo>
                  <a:cubicBezTo>
                    <a:pt x="1262" y="1"/>
                    <a:pt x="1" y="1262"/>
                    <a:pt x="1" y="2822"/>
                  </a:cubicBezTo>
                  <a:cubicBezTo>
                    <a:pt x="1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" name="Google Shape;241;p10"/>
          <p:cNvSpPr txBox="1"/>
          <p:nvPr/>
        </p:nvSpPr>
        <p:spPr>
          <a:xfrm>
            <a:off x="1414684" y="1902979"/>
            <a:ext cx="56565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Awesome words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0"/>
          <p:cNvSpPr txBox="1"/>
          <p:nvPr/>
        </p:nvSpPr>
        <p:spPr>
          <a:xfrm>
            <a:off x="3065039" y="2052251"/>
            <a:ext cx="397115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MATRIX FACTORIZATION</a:t>
            </a:r>
            <a:endParaRPr b="0" i="0" sz="3200" u="none" cap="none" strike="noStrike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43" name="Google Shape;243;p10"/>
          <p:cNvSpPr txBox="1"/>
          <p:nvPr/>
        </p:nvSpPr>
        <p:spPr>
          <a:xfrm>
            <a:off x="720000" y="1558050"/>
            <a:ext cx="4397566" cy="17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MATRIX FACTORIZATION</a:t>
            </a:r>
            <a:endParaRPr b="1" i="0" sz="3600" u="none" cap="none" strike="noStrike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"/>
          <p:cNvSpPr/>
          <p:nvPr/>
        </p:nvSpPr>
        <p:spPr>
          <a:xfrm rot="-2700000">
            <a:off x="761762" y="591157"/>
            <a:ext cx="207049" cy="203877"/>
          </a:xfrm>
          <a:custGeom>
            <a:rect b="b" l="l" r="r" t="t"/>
            <a:pathLst>
              <a:path extrusionOk="0" h="6878" w="6985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9" name="Google Shape;249;p11"/>
          <p:cNvGrpSpPr/>
          <p:nvPr/>
        </p:nvGrpSpPr>
        <p:grpSpPr>
          <a:xfrm>
            <a:off x="8054864" y="531011"/>
            <a:ext cx="369126" cy="324424"/>
            <a:chOff x="4467200" y="877100"/>
            <a:chExt cx="481825" cy="423475"/>
          </a:xfrm>
        </p:grpSpPr>
        <p:sp>
          <p:nvSpPr>
            <p:cNvPr id="250" name="Google Shape;250;p11"/>
            <p:cNvSpPr/>
            <p:nvPr/>
          </p:nvSpPr>
          <p:spPr>
            <a:xfrm>
              <a:off x="4467200" y="1018225"/>
              <a:ext cx="481825" cy="282350"/>
            </a:xfrm>
            <a:custGeom>
              <a:rect b="b" l="l" r="r" t="t"/>
              <a:pathLst>
                <a:path extrusionOk="0" h="11294" w="19273">
                  <a:moveTo>
                    <a:pt x="10723" y="2257"/>
                  </a:moveTo>
                  <a:cubicBezTo>
                    <a:pt x="11013" y="2257"/>
                    <a:pt x="11292" y="2483"/>
                    <a:pt x="11292" y="2823"/>
                  </a:cubicBezTo>
                  <a:cubicBezTo>
                    <a:pt x="11292" y="3136"/>
                    <a:pt x="11039" y="3389"/>
                    <a:pt x="10729" y="3389"/>
                  </a:cubicBezTo>
                  <a:cubicBezTo>
                    <a:pt x="10223" y="3389"/>
                    <a:pt x="9973" y="2781"/>
                    <a:pt x="10329" y="2423"/>
                  </a:cubicBezTo>
                  <a:cubicBezTo>
                    <a:pt x="10443" y="2308"/>
                    <a:pt x="10585" y="2257"/>
                    <a:pt x="10723" y="2257"/>
                  </a:cubicBezTo>
                  <a:close/>
                  <a:moveTo>
                    <a:pt x="14755" y="3389"/>
                  </a:moveTo>
                  <a:lnTo>
                    <a:pt x="14755" y="7906"/>
                  </a:lnTo>
                  <a:lnTo>
                    <a:pt x="13551" y="7906"/>
                  </a:lnTo>
                  <a:lnTo>
                    <a:pt x="13551" y="3389"/>
                  </a:lnTo>
                  <a:close/>
                  <a:moveTo>
                    <a:pt x="5083" y="2822"/>
                  </a:moveTo>
                  <a:cubicBezTo>
                    <a:pt x="5189" y="2822"/>
                    <a:pt x="5297" y="2853"/>
                    <a:pt x="5396" y="2920"/>
                  </a:cubicBezTo>
                  <a:lnTo>
                    <a:pt x="8784" y="5178"/>
                  </a:lnTo>
                  <a:cubicBezTo>
                    <a:pt x="9118" y="5401"/>
                    <a:pt x="9118" y="5892"/>
                    <a:pt x="8784" y="6117"/>
                  </a:cubicBezTo>
                  <a:lnTo>
                    <a:pt x="5396" y="8376"/>
                  </a:lnTo>
                  <a:cubicBezTo>
                    <a:pt x="5297" y="8442"/>
                    <a:pt x="5189" y="8472"/>
                    <a:pt x="5084" y="8472"/>
                  </a:cubicBezTo>
                  <a:cubicBezTo>
                    <a:pt x="4790" y="8472"/>
                    <a:pt x="4517" y="8239"/>
                    <a:pt x="4517" y="7906"/>
                  </a:cubicBezTo>
                  <a:lnTo>
                    <a:pt x="4517" y="3389"/>
                  </a:lnTo>
                  <a:cubicBezTo>
                    <a:pt x="4517" y="3057"/>
                    <a:pt x="4789" y="2822"/>
                    <a:pt x="5083" y="2822"/>
                  </a:cubicBezTo>
                  <a:close/>
                  <a:moveTo>
                    <a:pt x="18711" y="1"/>
                  </a:moveTo>
                  <a:cubicBezTo>
                    <a:pt x="18601" y="1"/>
                    <a:pt x="18491" y="33"/>
                    <a:pt x="18396" y="95"/>
                  </a:cubicBezTo>
                  <a:lnTo>
                    <a:pt x="15150" y="2260"/>
                  </a:lnTo>
                  <a:lnTo>
                    <a:pt x="13551" y="2260"/>
                  </a:lnTo>
                  <a:lnTo>
                    <a:pt x="13551" y="1694"/>
                  </a:lnTo>
                  <a:cubicBezTo>
                    <a:pt x="13548" y="926"/>
                    <a:pt x="13027" y="255"/>
                    <a:pt x="12283" y="62"/>
                  </a:cubicBezTo>
                  <a:cubicBezTo>
                    <a:pt x="11527" y="774"/>
                    <a:pt x="10560" y="1128"/>
                    <a:pt x="9594" y="1128"/>
                  </a:cubicBezTo>
                  <a:cubicBezTo>
                    <a:pt x="8599" y="1128"/>
                    <a:pt x="7604" y="752"/>
                    <a:pt x="6842" y="2"/>
                  </a:cubicBezTo>
                  <a:lnTo>
                    <a:pt x="6712" y="2"/>
                  </a:lnTo>
                  <a:cubicBezTo>
                    <a:pt x="5950" y="753"/>
                    <a:pt x="4955" y="1131"/>
                    <a:pt x="3959" y="1131"/>
                  </a:cubicBezTo>
                  <a:cubicBezTo>
                    <a:pt x="2993" y="1131"/>
                    <a:pt x="2026" y="775"/>
                    <a:pt x="1271" y="62"/>
                  </a:cubicBezTo>
                  <a:cubicBezTo>
                    <a:pt x="524" y="255"/>
                    <a:pt x="3" y="923"/>
                    <a:pt x="0" y="1694"/>
                  </a:cubicBezTo>
                  <a:lnTo>
                    <a:pt x="0" y="9598"/>
                  </a:lnTo>
                  <a:cubicBezTo>
                    <a:pt x="0" y="10535"/>
                    <a:pt x="759" y="11291"/>
                    <a:pt x="1696" y="11294"/>
                  </a:cubicBezTo>
                  <a:lnTo>
                    <a:pt x="11859" y="11294"/>
                  </a:lnTo>
                  <a:cubicBezTo>
                    <a:pt x="12792" y="11294"/>
                    <a:pt x="13551" y="10535"/>
                    <a:pt x="13551" y="9598"/>
                  </a:cubicBezTo>
                  <a:lnTo>
                    <a:pt x="13551" y="9035"/>
                  </a:lnTo>
                  <a:lnTo>
                    <a:pt x="15150" y="9035"/>
                  </a:lnTo>
                  <a:lnTo>
                    <a:pt x="18396" y="11197"/>
                  </a:lnTo>
                  <a:cubicBezTo>
                    <a:pt x="18494" y="11263"/>
                    <a:pt x="18602" y="11293"/>
                    <a:pt x="18707" y="11293"/>
                  </a:cubicBezTo>
                  <a:cubicBezTo>
                    <a:pt x="19000" y="11293"/>
                    <a:pt x="19272" y="11060"/>
                    <a:pt x="19272" y="10728"/>
                  </a:cubicBezTo>
                  <a:lnTo>
                    <a:pt x="19272" y="565"/>
                  </a:lnTo>
                  <a:cubicBezTo>
                    <a:pt x="19272" y="357"/>
                    <a:pt x="19158" y="164"/>
                    <a:pt x="18977" y="68"/>
                  </a:cubicBezTo>
                  <a:cubicBezTo>
                    <a:pt x="18894" y="23"/>
                    <a:pt x="18802" y="1"/>
                    <a:pt x="18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4608425" y="1129300"/>
              <a:ext cx="45125" cy="60175"/>
            </a:xfrm>
            <a:custGeom>
              <a:rect b="b" l="l" r="r" t="t"/>
              <a:pathLst>
                <a:path extrusionOk="0" h="2407" w="1805">
                  <a:moveTo>
                    <a:pt x="0" y="0"/>
                  </a:moveTo>
                  <a:lnTo>
                    <a:pt x="0" y="2406"/>
                  </a:lnTo>
                  <a:lnTo>
                    <a:pt x="1804" y="1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4495500" y="877100"/>
              <a:ext cx="141175" cy="141175"/>
            </a:xfrm>
            <a:custGeom>
              <a:rect b="b" l="l" r="r" t="t"/>
              <a:pathLst>
                <a:path extrusionOk="0" h="5647" w="5647">
                  <a:moveTo>
                    <a:pt x="2822" y="1"/>
                  </a:moveTo>
                  <a:cubicBezTo>
                    <a:pt x="1262" y="1"/>
                    <a:pt x="0" y="1262"/>
                    <a:pt x="0" y="2822"/>
                  </a:cubicBezTo>
                  <a:cubicBezTo>
                    <a:pt x="0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4636650" y="877100"/>
              <a:ext cx="141175" cy="141175"/>
            </a:xfrm>
            <a:custGeom>
              <a:rect b="b" l="l" r="r" t="t"/>
              <a:pathLst>
                <a:path extrusionOk="0" h="5647" w="5647">
                  <a:moveTo>
                    <a:pt x="2822" y="1"/>
                  </a:moveTo>
                  <a:cubicBezTo>
                    <a:pt x="1262" y="1"/>
                    <a:pt x="1" y="1262"/>
                    <a:pt x="1" y="2822"/>
                  </a:cubicBezTo>
                  <a:cubicBezTo>
                    <a:pt x="1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11"/>
          <p:cNvSpPr txBox="1"/>
          <p:nvPr/>
        </p:nvSpPr>
        <p:spPr>
          <a:xfrm>
            <a:off x="3065039" y="2052251"/>
            <a:ext cx="397115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MATRIX FACTORIZATION</a:t>
            </a:r>
            <a:endParaRPr b="0" i="0" sz="3200" u="none" cap="none" strike="noStrike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descr="Diagram&#10;&#10;Description automatically generated" id="255" name="Google Shape;255;p11"/>
          <p:cNvPicPr preferRelativeResize="0"/>
          <p:nvPr/>
        </p:nvPicPr>
        <p:blipFill rotWithShape="1">
          <a:blip r:embed="rId3">
            <a:alphaModFix/>
          </a:blip>
          <a:srcRect b="2688" l="0" r="0" t="1"/>
          <a:stretch/>
        </p:blipFill>
        <p:spPr>
          <a:xfrm>
            <a:off x="750738" y="1240975"/>
            <a:ext cx="7215499" cy="328491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1"/>
          <p:cNvSpPr txBox="1"/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Matrix Factorization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"/>
          <p:cNvSpPr/>
          <p:nvPr/>
        </p:nvSpPr>
        <p:spPr>
          <a:xfrm rot="-2700000">
            <a:off x="761762" y="591157"/>
            <a:ext cx="207049" cy="203877"/>
          </a:xfrm>
          <a:custGeom>
            <a:rect b="b" l="l" r="r" t="t"/>
            <a:pathLst>
              <a:path extrusionOk="0" h="6878" w="6985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p12"/>
          <p:cNvGrpSpPr/>
          <p:nvPr/>
        </p:nvGrpSpPr>
        <p:grpSpPr>
          <a:xfrm>
            <a:off x="8054864" y="531011"/>
            <a:ext cx="369126" cy="324424"/>
            <a:chOff x="4467200" y="877100"/>
            <a:chExt cx="481825" cy="423475"/>
          </a:xfrm>
        </p:grpSpPr>
        <p:sp>
          <p:nvSpPr>
            <p:cNvPr id="263" name="Google Shape;263;p12"/>
            <p:cNvSpPr/>
            <p:nvPr/>
          </p:nvSpPr>
          <p:spPr>
            <a:xfrm>
              <a:off x="4467200" y="1018225"/>
              <a:ext cx="481825" cy="282350"/>
            </a:xfrm>
            <a:custGeom>
              <a:rect b="b" l="l" r="r" t="t"/>
              <a:pathLst>
                <a:path extrusionOk="0" h="11294" w="19273">
                  <a:moveTo>
                    <a:pt x="10723" y="2257"/>
                  </a:moveTo>
                  <a:cubicBezTo>
                    <a:pt x="11013" y="2257"/>
                    <a:pt x="11292" y="2483"/>
                    <a:pt x="11292" y="2823"/>
                  </a:cubicBezTo>
                  <a:cubicBezTo>
                    <a:pt x="11292" y="3136"/>
                    <a:pt x="11039" y="3389"/>
                    <a:pt x="10729" y="3389"/>
                  </a:cubicBezTo>
                  <a:cubicBezTo>
                    <a:pt x="10223" y="3389"/>
                    <a:pt x="9973" y="2781"/>
                    <a:pt x="10329" y="2423"/>
                  </a:cubicBezTo>
                  <a:cubicBezTo>
                    <a:pt x="10443" y="2308"/>
                    <a:pt x="10585" y="2257"/>
                    <a:pt x="10723" y="2257"/>
                  </a:cubicBezTo>
                  <a:close/>
                  <a:moveTo>
                    <a:pt x="14755" y="3389"/>
                  </a:moveTo>
                  <a:lnTo>
                    <a:pt x="14755" y="7906"/>
                  </a:lnTo>
                  <a:lnTo>
                    <a:pt x="13551" y="7906"/>
                  </a:lnTo>
                  <a:lnTo>
                    <a:pt x="13551" y="3389"/>
                  </a:lnTo>
                  <a:close/>
                  <a:moveTo>
                    <a:pt x="5083" y="2822"/>
                  </a:moveTo>
                  <a:cubicBezTo>
                    <a:pt x="5189" y="2822"/>
                    <a:pt x="5297" y="2853"/>
                    <a:pt x="5396" y="2920"/>
                  </a:cubicBezTo>
                  <a:lnTo>
                    <a:pt x="8784" y="5178"/>
                  </a:lnTo>
                  <a:cubicBezTo>
                    <a:pt x="9118" y="5401"/>
                    <a:pt x="9118" y="5892"/>
                    <a:pt x="8784" y="6117"/>
                  </a:cubicBezTo>
                  <a:lnTo>
                    <a:pt x="5396" y="8376"/>
                  </a:lnTo>
                  <a:cubicBezTo>
                    <a:pt x="5297" y="8442"/>
                    <a:pt x="5189" y="8472"/>
                    <a:pt x="5084" y="8472"/>
                  </a:cubicBezTo>
                  <a:cubicBezTo>
                    <a:pt x="4790" y="8472"/>
                    <a:pt x="4517" y="8239"/>
                    <a:pt x="4517" y="7906"/>
                  </a:cubicBezTo>
                  <a:lnTo>
                    <a:pt x="4517" y="3389"/>
                  </a:lnTo>
                  <a:cubicBezTo>
                    <a:pt x="4517" y="3057"/>
                    <a:pt x="4789" y="2822"/>
                    <a:pt x="5083" y="2822"/>
                  </a:cubicBezTo>
                  <a:close/>
                  <a:moveTo>
                    <a:pt x="18711" y="1"/>
                  </a:moveTo>
                  <a:cubicBezTo>
                    <a:pt x="18601" y="1"/>
                    <a:pt x="18491" y="33"/>
                    <a:pt x="18396" y="95"/>
                  </a:cubicBezTo>
                  <a:lnTo>
                    <a:pt x="15150" y="2260"/>
                  </a:lnTo>
                  <a:lnTo>
                    <a:pt x="13551" y="2260"/>
                  </a:lnTo>
                  <a:lnTo>
                    <a:pt x="13551" y="1694"/>
                  </a:lnTo>
                  <a:cubicBezTo>
                    <a:pt x="13548" y="926"/>
                    <a:pt x="13027" y="255"/>
                    <a:pt x="12283" y="62"/>
                  </a:cubicBezTo>
                  <a:cubicBezTo>
                    <a:pt x="11527" y="774"/>
                    <a:pt x="10560" y="1128"/>
                    <a:pt x="9594" y="1128"/>
                  </a:cubicBezTo>
                  <a:cubicBezTo>
                    <a:pt x="8599" y="1128"/>
                    <a:pt x="7604" y="752"/>
                    <a:pt x="6842" y="2"/>
                  </a:cubicBezTo>
                  <a:lnTo>
                    <a:pt x="6712" y="2"/>
                  </a:lnTo>
                  <a:cubicBezTo>
                    <a:pt x="5950" y="753"/>
                    <a:pt x="4955" y="1131"/>
                    <a:pt x="3959" y="1131"/>
                  </a:cubicBezTo>
                  <a:cubicBezTo>
                    <a:pt x="2993" y="1131"/>
                    <a:pt x="2026" y="775"/>
                    <a:pt x="1271" y="62"/>
                  </a:cubicBezTo>
                  <a:cubicBezTo>
                    <a:pt x="524" y="255"/>
                    <a:pt x="3" y="923"/>
                    <a:pt x="0" y="1694"/>
                  </a:cubicBezTo>
                  <a:lnTo>
                    <a:pt x="0" y="9598"/>
                  </a:lnTo>
                  <a:cubicBezTo>
                    <a:pt x="0" y="10535"/>
                    <a:pt x="759" y="11291"/>
                    <a:pt x="1696" y="11294"/>
                  </a:cubicBezTo>
                  <a:lnTo>
                    <a:pt x="11859" y="11294"/>
                  </a:lnTo>
                  <a:cubicBezTo>
                    <a:pt x="12792" y="11294"/>
                    <a:pt x="13551" y="10535"/>
                    <a:pt x="13551" y="9598"/>
                  </a:cubicBezTo>
                  <a:lnTo>
                    <a:pt x="13551" y="9035"/>
                  </a:lnTo>
                  <a:lnTo>
                    <a:pt x="15150" y="9035"/>
                  </a:lnTo>
                  <a:lnTo>
                    <a:pt x="18396" y="11197"/>
                  </a:lnTo>
                  <a:cubicBezTo>
                    <a:pt x="18494" y="11263"/>
                    <a:pt x="18602" y="11293"/>
                    <a:pt x="18707" y="11293"/>
                  </a:cubicBezTo>
                  <a:cubicBezTo>
                    <a:pt x="19000" y="11293"/>
                    <a:pt x="19272" y="11060"/>
                    <a:pt x="19272" y="10728"/>
                  </a:cubicBezTo>
                  <a:lnTo>
                    <a:pt x="19272" y="565"/>
                  </a:lnTo>
                  <a:cubicBezTo>
                    <a:pt x="19272" y="357"/>
                    <a:pt x="19158" y="164"/>
                    <a:pt x="18977" y="68"/>
                  </a:cubicBezTo>
                  <a:cubicBezTo>
                    <a:pt x="18894" y="23"/>
                    <a:pt x="18802" y="1"/>
                    <a:pt x="18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4608425" y="1129300"/>
              <a:ext cx="45125" cy="60175"/>
            </a:xfrm>
            <a:custGeom>
              <a:rect b="b" l="l" r="r" t="t"/>
              <a:pathLst>
                <a:path extrusionOk="0" h="2407" w="1805">
                  <a:moveTo>
                    <a:pt x="0" y="0"/>
                  </a:moveTo>
                  <a:lnTo>
                    <a:pt x="0" y="2406"/>
                  </a:lnTo>
                  <a:lnTo>
                    <a:pt x="1804" y="1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4495500" y="877100"/>
              <a:ext cx="141175" cy="141175"/>
            </a:xfrm>
            <a:custGeom>
              <a:rect b="b" l="l" r="r" t="t"/>
              <a:pathLst>
                <a:path extrusionOk="0" h="5647" w="5647">
                  <a:moveTo>
                    <a:pt x="2822" y="1"/>
                  </a:moveTo>
                  <a:cubicBezTo>
                    <a:pt x="1262" y="1"/>
                    <a:pt x="0" y="1262"/>
                    <a:pt x="0" y="2822"/>
                  </a:cubicBezTo>
                  <a:cubicBezTo>
                    <a:pt x="0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4636650" y="877100"/>
              <a:ext cx="141175" cy="141175"/>
            </a:xfrm>
            <a:custGeom>
              <a:rect b="b" l="l" r="r" t="t"/>
              <a:pathLst>
                <a:path extrusionOk="0" h="5647" w="5647">
                  <a:moveTo>
                    <a:pt x="2822" y="1"/>
                  </a:moveTo>
                  <a:cubicBezTo>
                    <a:pt x="1262" y="1"/>
                    <a:pt x="1" y="1262"/>
                    <a:pt x="1" y="2822"/>
                  </a:cubicBezTo>
                  <a:cubicBezTo>
                    <a:pt x="1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" name="Google Shape;267;p12"/>
          <p:cNvSpPr txBox="1"/>
          <p:nvPr/>
        </p:nvSpPr>
        <p:spPr>
          <a:xfrm>
            <a:off x="3065039" y="2052251"/>
            <a:ext cx="397115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MATRIX FACTORIZATION</a:t>
            </a:r>
            <a:endParaRPr b="0" i="0" sz="3200" u="none" cap="none" strike="noStrike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268" name="Google Shape;268;p12"/>
          <p:cNvPicPr preferRelativeResize="0"/>
          <p:nvPr/>
        </p:nvPicPr>
        <p:blipFill rotWithShape="1">
          <a:blip r:embed="rId3">
            <a:alphaModFix/>
          </a:blip>
          <a:srcRect b="26796" l="14202" r="19328" t="32866"/>
          <a:stretch/>
        </p:blipFill>
        <p:spPr>
          <a:xfrm>
            <a:off x="663473" y="2571750"/>
            <a:ext cx="5645119" cy="192690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2"/>
          <p:cNvSpPr txBox="1"/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Matrix Factorization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/>
          <p:nvPr/>
        </p:nvSpPr>
        <p:spPr>
          <a:xfrm rot="-2700000">
            <a:off x="761762" y="591157"/>
            <a:ext cx="207049" cy="203877"/>
          </a:xfrm>
          <a:custGeom>
            <a:rect b="b" l="l" r="r" t="t"/>
            <a:pathLst>
              <a:path extrusionOk="0" h="6878" w="6985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5" name="Google Shape;275;p13"/>
          <p:cNvGrpSpPr/>
          <p:nvPr/>
        </p:nvGrpSpPr>
        <p:grpSpPr>
          <a:xfrm>
            <a:off x="8054864" y="531011"/>
            <a:ext cx="369126" cy="324424"/>
            <a:chOff x="4467200" y="877100"/>
            <a:chExt cx="481825" cy="423475"/>
          </a:xfrm>
        </p:grpSpPr>
        <p:sp>
          <p:nvSpPr>
            <p:cNvPr id="276" name="Google Shape;276;p13"/>
            <p:cNvSpPr/>
            <p:nvPr/>
          </p:nvSpPr>
          <p:spPr>
            <a:xfrm>
              <a:off x="4467200" y="1018225"/>
              <a:ext cx="481825" cy="282350"/>
            </a:xfrm>
            <a:custGeom>
              <a:rect b="b" l="l" r="r" t="t"/>
              <a:pathLst>
                <a:path extrusionOk="0" h="11294" w="19273">
                  <a:moveTo>
                    <a:pt x="10723" y="2257"/>
                  </a:moveTo>
                  <a:cubicBezTo>
                    <a:pt x="11013" y="2257"/>
                    <a:pt x="11292" y="2483"/>
                    <a:pt x="11292" y="2823"/>
                  </a:cubicBezTo>
                  <a:cubicBezTo>
                    <a:pt x="11292" y="3136"/>
                    <a:pt x="11039" y="3389"/>
                    <a:pt x="10729" y="3389"/>
                  </a:cubicBezTo>
                  <a:cubicBezTo>
                    <a:pt x="10223" y="3389"/>
                    <a:pt x="9973" y="2781"/>
                    <a:pt x="10329" y="2423"/>
                  </a:cubicBezTo>
                  <a:cubicBezTo>
                    <a:pt x="10443" y="2308"/>
                    <a:pt x="10585" y="2257"/>
                    <a:pt x="10723" y="2257"/>
                  </a:cubicBezTo>
                  <a:close/>
                  <a:moveTo>
                    <a:pt x="14755" y="3389"/>
                  </a:moveTo>
                  <a:lnTo>
                    <a:pt x="14755" y="7906"/>
                  </a:lnTo>
                  <a:lnTo>
                    <a:pt x="13551" y="7906"/>
                  </a:lnTo>
                  <a:lnTo>
                    <a:pt x="13551" y="3389"/>
                  </a:lnTo>
                  <a:close/>
                  <a:moveTo>
                    <a:pt x="5083" y="2822"/>
                  </a:moveTo>
                  <a:cubicBezTo>
                    <a:pt x="5189" y="2822"/>
                    <a:pt x="5297" y="2853"/>
                    <a:pt x="5396" y="2920"/>
                  </a:cubicBezTo>
                  <a:lnTo>
                    <a:pt x="8784" y="5178"/>
                  </a:lnTo>
                  <a:cubicBezTo>
                    <a:pt x="9118" y="5401"/>
                    <a:pt x="9118" y="5892"/>
                    <a:pt x="8784" y="6117"/>
                  </a:cubicBezTo>
                  <a:lnTo>
                    <a:pt x="5396" y="8376"/>
                  </a:lnTo>
                  <a:cubicBezTo>
                    <a:pt x="5297" y="8442"/>
                    <a:pt x="5189" y="8472"/>
                    <a:pt x="5084" y="8472"/>
                  </a:cubicBezTo>
                  <a:cubicBezTo>
                    <a:pt x="4790" y="8472"/>
                    <a:pt x="4517" y="8239"/>
                    <a:pt x="4517" y="7906"/>
                  </a:cubicBezTo>
                  <a:lnTo>
                    <a:pt x="4517" y="3389"/>
                  </a:lnTo>
                  <a:cubicBezTo>
                    <a:pt x="4517" y="3057"/>
                    <a:pt x="4789" y="2822"/>
                    <a:pt x="5083" y="2822"/>
                  </a:cubicBezTo>
                  <a:close/>
                  <a:moveTo>
                    <a:pt x="18711" y="1"/>
                  </a:moveTo>
                  <a:cubicBezTo>
                    <a:pt x="18601" y="1"/>
                    <a:pt x="18491" y="33"/>
                    <a:pt x="18396" y="95"/>
                  </a:cubicBezTo>
                  <a:lnTo>
                    <a:pt x="15150" y="2260"/>
                  </a:lnTo>
                  <a:lnTo>
                    <a:pt x="13551" y="2260"/>
                  </a:lnTo>
                  <a:lnTo>
                    <a:pt x="13551" y="1694"/>
                  </a:lnTo>
                  <a:cubicBezTo>
                    <a:pt x="13548" y="926"/>
                    <a:pt x="13027" y="255"/>
                    <a:pt x="12283" y="62"/>
                  </a:cubicBezTo>
                  <a:cubicBezTo>
                    <a:pt x="11527" y="774"/>
                    <a:pt x="10560" y="1128"/>
                    <a:pt x="9594" y="1128"/>
                  </a:cubicBezTo>
                  <a:cubicBezTo>
                    <a:pt x="8599" y="1128"/>
                    <a:pt x="7604" y="752"/>
                    <a:pt x="6842" y="2"/>
                  </a:cubicBezTo>
                  <a:lnTo>
                    <a:pt x="6712" y="2"/>
                  </a:lnTo>
                  <a:cubicBezTo>
                    <a:pt x="5950" y="753"/>
                    <a:pt x="4955" y="1131"/>
                    <a:pt x="3959" y="1131"/>
                  </a:cubicBezTo>
                  <a:cubicBezTo>
                    <a:pt x="2993" y="1131"/>
                    <a:pt x="2026" y="775"/>
                    <a:pt x="1271" y="62"/>
                  </a:cubicBezTo>
                  <a:cubicBezTo>
                    <a:pt x="524" y="255"/>
                    <a:pt x="3" y="923"/>
                    <a:pt x="0" y="1694"/>
                  </a:cubicBezTo>
                  <a:lnTo>
                    <a:pt x="0" y="9598"/>
                  </a:lnTo>
                  <a:cubicBezTo>
                    <a:pt x="0" y="10535"/>
                    <a:pt x="759" y="11291"/>
                    <a:pt x="1696" y="11294"/>
                  </a:cubicBezTo>
                  <a:lnTo>
                    <a:pt x="11859" y="11294"/>
                  </a:lnTo>
                  <a:cubicBezTo>
                    <a:pt x="12792" y="11294"/>
                    <a:pt x="13551" y="10535"/>
                    <a:pt x="13551" y="9598"/>
                  </a:cubicBezTo>
                  <a:lnTo>
                    <a:pt x="13551" y="9035"/>
                  </a:lnTo>
                  <a:lnTo>
                    <a:pt x="15150" y="9035"/>
                  </a:lnTo>
                  <a:lnTo>
                    <a:pt x="18396" y="11197"/>
                  </a:lnTo>
                  <a:cubicBezTo>
                    <a:pt x="18494" y="11263"/>
                    <a:pt x="18602" y="11293"/>
                    <a:pt x="18707" y="11293"/>
                  </a:cubicBezTo>
                  <a:cubicBezTo>
                    <a:pt x="19000" y="11293"/>
                    <a:pt x="19272" y="11060"/>
                    <a:pt x="19272" y="10728"/>
                  </a:cubicBezTo>
                  <a:lnTo>
                    <a:pt x="19272" y="565"/>
                  </a:lnTo>
                  <a:cubicBezTo>
                    <a:pt x="19272" y="357"/>
                    <a:pt x="19158" y="164"/>
                    <a:pt x="18977" y="68"/>
                  </a:cubicBezTo>
                  <a:cubicBezTo>
                    <a:pt x="18894" y="23"/>
                    <a:pt x="18802" y="1"/>
                    <a:pt x="18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4608425" y="1129300"/>
              <a:ext cx="45125" cy="60175"/>
            </a:xfrm>
            <a:custGeom>
              <a:rect b="b" l="l" r="r" t="t"/>
              <a:pathLst>
                <a:path extrusionOk="0" h="2407" w="1805">
                  <a:moveTo>
                    <a:pt x="0" y="0"/>
                  </a:moveTo>
                  <a:lnTo>
                    <a:pt x="0" y="2406"/>
                  </a:lnTo>
                  <a:lnTo>
                    <a:pt x="1804" y="1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4495500" y="877100"/>
              <a:ext cx="141175" cy="141175"/>
            </a:xfrm>
            <a:custGeom>
              <a:rect b="b" l="l" r="r" t="t"/>
              <a:pathLst>
                <a:path extrusionOk="0" h="5647" w="5647">
                  <a:moveTo>
                    <a:pt x="2822" y="1"/>
                  </a:moveTo>
                  <a:cubicBezTo>
                    <a:pt x="1262" y="1"/>
                    <a:pt x="0" y="1262"/>
                    <a:pt x="0" y="2822"/>
                  </a:cubicBezTo>
                  <a:cubicBezTo>
                    <a:pt x="0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4636650" y="877100"/>
              <a:ext cx="141175" cy="141175"/>
            </a:xfrm>
            <a:custGeom>
              <a:rect b="b" l="l" r="r" t="t"/>
              <a:pathLst>
                <a:path extrusionOk="0" h="5647" w="5647">
                  <a:moveTo>
                    <a:pt x="2822" y="1"/>
                  </a:moveTo>
                  <a:cubicBezTo>
                    <a:pt x="1262" y="1"/>
                    <a:pt x="1" y="1262"/>
                    <a:pt x="1" y="2822"/>
                  </a:cubicBezTo>
                  <a:cubicBezTo>
                    <a:pt x="1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280;p13"/>
          <p:cNvSpPr txBox="1"/>
          <p:nvPr/>
        </p:nvSpPr>
        <p:spPr>
          <a:xfrm>
            <a:off x="2627049" y="1930595"/>
            <a:ext cx="429336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EVALUATE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RECOMMENDATION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ENGINES</a:t>
            </a:r>
            <a:endParaRPr b="0" i="0" sz="3200" u="none" cap="none" strike="noStrike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81" name="Google Shape;281;p13"/>
          <p:cNvSpPr txBox="1"/>
          <p:nvPr/>
        </p:nvSpPr>
        <p:spPr>
          <a:xfrm>
            <a:off x="720000" y="1796254"/>
            <a:ext cx="5127550" cy="17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EVALUATING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RECOMMENDATION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ENGINES</a:t>
            </a:r>
            <a:endParaRPr b="1" i="0" sz="3600" u="none" cap="none" strike="noStrike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/>
          <p:nvPr/>
        </p:nvSpPr>
        <p:spPr>
          <a:xfrm rot="-2700000">
            <a:off x="761762" y="591157"/>
            <a:ext cx="207049" cy="203877"/>
          </a:xfrm>
          <a:custGeom>
            <a:rect b="b" l="l" r="r" t="t"/>
            <a:pathLst>
              <a:path extrusionOk="0" h="6878" w="6985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7" name="Google Shape;287;p14"/>
          <p:cNvGrpSpPr/>
          <p:nvPr/>
        </p:nvGrpSpPr>
        <p:grpSpPr>
          <a:xfrm>
            <a:off x="8054864" y="531011"/>
            <a:ext cx="369126" cy="324424"/>
            <a:chOff x="4467200" y="877100"/>
            <a:chExt cx="481825" cy="423475"/>
          </a:xfrm>
        </p:grpSpPr>
        <p:sp>
          <p:nvSpPr>
            <p:cNvPr id="288" name="Google Shape;288;p14"/>
            <p:cNvSpPr/>
            <p:nvPr/>
          </p:nvSpPr>
          <p:spPr>
            <a:xfrm>
              <a:off x="4467200" y="1018225"/>
              <a:ext cx="481825" cy="282350"/>
            </a:xfrm>
            <a:custGeom>
              <a:rect b="b" l="l" r="r" t="t"/>
              <a:pathLst>
                <a:path extrusionOk="0" h="11294" w="19273">
                  <a:moveTo>
                    <a:pt x="10723" y="2257"/>
                  </a:moveTo>
                  <a:cubicBezTo>
                    <a:pt x="11013" y="2257"/>
                    <a:pt x="11292" y="2483"/>
                    <a:pt x="11292" y="2823"/>
                  </a:cubicBezTo>
                  <a:cubicBezTo>
                    <a:pt x="11292" y="3136"/>
                    <a:pt x="11039" y="3389"/>
                    <a:pt x="10729" y="3389"/>
                  </a:cubicBezTo>
                  <a:cubicBezTo>
                    <a:pt x="10223" y="3389"/>
                    <a:pt x="9973" y="2781"/>
                    <a:pt x="10329" y="2423"/>
                  </a:cubicBezTo>
                  <a:cubicBezTo>
                    <a:pt x="10443" y="2308"/>
                    <a:pt x="10585" y="2257"/>
                    <a:pt x="10723" y="2257"/>
                  </a:cubicBezTo>
                  <a:close/>
                  <a:moveTo>
                    <a:pt x="14755" y="3389"/>
                  </a:moveTo>
                  <a:lnTo>
                    <a:pt x="14755" y="7906"/>
                  </a:lnTo>
                  <a:lnTo>
                    <a:pt x="13551" y="7906"/>
                  </a:lnTo>
                  <a:lnTo>
                    <a:pt x="13551" y="3389"/>
                  </a:lnTo>
                  <a:close/>
                  <a:moveTo>
                    <a:pt x="5083" y="2822"/>
                  </a:moveTo>
                  <a:cubicBezTo>
                    <a:pt x="5189" y="2822"/>
                    <a:pt x="5297" y="2853"/>
                    <a:pt x="5396" y="2920"/>
                  </a:cubicBezTo>
                  <a:lnTo>
                    <a:pt x="8784" y="5178"/>
                  </a:lnTo>
                  <a:cubicBezTo>
                    <a:pt x="9118" y="5401"/>
                    <a:pt x="9118" y="5892"/>
                    <a:pt x="8784" y="6117"/>
                  </a:cubicBezTo>
                  <a:lnTo>
                    <a:pt x="5396" y="8376"/>
                  </a:lnTo>
                  <a:cubicBezTo>
                    <a:pt x="5297" y="8442"/>
                    <a:pt x="5189" y="8472"/>
                    <a:pt x="5084" y="8472"/>
                  </a:cubicBezTo>
                  <a:cubicBezTo>
                    <a:pt x="4790" y="8472"/>
                    <a:pt x="4517" y="8239"/>
                    <a:pt x="4517" y="7906"/>
                  </a:cubicBezTo>
                  <a:lnTo>
                    <a:pt x="4517" y="3389"/>
                  </a:lnTo>
                  <a:cubicBezTo>
                    <a:pt x="4517" y="3057"/>
                    <a:pt x="4789" y="2822"/>
                    <a:pt x="5083" y="2822"/>
                  </a:cubicBezTo>
                  <a:close/>
                  <a:moveTo>
                    <a:pt x="18711" y="1"/>
                  </a:moveTo>
                  <a:cubicBezTo>
                    <a:pt x="18601" y="1"/>
                    <a:pt x="18491" y="33"/>
                    <a:pt x="18396" y="95"/>
                  </a:cubicBezTo>
                  <a:lnTo>
                    <a:pt x="15150" y="2260"/>
                  </a:lnTo>
                  <a:lnTo>
                    <a:pt x="13551" y="2260"/>
                  </a:lnTo>
                  <a:lnTo>
                    <a:pt x="13551" y="1694"/>
                  </a:lnTo>
                  <a:cubicBezTo>
                    <a:pt x="13548" y="926"/>
                    <a:pt x="13027" y="255"/>
                    <a:pt x="12283" y="62"/>
                  </a:cubicBezTo>
                  <a:cubicBezTo>
                    <a:pt x="11527" y="774"/>
                    <a:pt x="10560" y="1128"/>
                    <a:pt x="9594" y="1128"/>
                  </a:cubicBezTo>
                  <a:cubicBezTo>
                    <a:pt x="8599" y="1128"/>
                    <a:pt x="7604" y="752"/>
                    <a:pt x="6842" y="2"/>
                  </a:cubicBezTo>
                  <a:lnTo>
                    <a:pt x="6712" y="2"/>
                  </a:lnTo>
                  <a:cubicBezTo>
                    <a:pt x="5950" y="753"/>
                    <a:pt x="4955" y="1131"/>
                    <a:pt x="3959" y="1131"/>
                  </a:cubicBezTo>
                  <a:cubicBezTo>
                    <a:pt x="2993" y="1131"/>
                    <a:pt x="2026" y="775"/>
                    <a:pt x="1271" y="62"/>
                  </a:cubicBezTo>
                  <a:cubicBezTo>
                    <a:pt x="524" y="255"/>
                    <a:pt x="3" y="923"/>
                    <a:pt x="0" y="1694"/>
                  </a:cubicBezTo>
                  <a:lnTo>
                    <a:pt x="0" y="9598"/>
                  </a:lnTo>
                  <a:cubicBezTo>
                    <a:pt x="0" y="10535"/>
                    <a:pt x="759" y="11291"/>
                    <a:pt x="1696" y="11294"/>
                  </a:cubicBezTo>
                  <a:lnTo>
                    <a:pt x="11859" y="11294"/>
                  </a:lnTo>
                  <a:cubicBezTo>
                    <a:pt x="12792" y="11294"/>
                    <a:pt x="13551" y="10535"/>
                    <a:pt x="13551" y="9598"/>
                  </a:cubicBezTo>
                  <a:lnTo>
                    <a:pt x="13551" y="9035"/>
                  </a:lnTo>
                  <a:lnTo>
                    <a:pt x="15150" y="9035"/>
                  </a:lnTo>
                  <a:lnTo>
                    <a:pt x="18396" y="11197"/>
                  </a:lnTo>
                  <a:cubicBezTo>
                    <a:pt x="18494" y="11263"/>
                    <a:pt x="18602" y="11293"/>
                    <a:pt x="18707" y="11293"/>
                  </a:cubicBezTo>
                  <a:cubicBezTo>
                    <a:pt x="19000" y="11293"/>
                    <a:pt x="19272" y="11060"/>
                    <a:pt x="19272" y="10728"/>
                  </a:cubicBezTo>
                  <a:lnTo>
                    <a:pt x="19272" y="565"/>
                  </a:lnTo>
                  <a:cubicBezTo>
                    <a:pt x="19272" y="357"/>
                    <a:pt x="19158" y="164"/>
                    <a:pt x="18977" y="68"/>
                  </a:cubicBezTo>
                  <a:cubicBezTo>
                    <a:pt x="18894" y="23"/>
                    <a:pt x="18802" y="1"/>
                    <a:pt x="18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4608425" y="1129300"/>
              <a:ext cx="45125" cy="60175"/>
            </a:xfrm>
            <a:custGeom>
              <a:rect b="b" l="l" r="r" t="t"/>
              <a:pathLst>
                <a:path extrusionOk="0" h="2407" w="1805">
                  <a:moveTo>
                    <a:pt x="0" y="0"/>
                  </a:moveTo>
                  <a:lnTo>
                    <a:pt x="0" y="2406"/>
                  </a:lnTo>
                  <a:lnTo>
                    <a:pt x="1804" y="1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495500" y="877100"/>
              <a:ext cx="141175" cy="141175"/>
            </a:xfrm>
            <a:custGeom>
              <a:rect b="b" l="l" r="r" t="t"/>
              <a:pathLst>
                <a:path extrusionOk="0" h="5647" w="5647">
                  <a:moveTo>
                    <a:pt x="2822" y="1"/>
                  </a:moveTo>
                  <a:cubicBezTo>
                    <a:pt x="1262" y="1"/>
                    <a:pt x="0" y="1262"/>
                    <a:pt x="0" y="2822"/>
                  </a:cubicBezTo>
                  <a:cubicBezTo>
                    <a:pt x="0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636650" y="877100"/>
              <a:ext cx="141175" cy="141175"/>
            </a:xfrm>
            <a:custGeom>
              <a:rect b="b" l="l" r="r" t="t"/>
              <a:pathLst>
                <a:path extrusionOk="0" h="5647" w="5647">
                  <a:moveTo>
                    <a:pt x="2822" y="1"/>
                  </a:moveTo>
                  <a:cubicBezTo>
                    <a:pt x="1262" y="1"/>
                    <a:pt x="1" y="1262"/>
                    <a:pt x="1" y="2822"/>
                  </a:cubicBezTo>
                  <a:cubicBezTo>
                    <a:pt x="1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2" name="Google Shape;292;p14"/>
          <p:cNvSpPr txBox="1"/>
          <p:nvPr/>
        </p:nvSpPr>
        <p:spPr>
          <a:xfrm>
            <a:off x="1379695" y="1910663"/>
            <a:ext cx="56565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Awesome words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4"/>
          <p:cNvSpPr txBox="1"/>
          <p:nvPr/>
        </p:nvSpPr>
        <p:spPr>
          <a:xfrm>
            <a:off x="2711573" y="2033141"/>
            <a:ext cx="397115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HYBRID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RECOMMENDER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ENGINE</a:t>
            </a:r>
            <a:endParaRPr b="0" i="0" sz="3200" u="none" cap="none" strike="noStrike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94" name="Google Shape;294;p14"/>
          <p:cNvSpPr txBox="1"/>
          <p:nvPr/>
        </p:nvSpPr>
        <p:spPr>
          <a:xfrm>
            <a:off x="720000" y="1796254"/>
            <a:ext cx="5127550" cy="17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HYBRID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RECOMMENDATION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ENGINE</a:t>
            </a:r>
            <a:endParaRPr b="1" i="0" sz="3600" u="none" cap="none" strike="noStrike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/>
          <p:nvPr/>
        </p:nvSpPr>
        <p:spPr>
          <a:xfrm flipH="1">
            <a:off x="4653438" y="1533537"/>
            <a:ext cx="3164513" cy="629907"/>
          </a:xfrm>
          <a:custGeom>
            <a:rect b="b" l="l" r="r" t="t"/>
            <a:pathLst>
              <a:path extrusionOk="0" h="13225" w="66436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 flipH="1">
            <a:off x="4653438" y="2406127"/>
            <a:ext cx="3164513" cy="629907"/>
          </a:xfrm>
          <a:custGeom>
            <a:rect b="b" l="l" r="r" t="t"/>
            <a:pathLst>
              <a:path extrusionOk="0" h="13225" w="66436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1418163" y="1533537"/>
            <a:ext cx="3164513" cy="629907"/>
          </a:xfrm>
          <a:custGeom>
            <a:rect b="b" l="l" r="r" t="t"/>
            <a:pathLst>
              <a:path extrusionOk="0" h="13225" w="66436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 txBox="1"/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Table of contents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2"/>
          <p:cNvSpPr/>
          <p:nvPr/>
        </p:nvSpPr>
        <p:spPr>
          <a:xfrm rot="-2700000">
            <a:off x="761762" y="591157"/>
            <a:ext cx="207049" cy="203877"/>
          </a:xfrm>
          <a:custGeom>
            <a:rect b="b" l="l" r="r" t="t"/>
            <a:pathLst>
              <a:path extrusionOk="0" h="6878" w="6985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 txBox="1"/>
          <p:nvPr>
            <p:ph idx="8" type="subTitle"/>
          </p:nvPr>
        </p:nvSpPr>
        <p:spPr>
          <a:xfrm flipH="1">
            <a:off x="4521950" y="1603713"/>
            <a:ext cx="292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Content Based Filtering</a:t>
            </a:r>
            <a:endParaRPr sz="1600"/>
          </a:p>
        </p:txBody>
      </p:sp>
      <p:sp>
        <p:nvSpPr>
          <p:cNvPr id="90" name="Google Shape;90;p2"/>
          <p:cNvSpPr txBox="1"/>
          <p:nvPr>
            <p:ph idx="2" type="subTitle"/>
          </p:nvPr>
        </p:nvSpPr>
        <p:spPr>
          <a:xfrm>
            <a:off x="1692250" y="1603713"/>
            <a:ext cx="292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600"/>
              <a:t>EDA On Data Set</a:t>
            </a:r>
            <a:endParaRPr sz="1600"/>
          </a:p>
        </p:txBody>
      </p:sp>
      <p:sp>
        <p:nvSpPr>
          <p:cNvPr id="91" name="Google Shape;91;p2"/>
          <p:cNvSpPr txBox="1"/>
          <p:nvPr>
            <p:ph idx="3" type="title"/>
          </p:nvPr>
        </p:nvSpPr>
        <p:spPr>
          <a:xfrm>
            <a:off x="659168" y="1529407"/>
            <a:ext cx="12267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2" name="Google Shape;92;p2"/>
          <p:cNvSpPr txBox="1"/>
          <p:nvPr>
            <p:ph idx="9" type="title"/>
          </p:nvPr>
        </p:nvSpPr>
        <p:spPr>
          <a:xfrm flipH="1">
            <a:off x="7273500" y="1514039"/>
            <a:ext cx="12267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1418163" y="2398443"/>
            <a:ext cx="3164513" cy="629907"/>
          </a:xfrm>
          <a:custGeom>
            <a:rect b="b" l="l" r="r" t="t"/>
            <a:pathLst>
              <a:path extrusionOk="0" h="13225" w="66436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>
            <p:ph idx="5" type="subTitle"/>
          </p:nvPr>
        </p:nvSpPr>
        <p:spPr>
          <a:xfrm>
            <a:off x="1692250" y="2493771"/>
            <a:ext cx="292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600"/>
              <a:t>Collaborative Filtering</a:t>
            </a:r>
            <a:endParaRPr sz="1600"/>
          </a:p>
        </p:txBody>
      </p:sp>
      <p:sp>
        <p:nvSpPr>
          <p:cNvPr id="95" name="Google Shape;95;p2"/>
          <p:cNvSpPr txBox="1"/>
          <p:nvPr>
            <p:ph idx="6" type="title"/>
          </p:nvPr>
        </p:nvSpPr>
        <p:spPr>
          <a:xfrm>
            <a:off x="636116" y="2380304"/>
            <a:ext cx="12267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6" name="Google Shape;96;p2"/>
          <p:cNvSpPr txBox="1"/>
          <p:nvPr>
            <p:ph idx="14" type="subTitle"/>
          </p:nvPr>
        </p:nvSpPr>
        <p:spPr>
          <a:xfrm flipH="1">
            <a:off x="4521950" y="2501455"/>
            <a:ext cx="292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600"/>
              <a:t>Matrix Factorization</a:t>
            </a:r>
            <a:endParaRPr sz="1600"/>
          </a:p>
        </p:txBody>
      </p:sp>
      <p:sp>
        <p:nvSpPr>
          <p:cNvPr id="97" name="Google Shape;97;p2"/>
          <p:cNvSpPr txBox="1"/>
          <p:nvPr>
            <p:ph idx="15" type="title"/>
          </p:nvPr>
        </p:nvSpPr>
        <p:spPr>
          <a:xfrm flipH="1">
            <a:off x="7288868" y="2380304"/>
            <a:ext cx="12267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98" name="Google Shape;98;p2"/>
          <p:cNvGrpSpPr/>
          <p:nvPr/>
        </p:nvGrpSpPr>
        <p:grpSpPr>
          <a:xfrm>
            <a:off x="8054864" y="531011"/>
            <a:ext cx="369126" cy="324424"/>
            <a:chOff x="4467200" y="877100"/>
            <a:chExt cx="481825" cy="423475"/>
          </a:xfrm>
        </p:grpSpPr>
        <p:sp>
          <p:nvSpPr>
            <p:cNvPr id="99" name="Google Shape;99;p2"/>
            <p:cNvSpPr/>
            <p:nvPr/>
          </p:nvSpPr>
          <p:spPr>
            <a:xfrm>
              <a:off x="4467200" y="1018225"/>
              <a:ext cx="481825" cy="282350"/>
            </a:xfrm>
            <a:custGeom>
              <a:rect b="b" l="l" r="r" t="t"/>
              <a:pathLst>
                <a:path extrusionOk="0" h="11294" w="19273">
                  <a:moveTo>
                    <a:pt x="10723" y="2257"/>
                  </a:moveTo>
                  <a:cubicBezTo>
                    <a:pt x="11013" y="2257"/>
                    <a:pt x="11292" y="2483"/>
                    <a:pt x="11292" y="2823"/>
                  </a:cubicBezTo>
                  <a:cubicBezTo>
                    <a:pt x="11292" y="3136"/>
                    <a:pt x="11039" y="3389"/>
                    <a:pt x="10729" y="3389"/>
                  </a:cubicBezTo>
                  <a:cubicBezTo>
                    <a:pt x="10223" y="3389"/>
                    <a:pt x="9973" y="2781"/>
                    <a:pt x="10329" y="2423"/>
                  </a:cubicBezTo>
                  <a:cubicBezTo>
                    <a:pt x="10443" y="2308"/>
                    <a:pt x="10585" y="2257"/>
                    <a:pt x="10723" y="2257"/>
                  </a:cubicBezTo>
                  <a:close/>
                  <a:moveTo>
                    <a:pt x="14755" y="3389"/>
                  </a:moveTo>
                  <a:lnTo>
                    <a:pt x="14755" y="7906"/>
                  </a:lnTo>
                  <a:lnTo>
                    <a:pt x="13551" y="7906"/>
                  </a:lnTo>
                  <a:lnTo>
                    <a:pt x="13551" y="3389"/>
                  </a:lnTo>
                  <a:close/>
                  <a:moveTo>
                    <a:pt x="5083" y="2822"/>
                  </a:moveTo>
                  <a:cubicBezTo>
                    <a:pt x="5189" y="2822"/>
                    <a:pt x="5297" y="2853"/>
                    <a:pt x="5396" y="2920"/>
                  </a:cubicBezTo>
                  <a:lnTo>
                    <a:pt x="8784" y="5178"/>
                  </a:lnTo>
                  <a:cubicBezTo>
                    <a:pt x="9118" y="5401"/>
                    <a:pt x="9118" y="5892"/>
                    <a:pt x="8784" y="6117"/>
                  </a:cubicBezTo>
                  <a:lnTo>
                    <a:pt x="5396" y="8376"/>
                  </a:lnTo>
                  <a:cubicBezTo>
                    <a:pt x="5297" y="8442"/>
                    <a:pt x="5189" y="8472"/>
                    <a:pt x="5084" y="8472"/>
                  </a:cubicBezTo>
                  <a:cubicBezTo>
                    <a:pt x="4790" y="8472"/>
                    <a:pt x="4517" y="8239"/>
                    <a:pt x="4517" y="7906"/>
                  </a:cubicBezTo>
                  <a:lnTo>
                    <a:pt x="4517" y="3389"/>
                  </a:lnTo>
                  <a:cubicBezTo>
                    <a:pt x="4517" y="3057"/>
                    <a:pt x="4789" y="2822"/>
                    <a:pt x="5083" y="2822"/>
                  </a:cubicBezTo>
                  <a:close/>
                  <a:moveTo>
                    <a:pt x="18711" y="1"/>
                  </a:moveTo>
                  <a:cubicBezTo>
                    <a:pt x="18601" y="1"/>
                    <a:pt x="18491" y="33"/>
                    <a:pt x="18396" y="95"/>
                  </a:cubicBezTo>
                  <a:lnTo>
                    <a:pt x="15150" y="2260"/>
                  </a:lnTo>
                  <a:lnTo>
                    <a:pt x="13551" y="2260"/>
                  </a:lnTo>
                  <a:lnTo>
                    <a:pt x="13551" y="1694"/>
                  </a:lnTo>
                  <a:cubicBezTo>
                    <a:pt x="13548" y="926"/>
                    <a:pt x="13027" y="255"/>
                    <a:pt x="12283" y="62"/>
                  </a:cubicBezTo>
                  <a:cubicBezTo>
                    <a:pt x="11527" y="774"/>
                    <a:pt x="10560" y="1128"/>
                    <a:pt x="9594" y="1128"/>
                  </a:cubicBezTo>
                  <a:cubicBezTo>
                    <a:pt x="8599" y="1128"/>
                    <a:pt x="7604" y="752"/>
                    <a:pt x="6842" y="2"/>
                  </a:cubicBezTo>
                  <a:lnTo>
                    <a:pt x="6712" y="2"/>
                  </a:lnTo>
                  <a:cubicBezTo>
                    <a:pt x="5950" y="753"/>
                    <a:pt x="4955" y="1131"/>
                    <a:pt x="3959" y="1131"/>
                  </a:cubicBezTo>
                  <a:cubicBezTo>
                    <a:pt x="2993" y="1131"/>
                    <a:pt x="2026" y="775"/>
                    <a:pt x="1271" y="62"/>
                  </a:cubicBezTo>
                  <a:cubicBezTo>
                    <a:pt x="524" y="255"/>
                    <a:pt x="3" y="923"/>
                    <a:pt x="0" y="1694"/>
                  </a:cubicBezTo>
                  <a:lnTo>
                    <a:pt x="0" y="9598"/>
                  </a:lnTo>
                  <a:cubicBezTo>
                    <a:pt x="0" y="10535"/>
                    <a:pt x="759" y="11291"/>
                    <a:pt x="1696" y="11294"/>
                  </a:cubicBezTo>
                  <a:lnTo>
                    <a:pt x="11859" y="11294"/>
                  </a:lnTo>
                  <a:cubicBezTo>
                    <a:pt x="12792" y="11294"/>
                    <a:pt x="13551" y="10535"/>
                    <a:pt x="13551" y="9598"/>
                  </a:cubicBezTo>
                  <a:lnTo>
                    <a:pt x="13551" y="9035"/>
                  </a:lnTo>
                  <a:lnTo>
                    <a:pt x="15150" y="9035"/>
                  </a:lnTo>
                  <a:lnTo>
                    <a:pt x="18396" y="11197"/>
                  </a:lnTo>
                  <a:cubicBezTo>
                    <a:pt x="18494" y="11263"/>
                    <a:pt x="18602" y="11293"/>
                    <a:pt x="18707" y="11293"/>
                  </a:cubicBezTo>
                  <a:cubicBezTo>
                    <a:pt x="19000" y="11293"/>
                    <a:pt x="19272" y="11060"/>
                    <a:pt x="19272" y="10728"/>
                  </a:cubicBezTo>
                  <a:lnTo>
                    <a:pt x="19272" y="565"/>
                  </a:lnTo>
                  <a:cubicBezTo>
                    <a:pt x="19272" y="357"/>
                    <a:pt x="19158" y="164"/>
                    <a:pt x="18977" y="68"/>
                  </a:cubicBezTo>
                  <a:cubicBezTo>
                    <a:pt x="18894" y="23"/>
                    <a:pt x="18802" y="1"/>
                    <a:pt x="18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608425" y="1129300"/>
              <a:ext cx="45125" cy="60175"/>
            </a:xfrm>
            <a:custGeom>
              <a:rect b="b" l="l" r="r" t="t"/>
              <a:pathLst>
                <a:path extrusionOk="0" h="2407" w="1805">
                  <a:moveTo>
                    <a:pt x="0" y="0"/>
                  </a:moveTo>
                  <a:lnTo>
                    <a:pt x="0" y="2406"/>
                  </a:lnTo>
                  <a:lnTo>
                    <a:pt x="1804" y="1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495500" y="877100"/>
              <a:ext cx="141175" cy="141175"/>
            </a:xfrm>
            <a:custGeom>
              <a:rect b="b" l="l" r="r" t="t"/>
              <a:pathLst>
                <a:path extrusionOk="0" h="5647" w="5647">
                  <a:moveTo>
                    <a:pt x="2822" y="1"/>
                  </a:moveTo>
                  <a:cubicBezTo>
                    <a:pt x="1262" y="1"/>
                    <a:pt x="0" y="1262"/>
                    <a:pt x="0" y="2822"/>
                  </a:cubicBezTo>
                  <a:cubicBezTo>
                    <a:pt x="0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636650" y="877100"/>
              <a:ext cx="141175" cy="141175"/>
            </a:xfrm>
            <a:custGeom>
              <a:rect b="b" l="l" r="r" t="t"/>
              <a:pathLst>
                <a:path extrusionOk="0" h="5647" w="5647">
                  <a:moveTo>
                    <a:pt x="2822" y="1"/>
                  </a:moveTo>
                  <a:cubicBezTo>
                    <a:pt x="1262" y="1"/>
                    <a:pt x="1" y="1262"/>
                    <a:pt x="1" y="2822"/>
                  </a:cubicBezTo>
                  <a:cubicBezTo>
                    <a:pt x="1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"/>
          <p:cNvSpPr/>
          <p:nvPr/>
        </p:nvSpPr>
        <p:spPr>
          <a:xfrm>
            <a:off x="1439935" y="3215053"/>
            <a:ext cx="3164513" cy="629907"/>
          </a:xfrm>
          <a:custGeom>
            <a:rect b="b" l="l" r="r" t="t"/>
            <a:pathLst>
              <a:path extrusionOk="0" h="13225" w="66436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 flipH="1">
            <a:off x="4682894" y="3230421"/>
            <a:ext cx="3164513" cy="629907"/>
          </a:xfrm>
          <a:custGeom>
            <a:rect b="b" l="l" r="r" t="t"/>
            <a:pathLst>
              <a:path extrusionOk="0" h="13225" w="66436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 flipH="1">
            <a:off x="7264536" y="3216580"/>
            <a:ext cx="12267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Deca"/>
              <a:buNone/>
            </a:pPr>
            <a:r>
              <a:rPr b="1" i="0" lang="en" sz="3600" u="none" cap="none" strike="noStrik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06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665572" y="3224264"/>
            <a:ext cx="12267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Deca"/>
              <a:buNone/>
            </a:pPr>
            <a:r>
              <a:rPr b="1" i="0" lang="en" sz="3600" u="none" cap="none" strike="noStrik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1692250" y="3196829"/>
            <a:ext cx="292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Recommendation Engines Evaluation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/>
          <p:nvPr/>
        </p:nvSpPr>
        <p:spPr>
          <a:xfrm flipH="1">
            <a:off x="4514474" y="3223341"/>
            <a:ext cx="292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Hybrid Recommender Engine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EDA on Data Set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125143" y="1135420"/>
            <a:ext cx="7704000" cy="8146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Overview of our Data Set: </a:t>
            </a:r>
            <a:endParaRPr/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100,000 ratings by 943 users on 1682 movie items</a:t>
            </a:r>
            <a:endParaRPr/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>
                <a:latin typeface="Lexend Deca"/>
                <a:ea typeface="Lexend Deca"/>
                <a:cs typeface="Lexend Deca"/>
                <a:sym typeface="Lexend Deca"/>
              </a:rPr>
              <a:t>Each user has rated at least 2 movies, no significant duplicate or missing values</a:t>
            </a:r>
            <a:endParaRPr sz="12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latin typeface="Hind Siliguri"/>
              <a:ea typeface="Hind Siliguri"/>
              <a:cs typeface="Hind Siliguri"/>
              <a:sym typeface="Hind Siliguri"/>
            </a:endParaRPr>
          </a:p>
        </p:txBody>
      </p:sp>
      <p:sp>
        <p:nvSpPr>
          <p:cNvPr id="115" name="Google Shape;115;p3"/>
          <p:cNvSpPr/>
          <p:nvPr/>
        </p:nvSpPr>
        <p:spPr>
          <a:xfrm rot="-2700000">
            <a:off x="761762" y="591157"/>
            <a:ext cx="207049" cy="203877"/>
          </a:xfrm>
          <a:custGeom>
            <a:rect b="b" l="l" r="r" t="t"/>
            <a:pathLst>
              <a:path extrusionOk="0" h="6878" w="6985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3"/>
          <p:cNvGrpSpPr/>
          <p:nvPr/>
        </p:nvGrpSpPr>
        <p:grpSpPr>
          <a:xfrm>
            <a:off x="8054864" y="531011"/>
            <a:ext cx="369126" cy="324424"/>
            <a:chOff x="4467200" y="877100"/>
            <a:chExt cx="481825" cy="423475"/>
          </a:xfrm>
        </p:grpSpPr>
        <p:sp>
          <p:nvSpPr>
            <p:cNvPr id="117" name="Google Shape;117;p3"/>
            <p:cNvSpPr/>
            <p:nvPr/>
          </p:nvSpPr>
          <p:spPr>
            <a:xfrm>
              <a:off x="4467200" y="1018225"/>
              <a:ext cx="481825" cy="282350"/>
            </a:xfrm>
            <a:custGeom>
              <a:rect b="b" l="l" r="r" t="t"/>
              <a:pathLst>
                <a:path extrusionOk="0" h="11294" w="19273">
                  <a:moveTo>
                    <a:pt x="10723" y="2257"/>
                  </a:moveTo>
                  <a:cubicBezTo>
                    <a:pt x="11013" y="2257"/>
                    <a:pt x="11292" y="2483"/>
                    <a:pt x="11292" y="2823"/>
                  </a:cubicBezTo>
                  <a:cubicBezTo>
                    <a:pt x="11292" y="3136"/>
                    <a:pt x="11039" y="3389"/>
                    <a:pt x="10729" y="3389"/>
                  </a:cubicBezTo>
                  <a:cubicBezTo>
                    <a:pt x="10223" y="3389"/>
                    <a:pt x="9973" y="2781"/>
                    <a:pt x="10329" y="2423"/>
                  </a:cubicBezTo>
                  <a:cubicBezTo>
                    <a:pt x="10443" y="2308"/>
                    <a:pt x="10585" y="2257"/>
                    <a:pt x="10723" y="2257"/>
                  </a:cubicBezTo>
                  <a:close/>
                  <a:moveTo>
                    <a:pt x="14755" y="3389"/>
                  </a:moveTo>
                  <a:lnTo>
                    <a:pt x="14755" y="7906"/>
                  </a:lnTo>
                  <a:lnTo>
                    <a:pt x="13551" y="7906"/>
                  </a:lnTo>
                  <a:lnTo>
                    <a:pt x="13551" y="3389"/>
                  </a:lnTo>
                  <a:close/>
                  <a:moveTo>
                    <a:pt x="5083" y="2822"/>
                  </a:moveTo>
                  <a:cubicBezTo>
                    <a:pt x="5189" y="2822"/>
                    <a:pt x="5297" y="2853"/>
                    <a:pt x="5396" y="2920"/>
                  </a:cubicBezTo>
                  <a:lnTo>
                    <a:pt x="8784" y="5178"/>
                  </a:lnTo>
                  <a:cubicBezTo>
                    <a:pt x="9118" y="5401"/>
                    <a:pt x="9118" y="5892"/>
                    <a:pt x="8784" y="6117"/>
                  </a:cubicBezTo>
                  <a:lnTo>
                    <a:pt x="5396" y="8376"/>
                  </a:lnTo>
                  <a:cubicBezTo>
                    <a:pt x="5297" y="8442"/>
                    <a:pt x="5189" y="8472"/>
                    <a:pt x="5084" y="8472"/>
                  </a:cubicBezTo>
                  <a:cubicBezTo>
                    <a:pt x="4790" y="8472"/>
                    <a:pt x="4517" y="8239"/>
                    <a:pt x="4517" y="7906"/>
                  </a:cubicBezTo>
                  <a:lnTo>
                    <a:pt x="4517" y="3389"/>
                  </a:lnTo>
                  <a:cubicBezTo>
                    <a:pt x="4517" y="3057"/>
                    <a:pt x="4789" y="2822"/>
                    <a:pt x="5083" y="2822"/>
                  </a:cubicBezTo>
                  <a:close/>
                  <a:moveTo>
                    <a:pt x="18711" y="1"/>
                  </a:moveTo>
                  <a:cubicBezTo>
                    <a:pt x="18601" y="1"/>
                    <a:pt x="18491" y="33"/>
                    <a:pt x="18396" y="95"/>
                  </a:cubicBezTo>
                  <a:lnTo>
                    <a:pt x="15150" y="2260"/>
                  </a:lnTo>
                  <a:lnTo>
                    <a:pt x="13551" y="2260"/>
                  </a:lnTo>
                  <a:lnTo>
                    <a:pt x="13551" y="1694"/>
                  </a:lnTo>
                  <a:cubicBezTo>
                    <a:pt x="13548" y="926"/>
                    <a:pt x="13027" y="255"/>
                    <a:pt x="12283" y="62"/>
                  </a:cubicBezTo>
                  <a:cubicBezTo>
                    <a:pt x="11527" y="774"/>
                    <a:pt x="10560" y="1128"/>
                    <a:pt x="9594" y="1128"/>
                  </a:cubicBezTo>
                  <a:cubicBezTo>
                    <a:pt x="8599" y="1128"/>
                    <a:pt x="7604" y="752"/>
                    <a:pt x="6842" y="2"/>
                  </a:cubicBezTo>
                  <a:lnTo>
                    <a:pt x="6712" y="2"/>
                  </a:lnTo>
                  <a:cubicBezTo>
                    <a:pt x="5950" y="753"/>
                    <a:pt x="4955" y="1131"/>
                    <a:pt x="3959" y="1131"/>
                  </a:cubicBezTo>
                  <a:cubicBezTo>
                    <a:pt x="2993" y="1131"/>
                    <a:pt x="2026" y="775"/>
                    <a:pt x="1271" y="62"/>
                  </a:cubicBezTo>
                  <a:cubicBezTo>
                    <a:pt x="524" y="255"/>
                    <a:pt x="3" y="923"/>
                    <a:pt x="0" y="1694"/>
                  </a:cubicBezTo>
                  <a:lnTo>
                    <a:pt x="0" y="9598"/>
                  </a:lnTo>
                  <a:cubicBezTo>
                    <a:pt x="0" y="10535"/>
                    <a:pt x="759" y="11291"/>
                    <a:pt x="1696" y="11294"/>
                  </a:cubicBezTo>
                  <a:lnTo>
                    <a:pt x="11859" y="11294"/>
                  </a:lnTo>
                  <a:cubicBezTo>
                    <a:pt x="12792" y="11294"/>
                    <a:pt x="13551" y="10535"/>
                    <a:pt x="13551" y="9598"/>
                  </a:cubicBezTo>
                  <a:lnTo>
                    <a:pt x="13551" y="9035"/>
                  </a:lnTo>
                  <a:lnTo>
                    <a:pt x="15150" y="9035"/>
                  </a:lnTo>
                  <a:lnTo>
                    <a:pt x="18396" y="11197"/>
                  </a:lnTo>
                  <a:cubicBezTo>
                    <a:pt x="18494" y="11263"/>
                    <a:pt x="18602" y="11293"/>
                    <a:pt x="18707" y="11293"/>
                  </a:cubicBezTo>
                  <a:cubicBezTo>
                    <a:pt x="19000" y="11293"/>
                    <a:pt x="19272" y="11060"/>
                    <a:pt x="19272" y="10728"/>
                  </a:cubicBezTo>
                  <a:lnTo>
                    <a:pt x="19272" y="565"/>
                  </a:lnTo>
                  <a:cubicBezTo>
                    <a:pt x="19272" y="357"/>
                    <a:pt x="19158" y="164"/>
                    <a:pt x="18977" y="68"/>
                  </a:cubicBezTo>
                  <a:cubicBezTo>
                    <a:pt x="18894" y="23"/>
                    <a:pt x="18802" y="1"/>
                    <a:pt x="18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4608425" y="1129300"/>
              <a:ext cx="45125" cy="60175"/>
            </a:xfrm>
            <a:custGeom>
              <a:rect b="b" l="l" r="r" t="t"/>
              <a:pathLst>
                <a:path extrusionOk="0" h="2407" w="1805">
                  <a:moveTo>
                    <a:pt x="0" y="0"/>
                  </a:moveTo>
                  <a:lnTo>
                    <a:pt x="0" y="2406"/>
                  </a:lnTo>
                  <a:lnTo>
                    <a:pt x="1804" y="1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4495500" y="877100"/>
              <a:ext cx="141175" cy="141175"/>
            </a:xfrm>
            <a:custGeom>
              <a:rect b="b" l="l" r="r" t="t"/>
              <a:pathLst>
                <a:path extrusionOk="0" h="5647" w="5647">
                  <a:moveTo>
                    <a:pt x="2822" y="1"/>
                  </a:moveTo>
                  <a:cubicBezTo>
                    <a:pt x="1262" y="1"/>
                    <a:pt x="0" y="1262"/>
                    <a:pt x="0" y="2822"/>
                  </a:cubicBezTo>
                  <a:cubicBezTo>
                    <a:pt x="0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636650" y="877100"/>
              <a:ext cx="141175" cy="141175"/>
            </a:xfrm>
            <a:custGeom>
              <a:rect b="b" l="l" r="r" t="t"/>
              <a:pathLst>
                <a:path extrusionOk="0" h="5647" w="5647">
                  <a:moveTo>
                    <a:pt x="2822" y="1"/>
                  </a:moveTo>
                  <a:cubicBezTo>
                    <a:pt x="1262" y="1"/>
                    <a:pt x="1" y="1262"/>
                    <a:pt x="1" y="2822"/>
                  </a:cubicBezTo>
                  <a:cubicBezTo>
                    <a:pt x="1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Chart, bar chart&#10;&#10;Description automatically generated" id="121" name="Google Shape;1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143" y="2420952"/>
            <a:ext cx="5100576" cy="20665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histogram&#10;&#10;Description automatically generated" id="122" name="Google Shape;1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5664" y="2398873"/>
            <a:ext cx="3351586" cy="228359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 txBox="1"/>
          <p:nvPr/>
        </p:nvSpPr>
        <p:spPr>
          <a:xfrm>
            <a:off x="1495348" y="2142890"/>
            <a:ext cx="193941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Distribution by genre</a:t>
            </a:r>
            <a:endParaRPr b="0" i="0" sz="12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6099118" y="2143953"/>
            <a:ext cx="25454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Distribution by ratings</a:t>
            </a:r>
            <a:endParaRPr b="0" i="0" sz="12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/>
          <p:nvPr/>
        </p:nvSpPr>
        <p:spPr>
          <a:xfrm>
            <a:off x="6026548" y="1350104"/>
            <a:ext cx="2702414" cy="719379"/>
          </a:xfrm>
          <a:custGeom>
            <a:rect b="b" l="l" r="r" t="t"/>
            <a:pathLst>
              <a:path extrusionOk="0" h="13225" w="66436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178132" y="1281295"/>
            <a:ext cx="2580903" cy="742275"/>
          </a:xfrm>
          <a:custGeom>
            <a:rect b="b" l="l" r="r" t="t"/>
            <a:pathLst>
              <a:path extrusionOk="0" h="13225" w="66436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 txBox="1"/>
          <p:nvPr>
            <p:ph type="title"/>
          </p:nvPr>
        </p:nvSpPr>
        <p:spPr>
          <a:xfrm>
            <a:off x="178132" y="399007"/>
            <a:ext cx="734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Content-Based Filtering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4"/>
          <p:cNvSpPr txBox="1"/>
          <p:nvPr>
            <p:ph idx="2" type="subTitle"/>
          </p:nvPr>
        </p:nvSpPr>
        <p:spPr>
          <a:xfrm>
            <a:off x="952675" y="3689625"/>
            <a:ext cx="2265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lt1"/>
                </a:solidFill>
              </a:rPr>
              <a:t>Basic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4"/>
          <p:cNvSpPr txBox="1"/>
          <p:nvPr>
            <p:ph idx="6" type="subTitle"/>
          </p:nvPr>
        </p:nvSpPr>
        <p:spPr>
          <a:xfrm>
            <a:off x="6115500" y="3689625"/>
            <a:ext cx="2265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lt1"/>
                </a:solidFill>
              </a:rPr>
              <a:t>Pro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4" name="Google Shape;134;p4"/>
          <p:cNvGrpSpPr/>
          <p:nvPr/>
        </p:nvGrpSpPr>
        <p:grpSpPr>
          <a:xfrm>
            <a:off x="8054864" y="531011"/>
            <a:ext cx="369126" cy="324424"/>
            <a:chOff x="4467200" y="877100"/>
            <a:chExt cx="481825" cy="423475"/>
          </a:xfrm>
        </p:grpSpPr>
        <p:sp>
          <p:nvSpPr>
            <p:cNvPr id="135" name="Google Shape;135;p4"/>
            <p:cNvSpPr/>
            <p:nvPr/>
          </p:nvSpPr>
          <p:spPr>
            <a:xfrm>
              <a:off x="4467200" y="1018225"/>
              <a:ext cx="481825" cy="282350"/>
            </a:xfrm>
            <a:custGeom>
              <a:rect b="b" l="l" r="r" t="t"/>
              <a:pathLst>
                <a:path extrusionOk="0" h="11294" w="19273">
                  <a:moveTo>
                    <a:pt x="10723" y="2257"/>
                  </a:moveTo>
                  <a:cubicBezTo>
                    <a:pt x="11013" y="2257"/>
                    <a:pt x="11292" y="2483"/>
                    <a:pt x="11292" y="2823"/>
                  </a:cubicBezTo>
                  <a:cubicBezTo>
                    <a:pt x="11292" y="3136"/>
                    <a:pt x="11039" y="3389"/>
                    <a:pt x="10729" y="3389"/>
                  </a:cubicBezTo>
                  <a:cubicBezTo>
                    <a:pt x="10223" y="3389"/>
                    <a:pt x="9973" y="2781"/>
                    <a:pt x="10329" y="2423"/>
                  </a:cubicBezTo>
                  <a:cubicBezTo>
                    <a:pt x="10443" y="2308"/>
                    <a:pt x="10585" y="2257"/>
                    <a:pt x="10723" y="2257"/>
                  </a:cubicBezTo>
                  <a:close/>
                  <a:moveTo>
                    <a:pt x="14755" y="3389"/>
                  </a:moveTo>
                  <a:lnTo>
                    <a:pt x="14755" y="7906"/>
                  </a:lnTo>
                  <a:lnTo>
                    <a:pt x="13551" y="7906"/>
                  </a:lnTo>
                  <a:lnTo>
                    <a:pt x="13551" y="3389"/>
                  </a:lnTo>
                  <a:close/>
                  <a:moveTo>
                    <a:pt x="5083" y="2822"/>
                  </a:moveTo>
                  <a:cubicBezTo>
                    <a:pt x="5189" y="2822"/>
                    <a:pt x="5297" y="2853"/>
                    <a:pt x="5396" y="2920"/>
                  </a:cubicBezTo>
                  <a:lnTo>
                    <a:pt x="8784" y="5178"/>
                  </a:lnTo>
                  <a:cubicBezTo>
                    <a:pt x="9118" y="5401"/>
                    <a:pt x="9118" y="5892"/>
                    <a:pt x="8784" y="6117"/>
                  </a:cubicBezTo>
                  <a:lnTo>
                    <a:pt x="5396" y="8376"/>
                  </a:lnTo>
                  <a:cubicBezTo>
                    <a:pt x="5297" y="8442"/>
                    <a:pt x="5189" y="8472"/>
                    <a:pt x="5084" y="8472"/>
                  </a:cubicBezTo>
                  <a:cubicBezTo>
                    <a:pt x="4790" y="8472"/>
                    <a:pt x="4517" y="8239"/>
                    <a:pt x="4517" y="7906"/>
                  </a:cubicBezTo>
                  <a:lnTo>
                    <a:pt x="4517" y="3389"/>
                  </a:lnTo>
                  <a:cubicBezTo>
                    <a:pt x="4517" y="3057"/>
                    <a:pt x="4789" y="2822"/>
                    <a:pt x="5083" y="2822"/>
                  </a:cubicBezTo>
                  <a:close/>
                  <a:moveTo>
                    <a:pt x="18711" y="1"/>
                  </a:moveTo>
                  <a:cubicBezTo>
                    <a:pt x="18601" y="1"/>
                    <a:pt x="18491" y="33"/>
                    <a:pt x="18396" y="95"/>
                  </a:cubicBezTo>
                  <a:lnTo>
                    <a:pt x="15150" y="2260"/>
                  </a:lnTo>
                  <a:lnTo>
                    <a:pt x="13551" y="2260"/>
                  </a:lnTo>
                  <a:lnTo>
                    <a:pt x="13551" y="1694"/>
                  </a:lnTo>
                  <a:cubicBezTo>
                    <a:pt x="13548" y="926"/>
                    <a:pt x="13027" y="255"/>
                    <a:pt x="12283" y="62"/>
                  </a:cubicBezTo>
                  <a:cubicBezTo>
                    <a:pt x="11527" y="774"/>
                    <a:pt x="10560" y="1128"/>
                    <a:pt x="9594" y="1128"/>
                  </a:cubicBezTo>
                  <a:cubicBezTo>
                    <a:pt x="8599" y="1128"/>
                    <a:pt x="7604" y="752"/>
                    <a:pt x="6842" y="2"/>
                  </a:cubicBezTo>
                  <a:lnTo>
                    <a:pt x="6712" y="2"/>
                  </a:lnTo>
                  <a:cubicBezTo>
                    <a:pt x="5950" y="753"/>
                    <a:pt x="4955" y="1131"/>
                    <a:pt x="3959" y="1131"/>
                  </a:cubicBezTo>
                  <a:cubicBezTo>
                    <a:pt x="2993" y="1131"/>
                    <a:pt x="2026" y="775"/>
                    <a:pt x="1271" y="62"/>
                  </a:cubicBezTo>
                  <a:cubicBezTo>
                    <a:pt x="524" y="255"/>
                    <a:pt x="3" y="923"/>
                    <a:pt x="0" y="1694"/>
                  </a:cubicBezTo>
                  <a:lnTo>
                    <a:pt x="0" y="9598"/>
                  </a:lnTo>
                  <a:cubicBezTo>
                    <a:pt x="0" y="10535"/>
                    <a:pt x="759" y="11291"/>
                    <a:pt x="1696" y="11294"/>
                  </a:cubicBezTo>
                  <a:lnTo>
                    <a:pt x="11859" y="11294"/>
                  </a:lnTo>
                  <a:cubicBezTo>
                    <a:pt x="12792" y="11294"/>
                    <a:pt x="13551" y="10535"/>
                    <a:pt x="13551" y="9598"/>
                  </a:cubicBezTo>
                  <a:lnTo>
                    <a:pt x="13551" y="9035"/>
                  </a:lnTo>
                  <a:lnTo>
                    <a:pt x="15150" y="9035"/>
                  </a:lnTo>
                  <a:lnTo>
                    <a:pt x="18396" y="11197"/>
                  </a:lnTo>
                  <a:cubicBezTo>
                    <a:pt x="18494" y="11263"/>
                    <a:pt x="18602" y="11293"/>
                    <a:pt x="18707" y="11293"/>
                  </a:cubicBezTo>
                  <a:cubicBezTo>
                    <a:pt x="19000" y="11293"/>
                    <a:pt x="19272" y="11060"/>
                    <a:pt x="19272" y="10728"/>
                  </a:cubicBezTo>
                  <a:lnTo>
                    <a:pt x="19272" y="565"/>
                  </a:lnTo>
                  <a:cubicBezTo>
                    <a:pt x="19272" y="357"/>
                    <a:pt x="19158" y="164"/>
                    <a:pt x="18977" y="68"/>
                  </a:cubicBezTo>
                  <a:cubicBezTo>
                    <a:pt x="18894" y="23"/>
                    <a:pt x="18802" y="1"/>
                    <a:pt x="18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4608425" y="1129300"/>
              <a:ext cx="45125" cy="60175"/>
            </a:xfrm>
            <a:custGeom>
              <a:rect b="b" l="l" r="r" t="t"/>
              <a:pathLst>
                <a:path extrusionOk="0" h="2407" w="1805">
                  <a:moveTo>
                    <a:pt x="0" y="0"/>
                  </a:moveTo>
                  <a:lnTo>
                    <a:pt x="0" y="2406"/>
                  </a:lnTo>
                  <a:lnTo>
                    <a:pt x="1804" y="1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4495500" y="877100"/>
              <a:ext cx="141175" cy="141175"/>
            </a:xfrm>
            <a:custGeom>
              <a:rect b="b" l="l" r="r" t="t"/>
              <a:pathLst>
                <a:path extrusionOk="0" h="5647" w="5647">
                  <a:moveTo>
                    <a:pt x="2822" y="1"/>
                  </a:moveTo>
                  <a:cubicBezTo>
                    <a:pt x="1262" y="1"/>
                    <a:pt x="0" y="1262"/>
                    <a:pt x="0" y="2822"/>
                  </a:cubicBezTo>
                  <a:cubicBezTo>
                    <a:pt x="0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4636650" y="877100"/>
              <a:ext cx="141175" cy="141175"/>
            </a:xfrm>
            <a:custGeom>
              <a:rect b="b" l="l" r="r" t="t"/>
              <a:pathLst>
                <a:path extrusionOk="0" h="5647" w="5647">
                  <a:moveTo>
                    <a:pt x="2822" y="1"/>
                  </a:moveTo>
                  <a:cubicBezTo>
                    <a:pt x="1262" y="1"/>
                    <a:pt x="1" y="1262"/>
                    <a:pt x="1" y="2822"/>
                  </a:cubicBezTo>
                  <a:cubicBezTo>
                    <a:pt x="1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4"/>
          <p:cNvSpPr txBox="1"/>
          <p:nvPr/>
        </p:nvSpPr>
        <p:spPr>
          <a:xfrm>
            <a:off x="370964" y="1361065"/>
            <a:ext cx="2428155" cy="4863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Deca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Euclidean Distance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3052842" y="1320457"/>
            <a:ext cx="2702414" cy="742275"/>
          </a:xfrm>
          <a:custGeom>
            <a:rect b="b" l="l" r="r" t="t"/>
            <a:pathLst>
              <a:path extrusionOk="0" h="13225" w="66436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3414195" y="1388257"/>
            <a:ext cx="2428155" cy="4863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Deca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Cosine Similarity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6357111" y="1570963"/>
            <a:ext cx="2066789" cy="4863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Deca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Pearson’s Correlation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4"/>
          <p:cNvPicPr preferRelativeResize="0"/>
          <p:nvPr/>
        </p:nvPicPr>
        <p:blipFill rotWithShape="1">
          <a:blip r:embed="rId3">
            <a:alphaModFix/>
          </a:blip>
          <a:srcRect b="18700" l="21055" r="67592" t="45232"/>
          <a:stretch/>
        </p:blipFill>
        <p:spPr>
          <a:xfrm>
            <a:off x="713968" y="2069483"/>
            <a:ext cx="1657523" cy="2490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4"/>
          <p:cNvPicPr preferRelativeResize="0"/>
          <p:nvPr/>
        </p:nvPicPr>
        <p:blipFill rotWithShape="1">
          <a:blip r:embed="rId4">
            <a:alphaModFix/>
          </a:blip>
          <a:srcRect b="22672" l="17652" r="67137" t="35710"/>
          <a:stretch/>
        </p:blipFill>
        <p:spPr>
          <a:xfrm>
            <a:off x="6502700" y="2100007"/>
            <a:ext cx="1921200" cy="2490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4"/>
          <p:cNvPicPr preferRelativeResize="0"/>
          <p:nvPr/>
        </p:nvPicPr>
        <p:blipFill rotWithShape="1">
          <a:blip r:embed="rId5">
            <a:alphaModFix/>
          </a:blip>
          <a:srcRect b="21073" l="17815" r="68991" t="38741"/>
          <a:stretch/>
        </p:blipFill>
        <p:spPr>
          <a:xfrm>
            <a:off x="3605475" y="2160919"/>
            <a:ext cx="1921200" cy="2337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40309" y="347560"/>
            <a:ext cx="734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Content-Based Filtering</a:t>
            </a:r>
            <a:endParaRPr/>
          </a:p>
        </p:txBody>
      </p:sp>
      <p:pic>
        <p:nvPicPr>
          <p:cNvPr descr="Player similarities &amp;amp; interpolation | by Benoit Pimpaud | Towards Data  Science" id="151" name="Google Shape;1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7032" y="1077433"/>
            <a:ext cx="5769935" cy="3451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276514" y="347560"/>
            <a:ext cx="734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</a:pPr>
            <a:r>
              <a:rPr lang="en">
                <a:solidFill>
                  <a:schemeClr val="lt1"/>
                </a:solidFill>
              </a:rPr>
              <a:t>Content-Based Filtering</a:t>
            </a: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300738" y="766371"/>
            <a:ext cx="465351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Deca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Euclidean Distance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386" y="1074148"/>
            <a:ext cx="8853445" cy="3469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/>
        </p:nvSpPr>
        <p:spPr>
          <a:xfrm>
            <a:off x="28721" y="2508479"/>
            <a:ext cx="544033" cy="1184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M2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M6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COMPARISON OF METHODS</a:t>
            </a:r>
            <a:endParaRPr/>
          </a:p>
        </p:txBody>
      </p:sp>
      <p:graphicFrame>
        <p:nvGraphicFramePr>
          <p:cNvPr id="165" name="Google Shape;165;p5"/>
          <p:cNvGraphicFramePr/>
          <p:nvPr/>
        </p:nvGraphicFramePr>
        <p:xfrm>
          <a:off x="225800" y="11632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{D6A322DC-7D69-48EA-8B9D-E093E5A07A1D}</a:tableStyleId>
              </a:tblPr>
              <a:tblGrid>
                <a:gridCol w="1433950"/>
                <a:gridCol w="3619175"/>
                <a:gridCol w="3542350"/>
              </a:tblGrid>
              <a:tr h="445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2000" u="none" cap="none" strike="noStrik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ADVANTAGES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2000" u="none" cap="none" strike="noStrik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DISADVANTAGES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25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Euclidean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lang="en" sz="1100" u="none" cap="none" strike="noStrike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Intuitive to use; easy to implement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en" sz="1100" u="none" cap="none" strike="noStrike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Works well on low dimensional data &amp; when size of vector is important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" sz="1100" u="none" cap="none" strike="noStrike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Euclidean distance is the similarity of actual value; becomes less useful as data dimension increases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Cosine 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en" sz="1100" u="none" cap="none" strike="noStrike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Good to solve problem with high dimensional distance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" sz="1050" u="none" cap="none" strike="noStrike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Doesn't consider the size of the vector, just consider about direction (disregard difference of scoring scale between different users) </a:t>
                      </a:r>
                      <a:endParaRPr b="0" i="0" sz="1050" u="none" cap="none" strike="noStrike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2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Correlation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en" sz="1100" u="none" cap="none" strike="noStrike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More often used on collaborative filtering; (user-user or item-item based)</a:t>
                      </a:r>
                      <a:endParaRPr sz="1400" u="none" cap="none" strike="noStrike"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en" sz="1100" u="none" cap="none" strike="noStrike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Effective in evaluating linear relationship between two variables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82550" lvl="0" marL="1725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-82550" lvl="0" marL="1725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-171450" lvl="0" marL="1725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" sz="1100" u="none" cap="none" strike="noStrike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Assumes that there is always a linear relationship between the variables which might not be the case all the times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0" lvl="0" marL="1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Work Sans"/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0" lvl="0" marL="1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Work Sans"/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-89999" lvl="0" marL="17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Work Sans"/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-89999" lvl="0" marL="17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Work Sans"/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66" name="Google Shape;166;p5"/>
          <p:cNvGrpSpPr/>
          <p:nvPr/>
        </p:nvGrpSpPr>
        <p:grpSpPr>
          <a:xfrm>
            <a:off x="720002" y="531011"/>
            <a:ext cx="7703988" cy="324424"/>
            <a:chOff x="720002" y="531011"/>
            <a:chExt cx="7703988" cy="324424"/>
          </a:xfrm>
        </p:grpSpPr>
        <p:sp>
          <p:nvSpPr>
            <p:cNvPr id="167" name="Google Shape;167;p5"/>
            <p:cNvSpPr/>
            <p:nvPr/>
          </p:nvSpPr>
          <p:spPr>
            <a:xfrm rot="-2700000">
              <a:off x="761762" y="591157"/>
              <a:ext cx="207049" cy="203877"/>
            </a:xfrm>
            <a:custGeom>
              <a:rect b="b" l="l" r="r" t="t"/>
              <a:pathLst>
                <a:path extrusionOk="0" h="6878" w="6985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8" name="Google Shape;168;p5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169" name="Google Shape;169;p5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rect b="b" l="l" r="r" t="t"/>
                <a:pathLst>
                  <a:path extrusionOk="0" h="11294" w="19273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rect b="b" l="l" r="r" t="t"/>
                <a:pathLst>
                  <a:path extrusionOk="0" h="2407" w="1805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rect b="b" l="l" r="r" t="t"/>
                <a:pathLst>
                  <a:path extrusionOk="0" h="5647" w="5647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rect b="b" l="l" r="r" t="t"/>
                <a:pathLst>
                  <a:path extrusionOk="0" h="5647" w="5647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Top 10 Movies recommendation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6"/>
          <p:cNvSpPr/>
          <p:nvPr/>
        </p:nvSpPr>
        <p:spPr>
          <a:xfrm rot="-2700000">
            <a:off x="761762" y="591157"/>
            <a:ext cx="207049" cy="203877"/>
          </a:xfrm>
          <a:custGeom>
            <a:rect b="b" l="l" r="r" t="t"/>
            <a:pathLst>
              <a:path extrusionOk="0" h="6878" w="6985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6"/>
          <p:cNvGrpSpPr/>
          <p:nvPr/>
        </p:nvGrpSpPr>
        <p:grpSpPr>
          <a:xfrm>
            <a:off x="8054864" y="531011"/>
            <a:ext cx="369126" cy="324424"/>
            <a:chOff x="4467200" y="877100"/>
            <a:chExt cx="481825" cy="423475"/>
          </a:xfrm>
        </p:grpSpPr>
        <p:sp>
          <p:nvSpPr>
            <p:cNvPr id="180" name="Google Shape;180;p6"/>
            <p:cNvSpPr/>
            <p:nvPr/>
          </p:nvSpPr>
          <p:spPr>
            <a:xfrm>
              <a:off x="4467200" y="1018225"/>
              <a:ext cx="481825" cy="282350"/>
            </a:xfrm>
            <a:custGeom>
              <a:rect b="b" l="l" r="r" t="t"/>
              <a:pathLst>
                <a:path extrusionOk="0" h="11294" w="19273">
                  <a:moveTo>
                    <a:pt x="10723" y="2257"/>
                  </a:moveTo>
                  <a:cubicBezTo>
                    <a:pt x="11013" y="2257"/>
                    <a:pt x="11292" y="2483"/>
                    <a:pt x="11292" y="2823"/>
                  </a:cubicBezTo>
                  <a:cubicBezTo>
                    <a:pt x="11292" y="3136"/>
                    <a:pt x="11039" y="3389"/>
                    <a:pt x="10729" y="3389"/>
                  </a:cubicBezTo>
                  <a:cubicBezTo>
                    <a:pt x="10223" y="3389"/>
                    <a:pt x="9973" y="2781"/>
                    <a:pt x="10329" y="2423"/>
                  </a:cubicBezTo>
                  <a:cubicBezTo>
                    <a:pt x="10443" y="2308"/>
                    <a:pt x="10585" y="2257"/>
                    <a:pt x="10723" y="2257"/>
                  </a:cubicBezTo>
                  <a:close/>
                  <a:moveTo>
                    <a:pt x="14755" y="3389"/>
                  </a:moveTo>
                  <a:lnTo>
                    <a:pt x="14755" y="7906"/>
                  </a:lnTo>
                  <a:lnTo>
                    <a:pt x="13551" y="7906"/>
                  </a:lnTo>
                  <a:lnTo>
                    <a:pt x="13551" y="3389"/>
                  </a:lnTo>
                  <a:close/>
                  <a:moveTo>
                    <a:pt x="5083" y="2822"/>
                  </a:moveTo>
                  <a:cubicBezTo>
                    <a:pt x="5189" y="2822"/>
                    <a:pt x="5297" y="2853"/>
                    <a:pt x="5396" y="2920"/>
                  </a:cubicBezTo>
                  <a:lnTo>
                    <a:pt x="8784" y="5178"/>
                  </a:lnTo>
                  <a:cubicBezTo>
                    <a:pt x="9118" y="5401"/>
                    <a:pt x="9118" y="5892"/>
                    <a:pt x="8784" y="6117"/>
                  </a:cubicBezTo>
                  <a:lnTo>
                    <a:pt x="5396" y="8376"/>
                  </a:lnTo>
                  <a:cubicBezTo>
                    <a:pt x="5297" y="8442"/>
                    <a:pt x="5189" y="8472"/>
                    <a:pt x="5084" y="8472"/>
                  </a:cubicBezTo>
                  <a:cubicBezTo>
                    <a:pt x="4790" y="8472"/>
                    <a:pt x="4517" y="8239"/>
                    <a:pt x="4517" y="7906"/>
                  </a:cubicBezTo>
                  <a:lnTo>
                    <a:pt x="4517" y="3389"/>
                  </a:lnTo>
                  <a:cubicBezTo>
                    <a:pt x="4517" y="3057"/>
                    <a:pt x="4789" y="2822"/>
                    <a:pt x="5083" y="2822"/>
                  </a:cubicBezTo>
                  <a:close/>
                  <a:moveTo>
                    <a:pt x="18711" y="1"/>
                  </a:moveTo>
                  <a:cubicBezTo>
                    <a:pt x="18601" y="1"/>
                    <a:pt x="18491" y="33"/>
                    <a:pt x="18396" y="95"/>
                  </a:cubicBezTo>
                  <a:lnTo>
                    <a:pt x="15150" y="2260"/>
                  </a:lnTo>
                  <a:lnTo>
                    <a:pt x="13551" y="2260"/>
                  </a:lnTo>
                  <a:lnTo>
                    <a:pt x="13551" y="1694"/>
                  </a:lnTo>
                  <a:cubicBezTo>
                    <a:pt x="13548" y="926"/>
                    <a:pt x="13027" y="255"/>
                    <a:pt x="12283" y="62"/>
                  </a:cubicBezTo>
                  <a:cubicBezTo>
                    <a:pt x="11527" y="774"/>
                    <a:pt x="10560" y="1128"/>
                    <a:pt x="9594" y="1128"/>
                  </a:cubicBezTo>
                  <a:cubicBezTo>
                    <a:pt x="8599" y="1128"/>
                    <a:pt x="7604" y="752"/>
                    <a:pt x="6842" y="2"/>
                  </a:cubicBezTo>
                  <a:lnTo>
                    <a:pt x="6712" y="2"/>
                  </a:lnTo>
                  <a:cubicBezTo>
                    <a:pt x="5950" y="753"/>
                    <a:pt x="4955" y="1131"/>
                    <a:pt x="3959" y="1131"/>
                  </a:cubicBezTo>
                  <a:cubicBezTo>
                    <a:pt x="2993" y="1131"/>
                    <a:pt x="2026" y="775"/>
                    <a:pt x="1271" y="62"/>
                  </a:cubicBezTo>
                  <a:cubicBezTo>
                    <a:pt x="524" y="255"/>
                    <a:pt x="3" y="923"/>
                    <a:pt x="0" y="1694"/>
                  </a:cubicBezTo>
                  <a:lnTo>
                    <a:pt x="0" y="9598"/>
                  </a:lnTo>
                  <a:cubicBezTo>
                    <a:pt x="0" y="10535"/>
                    <a:pt x="759" y="11291"/>
                    <a:pt x="1696" y="11294"/>
                  </a:cubicBezTo>
                  <a:lnTo>
                    <a:pt x="11859" y="11294"/>
                  </a:lnTo>
                  <a:cubicBezTo>
                    <a:pt x="12792" y="11294"/>
                    <a:pt x="13551" y="10535"/>
                    <a:pt x="13551" y="9598"/>
                  </a:cubicBezTo>
                  <a:lnTo>
                    <a:pt x="13551" y="9035"/>
                  </a:lnTo>
                  <a:lnTo>
                    <a:pt x="15150" y="9035"/>
                  </a:lnTo>
                  <a:lnTo>
                    <a:pt x="18396" y="11197"/>
                  </a:lnTo>
                  <a:cubicBezTo>
                    <a:pt x="18494" y="11263"/>
                    <a:pt x="18602" y="11293"/>
                    <a:pt x="18707" y="11293"/>
                  </a:cubicBezTo>
                  <a:cubicBezTo>
                    <a:pt x="19000" y="11293"/>
                    <a:pt x="19272" y="11060"/>
                    <a:pt x="19272" y="10728"/>
                  </a:cubicBezTo>
                  <a:lnTo>
                    <a:pt x="19272" y="565"/>
                  </a:lnTo>
                  <a:cubicBezTo>
                    <a:pt x="19272" y="357"/>
                    <a:pt x="19158" y="164"/>
                    <a:pt x="18977" y="68"/>
                  </a:cubicBezTo>
                  <a:cubicBezTo>
                    <a:pt x="18894" y="23"/>
                    <a:pt x="18802" y="1"/>
                    <a:pt x="18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4608425" y="1129300"/>
              <a:ext cx="45125" cy="60175"/>
            </a:xfrm>
            <a:custGeom>
              <a:rect b="b" l="l" r="r" t="t"/>
              <a:pathLst>
                <a:path extrusionOk="0" h="2407" w="1805">
                  <a:moveTo>
                    <a:pt x="0" y="0"/>
                  </a:moveTo>
                  <a:lnTo>
                    <a:pt x="0" y="2406"/>
                  </a:lnTo>
                  <a:lnTo>
                    <a:pt x="1804" y="1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4495500" y="877100"/>
              <a:ext cx="141175" cy="141175"/>
            </a:xfrm>
            <a:custGeom>
              <a:rect b="b" l="l" r="r" t="t"/>
              <a:pathLst>
                <a:path extrusionOk="0" h="5647" w="5647">
                  <a:moveTo>
                    <a:pt x="2822" y="1"/>
                  </a:moveTo>
                  <a:cubicBezTo>
                    <a:pt x="1262" y="1"/>
                    <a:pt x="0" y="1262"/>
                    <a:pt x="0" y="2822"/>
                  </a:cubicBezTo>
                  <a:cubicBezTo>
                    <a:pt x="0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4636650" y="877100"/>
              <a:ext cx="141175" cy="141175"/>
            </a:xfrm>
            <a:custGeom>
              <a:rect b="b" l="l" r="r" t="t"/>
              <a:pathLst>
                <a:path extrusionOk="0" h="5647" w="5647">
                  <a:moveTo>
                    <a:pt x="2822" y="1"/>
                  </a:moveTo>
                  <a:cubicBezTo>
                    <a:pt x="1262" y="1"/>
                    <a:pt x="1" y="1262"/>
                    <a:pt x="1" y="2822"/>
                  </a:cubicBezTo>
                  <a:cubicBezTo>
                    <a:pt x="1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Text, table&#10;&#10;Description automatically generated with medium confidence" id="184" name="Google Shape;184;p6"/>
          <p:cNvPicPr preferRelativeResize="0"/>
          <p:nvPr/>
        </p:nvPicPr>
        <p:blipFill rotWithShape="1">
          <a:blip r:embed="rId3">
            <a:alphaModFix/>
          </a:blip>
          <a:srcRect b="0" l="0" r="37941" t="0"/>
          <a:stretch/>
        </p:blipFill>
        <p:spPr>
          <a:xfrm>
            <a:off x="5274259" y="1211827"/>
            <a:ext cx="3604134" cy="320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erson holding a microphone&#10;&#10;Description automatically generated with medium confidence" id="185" name="Google Shape;18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907" y="1714975"/>
            <a:ext cx="1497760" cy="224663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6"/>
          <p:cNvSpPr/>
          <p:nvPr/>
        </p:nvSpPr>
        <p:spPr>
          <a:xfrm>
            <a:off x="1610233" y="2722248"/>
            <a:ext cx="776680" cy="49177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4359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erson with her arms out&#10;&#10;Description automatically generated with low confidence" id="187" name="Google Shape;187;p6"/>
          <p:cNvPicPr preferRelativeResize="0"/>
          <p:nvPr/>
        </p:nvPicPr>
        <p:blipFill rotWithShape="1">
          <a:blip r:embed="rId5">
            <a:alphaModFix/>
          </a:blip>
          <a:srcRect b="0" l="0" r="27657" t="747"/>
          <a:stretch/>
        </p:blipFill>
        <p:spPr>
          <a:xfrm>
            <a:off x="2051637" y="1133603"/>
            <a:ext cx="1497760" cy="11627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llage of a person&#10;&#10;Description automatically generated with low confidence" id="188" name="Google Shape;188;p6"/>
          <p:cNvPicPr preferRelativeResize="0"/>
          <p:nvPr/>
        </p:nvPicPr>
        <p:blipFill rotWithShape="1">
          <a:blip r:embed="rId6">
            <a:alphaModFix/>
          </a:blip>
          <a:srcRect b="39872" l="0" r="0" t="0"/>
          <a:stretch/>
        </p:blipFill>
        <p:spPr>
          <a:xfrm>
            <a:off x="2386913" y="2464268"/>
            <a:ext cx="1497760" cy="1350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 with low confidence" id="189" name="Google Shape;189;p6"/>
          <p:cNvPicPr preferRelativeResize="0"/>
          <p:nvPr/>
        </p:nvPicPr>
        <p:blipFill rotWithShape="1">
          <a:blip r:embed="rId7">
            <a:alphaModFix/>
          </a:blip>
          <a:srcRect b="38028" l="-961" r="961" t="-4385"/>
          <a:stretch/>
        </p:blipFill>
        <p:spPr>
          <a:xfrm>
            <a:off x="3752530" y="2968137"/>
            <a:ext cx="1638940" cy="1574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/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600"/>
              <a:t>COLLABORATIVE FILTERING SYSTEM</a:t>
            </a:r>
            <a:endParaRPr sz="2600"/>
          </a:p>
        </p:txBody>
      </p:sp>
      <p:graphicFrame>
        <p:nvGraphicFramePr>
          <p:cNvPr id="195" name="Google Shape;195;p7"/>
          <p:cNvGraphicFramePr/>
          <p:nvPr/>
        </p:nvGraphicFramePr>
        <p:xfrm>
          <a:off x="0" y="1125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{D6A322DC-7D69-48EA-8B9D-E093E5A07A1D}</a:tableStyleId>
              </a:tblPr>
              <a:tblGrid>
                <a:gridCol w="1433950"/>
                <a:gridCol w="3834325"/>
                <a:gridCol w="3652875"/>
              </a:tblGrid>
              <a:tr h="435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2000" u="none" cap="none" strike="noStrik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User-User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2000" u="none" cap="none" strike="noStrik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Item-Item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1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Description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en" sz="1100" u="none" cap="none" strike="noStrike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Find look alike users based on similarity and recommend movies which first user’s look-alike has chosen in past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" sz="1100" u="none" cap="none" strike="noStrike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Looks for similar items based on the items users have already liked or positively interacted with.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Pros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en" sz="1100" u="none" cap="none" strike="noStrike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Easy to implement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en" sz="1100" u="none" cap="none" strike="noStrike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Context independent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en" sz="1100" u="none" cap="none" strike="noStrike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Compared to other techniques, such as content-based, it is more accurate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" sz="1100" u="none" cap="none" strike="noStrike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Solve issues that user-based collaborative filters suffer from; such as when the system has many items with fewer items rated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" sz="1100" u="none" cap="none" strike="noStrike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Less computation intensive than UBCF</a:t>
                      </a:r>
                      <a:endParaRPr sz="1400" u="none" cap="none" strike="noStrike"/>
                    </a:p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70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" sz="1600" u="none" cap="none" strike="noStrik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Cons</a:t>
                      </a:r>
                      <a:endParaRPr b="1" i="0" sz="1600" u="none" cap="none" strike="noStrik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en" sz="1100" u="none" cap="none" strike="noStrike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Sparsity: The percentage of people who rate items is usually low.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en" sz="1100" u="none" cap="none" strike="noStrike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Scalability: More users means greater computing power to find the nearest K neighbors 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en" sz="1100" u="none" cap="none" strike="noStrike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Cold-start: New users will have no to little information about them to be compared with other users.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en" sz="1100" u="none" cap="none" strike="noStrike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New item: New items will have lack of ratings to create a solid ranking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96" name="Google Shape;196;p7"/>
          <p:cNvGrpSpPr/>
          <p:nvPr/>
        </p:nvGrpSpPr>
        <p:grpSpPr>
          <a:xfrm>
            <a:off x="720002" y="531011"/>
            <a:ext cx="7703988" cy="324424"/>
            <a:chOff x="720002" y="531011"/>
            <a:chExt cx="7703988" cy="324424"/>
          </a:xfrm>
        </p:grpSpPr>
        <p:sp>
          <p:nvSpPr>
            <p:cNvPr id="197" name="Google Shape;197;p7"/>
            <p:cNvSpPr/>
            <p:nvPr/>
          </p:nvSpPr>
          <p:spPr>
            <a:xfrm rot="-2700000">
              <a:off x="761762" y="591157"/>
              <a:ext cx="207049" cy="203877"/>
            </a:xfrm>
            <a:custGeom>
              <a:rect b="b" l="l" r="r" t="t"/>
              <a:pathLst>
                <a:path extrusionOk="0" h="6878" w="6985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8" name="Google Shape;198;p7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199" name="Google Shape;199;p7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rect b="b" l="l" r="r" t="t"/>
                <a:pathLst>
                  <a:path extrusionOk="0" h="11294" w="19273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rect b="b" l="l" r="r" t="t"/>
                <a:pathLst>
                  <a:path extrusionOk="0" h="2407" w="1805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rect b="b" l="l" r="r" t="t"/>
                <a:pathLst>
                  <a:path extrusionOk="0" h="5647" w="5647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rect b="b" l="l" r="r" t="t"/>
                <a:pathLst>
                  <a:path extrusionOk="0" h="5647" w="5647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xting App Pitch Deck by Slidesgo">
  <a:themeElements>
    <a:clrScheme name="Simple Light">
      <a:dk1>
        <a:srgbClr val="000000"/>
      </a:dk1>
      <a:lt1>
        <a:srgbClr val="FFFFFF"/>
      </a:lt1>
      <a:dk2>
        <a:srgbClr val="14279B"/>
      </a:dk2>
      <a:lt2>
        <a:srgbClr val="3D56B2"/>
      </a:lt2>
      <a:accent1>
        <a:srgbClr val="5C7AEA"/>
      </a:accent1>
      <a:accent2>
        <a:srgbClr val="E6E6E6"/>
      </a:accent2>
      <a:accent3>
        <a:srgbClr val="8AA4F9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