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bin" ContentType="image/unknown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6" r:id="rId4"/>
    <p:sldId id="257" r:id="rId5"/>
    <p:sldId id="258" r:id="rId6"/>
    <p:sldId id="264" r:id="rId7"/>
    <p:sldId id="263" r:id="rId8"/>
    <p:sldId id="262" r:id="rId9"/>
    <p:sldId id="259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974911D-8931-419B-9275-78F2F3B6B94C}">
          <p14:sldIdLst>
            <p14:sldId id="256"/>
            <p14:sldId id="257"/>
            <p14:sldId id="258"/>
            <p14:sldId id="264"/>
            <p14:sldId id="263"/>
            <p14:sldId id="262"/>
            <p14:sldId id="259"/>
            <p14:sldId id="265"/>
            <p14:sldId id="266"/>
            <p14:sldId id="267"/>
            <p14:sldId id="268"/>
            <p14:sldId id="270"/>
            <p14:sldId id="271"/>
            <p14:sldId id="269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06709-8E4C-4AFC-8A8A-4FD742869DE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1402A-3DAE-4916-96FF-65B0DADD69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45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7BDE00-40DA-4CE4-A17A-148D17EAF47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/>
            </a:pPr>
            <a:fld id="{575FDED9-ED77-407C-B641-E2E3F735AF69}" type="slidenum">
              <a:rPr kumimoji="0" lang="ru-RU" alt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anose="020B0503020204020204" pitchFamily="34" charset="-122"/>
                <a:cs typeface="Segoe UI" panose="020B0502040204020203" pitchFamily="34" charset="0"/>
              </a:rPr>
              <a:pPr marL="0" marR="0" lvl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/>
              </a:pPr>
              <a:t>6</a:t>
            </a:fld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CC1E3444-2B9C-4170-B869-D5D300E92C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32B8AAA-D853-4EEF-A322-4E11A6BE84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4F675DA9-277C-4C15-86DC-E86B3C53D5A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/>
            </a:pPr>
            <a:fld id="{E8914C13-CDC5-45DF-90A0-C06163546066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anose="020B0503020204020204" pitchFamily="34" charset="-122"/>
                <a:cs typeface="Segoe UI" panose="020B0502040204020203" pitchFamily="34" charset="0"/>
              </a:rPr>
              <a:pPr marL="0" marR="0" lvl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/>
              </a:pPr>
              <a:t>8</a:t>
            </a:fld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AAFCA686-4413-4646-B2D2-7D9B0D074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/>
            </a:pPr>
            <a:fld id="{F2817C12-D21D-4343-BDEE-DDA0579F7D4E}" type="slidenum">
              <a:rPr kumimoji="0" lang="ru-RU" altLang="ru-RU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/>
              </a:pPr>
              <a:t>8</a:t>
            </a:fld>
            <a:endParaRPr kumimoji="0" lang="ru-RU" alt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E8CC38F-5B1C-4C42-B651-9A158C0F65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013E12B-6DE7-41C6-BAEE-F1CEF0FAE9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C81EAD-9135-441F-B80D-AA51C85EA8D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/>
            </a:pPr>
            <a:fld id="{1AAF6BF0-E247-4628-AA86-4726EAA7A9DD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anose="020B0503020204020204" pitchFamily="34" charset="-122"/>
                <a:cs typeface="Segoe UI" panose="020B0502040204020203" pitchFamily="34" charset="0"/>
              </a:rPr>
              <a:pPr marL="0" marR="0" lvl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/>
              </a:pPr>
              <a:t>12</a:t>
            </a:fld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0AF57A59-B00E-4617-9C9F-B226E96C46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8791A72-BDCA-49D1-A87D-33144911C3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BB2A88-F765-4A33-A1A1-77B7378165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/>
            </a:pPr>
            <a:fld id="{CB7BB68B-035E-4F0A-ABF6-5FD0AB209EF4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anose="020B0503020204020204" pitchFamily="34" charset="-122"/>
                <a:cs typeface="Segoe UI" panose="020B0502040204020203" pitchFamily="34" charset="0"/>
              </a:rPr>
              <a:pPr marL="0" marR="0" lvl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/>
              </a:pPr>
              <a:t>13</a:t>
            </a:fld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48367E8D-09B7-4926-A827-E8C73207E3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7A3A382-159E-4BEA-82FB-19E2EA1A2E5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79D826-DFE2-483E-9422-D0EABBF62EF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/>
            </a:pPr>
            <a:fld id="{EB03025C-B35D-4550-9A6B-08D081190CAB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anose="020B0503020204020204" pitchFamily="34" charset="-122"/>
                <a:cs typeface="Segoe UI" panose="020B0502040204020203" pitchFamily="34" charset="0"/>
              </a:rPr>
              <a:pPr marL="0" marR="0" lvl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/>
              </a:pPr>
              <a:t>15</a:t>
            </a:fld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6B9A7B9A-56C8-42C8-8F0A-670940170F3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F0BB6D7-CEDA-4EB7-9439-06A449A107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D039B-C511-4BA3-95F1-9FC76E39DB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/>
            </a:pPr>
            <a:fld id="{A7AD5B81-9495-4E10-8645-AAEC39A4013A}" type="slidenum">
              <a:rPr kumimoji="0" lang="ru-RU" alt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icrosoft YaHei" panose="020B0503020204020204" pitchFamily="34" charset="-122"/>
                <a:cs typeface="Segoe UI" panose="020B0502040204020203" pitchFamily="34" charset="0"/>
              </a:rPr>
              <a:pPr marL="0" marR="0" lvl="0" indent="0" algn="r" defTabSz="449263" rtl="0" eaLnBrk="1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/>
              </a:pPr>
              <a:t>16</a:t>
            </a:fld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C69A57F4-0A14-4BB0-9570-8E4351DEF8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15A6F73-63DD-40EB-9F3E-B3B19992C3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3711-FEBA-49E1-8FB0-BC8268AE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96A0E2-A530-456D-87C1-20669EC5E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DE40A5-DE70-4496-886B-DE20AD84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2189-813A-4D1F-A45B-966793305175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7D173F-3E9F-45CC-8F47-DC11E111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F35A0-BE32-45ED-B9E6-A3714C2B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17ED-740F-47AD-9763-8D74B2128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10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BE9F7-9ABB-4945-855E-646680A6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44A57D-4436-4C15-BF1B-37A4CEB15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BC412-8AD2-4505-A0D8-6F9DF952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2189-813A-4D1F-A45B-966793305175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2EFD3F-F083-4204-95EE-0303E2BA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9E59C-6393-4F84-8085-120C336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17ED-740F-47AD-9763-8D74B2128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1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B8289F-EF01-47C2-90AF-76924EFFF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585F0A-B66C-4B38-9E8B-291C951D4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2F3856-A6C4-4716-ADD1-FE95AA53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2189-813A-4D1F-A45B-966793305175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26D379-CE02-433A-A3F8-10DAF541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EC250-23CA-49CF-93AF-25057CA4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17ED-740F-47AD-9763-8D74B2128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53E5B-0592-4E33-8394-89DE0A6BB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69D965-518A-492C-B458-19614794E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0812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4AB8D-EB72-4146-83AD-CD9418D6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DEF37-BEF5-47B1-A23D-AD1DFCC7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87715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A50AB-CC1F-42CE-B83C-E53EDC8A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0DCF1B-979C-4DC4-886D-DF7AC742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/>
            </a:lvl1pPr>
            <a:lvl2pPr marL="414772" indent="0">
              <a:buNone/>
              <a:defRPr sz="1814"/>
            </a:lvl2pPr>
            <a:lvl3pPr marL="829544" indent="0">
              <a:buNone/>
              <a:defRPr sz="1633"/>
            </a:lvl3pPr>
            <a:lvl4pPr marL="1244316" indent="0">
              <a:buNone/>
              <a:defRPr sz="1452"/>
            </a:lvl4pPr>
            <a:lvl5pPr marL="1659087" indent="0">
              <a:buNone/>
              <a:defRPr sz="1452"/>
            </a:lvl5pPr>
            <a:lvl6pPr marL="2073859" indent="0">
              <a:buNone/>
              <a:defRPr sz="1452"/>
            </a:lvl6pPr>
            <a:lvl7pPr marL="2488631" indent="0">
              <a:buNone/>
              <a:defRPr sz="1452"/>
            </a:lvl7pPr>
            <a:lvl8pPr marL="2903403" indent="0">
              <a:buNone/>
              <a:defRPr sz="1452"/>
            </a:lvl8pPr>
            <a:lvl9pPr marL="3318175" indent="0">
              <a:buNone/>
              <a:defRPr sz="145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5026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89C56-C39D-4AA3-AA96-61CF8A60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52664-00B6-4674-BAFC-1CDBC18A9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4328"/>
            <a:ext cx="5393279" cy="39762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A976B4-28A9-4CE7-B1B7-8BE6EDF3C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6240" y="1604328"/>
            <a:ext cx="5393281" cy="39762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92264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BFD50-FA71-49B5-AA5B-530D0614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39F111-BEA3-4649-BA21-4C9D87356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3BD4B0-7450-4490-8465-6AABC707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9F984F-9516-4B1D-9FA3-81A7DC3B7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8DDC45-AE3E-4BF2-B455-EE6B1616D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01656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791D1-0F7D-4860-978F-EEF4EA61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89532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63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F91F6-6F70-457F-B1A8-811A2BF4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57A697-58FC-4436-8497-31FCA475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2326B-7715-4F6A-9643-F78A4769B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3229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EE0D5-81E7-445B-A4BA-55689047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D051E3-BEC8-44E5-BE4D-466DD9FE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E1194-E868-4487-96A9-04D0457C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2189-813A-4D1F-A45B-966793305175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6ACF11-98EF-45D0-8ECF-FC638FAC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5C08BD-0E8B-431D-8957-C1A0ABEF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17ED-740F-47AD-9763-8D74B2128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24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59E59-5F7B-4BD9-8FFA-1457D699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3BF847-A08D-47D6-A29B-49091CB92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2591C7-7B49-4C91-847A-845A75345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8294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7CA77-EC8C-4C78-BF5B-8B41BED1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9024FE-EF1D-4B8A-B1C0-6283DC168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239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8FC7EB-1333-4E1B-BE15-1A043E218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7761" y="273629"/>
            <a:ext cx="2741760" cy="53069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BCBD48-B5C1-4222-8351-46A6B0445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3629"/>
            <a:ext cx="8044800" cy="53069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92007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D6CB5-E1F6-4A2C-A566-2D3AC383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AA0DA9-A646-436C-8C1F-E84DD21F9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73309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F51C6-596F-47FC-BA34-5166C5BD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48C61-D864-4243-8988-7DCCECB2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534670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FE7C3-C6D0-47B7-BFF0-DEC92788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18A528-2FAB-4A70-90FC-DED39A09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/>
            </a:lvl1pPr>
            <a:lvl2pPr marL="414772" indent="0">
              <a:buNone/>
              <a:defRPr sz="1814"/>
            </a:lvl2pPr>
            <a:lvl3pPr marL="829544" indent="0">
              <a:buNone/>
              <a:defRPr sz="1633"/>
            </a:lvl3pPr>
            <a:lvl4pPr marL="1244316" indent="0">
              <a:buNone/>
              <a:defRPr sz="1452"/>
            </a:lvl4pPr>
            <a:lvl5pPr marL="1659087" indent="0">
              <a:buNone/>
              <a:defRPr sz="1452"/>
            </a:lvl5pPr>
            <a:lvl6pPr marL="2073859" indent="0">
              <a:buNone/>
              <a:defRPr sz="1452"/>
            </a:lvl6pPr>
            <a:lvl7pPr marL="2488631" indent="0">
              <a:buNone/>
              <a:defRPr sz="1452"/>
            </a:lvl7pPr>
            <a:lvl8pPr marL="2903403" indent="0">
              <a:buNone/>
              <a:defRPr sz="1452"/>
            </a:lvl8pPr>
            <a:lvl9pPr marL="3318175" indent="0">
              <a:buNone/>
              <a:defRPr sz="145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50082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45319-12CD-4E01-AAF2-D80B4B0C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56897-2E9D-4DD4-B1D0-6580E73E8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4328"/>
            <a:ext cx="5393279" cy="39762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EFCF88-E31C-44C9-A724-A9D2CDE56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6240" y="1604328"/>
            <a:ext cx="5393281" cy="39762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9794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70E90-11A3-4000-BAE9-E3599E08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352998-70CD-4292-897B-FC303A42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953483-D54A-44FE-A022-1A42AD84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B32DA3-12DD-498F-80EA-5E434D6D2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DE9301-1100-49C3-834D-588EA7F48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26080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4201B-7B8F-48A5-99E8-E32E7151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52864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04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9BDC5-3723-4005-A6E8-D046230E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C8175-C2E9-4507-8BED-F1CBEB6B5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55A4FA-2046-45AA-B14F-90BE072F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2189-813A-4D1F-A45B-966793305175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3F545-F0D3-479C-9CB5-BFDDDAF2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CA25C-6D2C-4FDF-B236-7F7F8371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17ED-740F-47AD-9763-8D74B2128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0800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B83DB-C11C-467E-ADFF-EE74D27D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2661E-0D52-4CD8-AB1D-A123DB6C4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86A7F2-94BD-4423-999A-5BC33CCBF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438293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BBE41-C4C2-4539-A627-8206F49E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F53DE5-24B3-41E1-87A0-6467AE906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C2AA07-E696-4097-A8B6-BD5C731C7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78583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1BED7-BF43-4256-8D96-495D09C8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E4D1E-CB87-42D6-B47E-5AE8F58EE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723811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4EE413-FB92-422A-9A0B-0C66C8DC3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7761" y="273629"/>
            <a:ext cx="2741760" cy="53069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7D123A-071E-478E-8EEE-ED677FDE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3629"/>
            <a:ext cx="8044800" cy="53069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6010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05C8C-DC3C-4001-B559-02B84F09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4C1E2-DC70-48E0-A6A7-539BD5A27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59A056-374C-4DFD-A0F3-D2FF314AE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BC412D-FD38-4D16-BC42-1CA90AF7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2189-813A-4D1F-A45B-966793305175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008F5C-3867-468D-AA4F-5EA0F693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32C313-A221-48E1-8A39-53EB1A5A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17ED-740F-47AD-9763-8D74B2128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92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090EE-9286-4D59-85CC-C0A190AA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35BB1-7288-4081-B392-427EFA95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B03559-431E-4D6C-923E-0A310C448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7C0342-971C-4F54-B4C3-06081C5AC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5F18CA-DCFF-4E9C-9E1C-A0AF03202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4AD448-1FA9-41DC-BFC3-BE648141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2189-813A-4D1F-A45B-966793305175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AD92DF-1CE7-4F32-9D14-45328F89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AB70C9-B957-4259-BD8A-821515DA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17ED-740F-47AD-9763-8D74B2128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48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58076-B8A3-4818-BEE8-2E3257D3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02602D-9643-40AD-A4B9-72A1D08A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2189-813A-4D1F-A45B-966793305175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323603-53AC-4EAB-8F45-75B40FAD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EF78FA-B1E9-4C46-9557-DF95460C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17ED-740F-47AD-9763-8D74B2128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68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DF7EED-C303-42DA-B478-9E5745E1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2189-813A-4D1F-A45B-966793305175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005E73-0BCD-4479-9A4F-495F885D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ADC868-E44E-4AED-8CAE-CE815147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17ED-740F-47AD-9763-8D74B2128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96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5AC44-2FB9-4ECA-BA09-E60ECD81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AF21F-2F27-456B-B9BC-096B655B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A32CE3-F7BB-457F-A0CC-16E8326AB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5B888D-D736-4C33-9B46-5D86D27F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2189-813A-4D1F-A45B-966793305175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9F96C-BB78-495D-9FF9-9D394EF3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C0988A-37BE-4B0A-8D6C-C2EB0600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17ED-740F-47AD-9763-8D74B2128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9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978AA-E58B-462A-B820-21D6FCCB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C96A9D-A12D-4ED5-B282-38885C9A1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A43D1D-3D32-4520-9531-730642F3A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A32F92-AD63-4F83-A386-148EDD4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2189-813A-4D1F-A45B-966793305175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2801A0-E3B8-4550-9E17-664B9E7A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BA175E-1B0D-4C45-8F6A-35EE894C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17ED-740F-47AD-9763-8D74B2128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B6E99-14EC-4974-B24A-F82178CF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BA68CF-B7B3-49EF-9028-36C23B55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2F53C-4E10-4BDC-9C7C-FDCC5C3AB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2189-813A-4D1F-A45B-966793305175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F61A31-2097-431D-B8C5-683ED107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9D955-DE5D-4F18-9884-ABD0E87BB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17ED-740F-47AD-9763-8D74B21284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60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9E491BF9-8417-4C9B-8901-B0A6316DC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3629"/>
            <a:ext cx="1097088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B31B2D1-D800-43C8-8414-2A95091EC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4328"/>
            <a:ext cx="1097088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12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298405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 kern="1200">
          <a:solidFill>
            <a:srgbClr val="000000"/>
          </a:solidFill>
          <a:latin typeface="+mj-lt"/>
          <a:ea typeface="+mj-ea"/>
          <a:cs typeface="+mj-cs"/>
        </a:defRPr>
      </a:lvl1pPr>
      <a:lvl2pPr marL="674004" indent="-259232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2pPr>
      <a:lvl3pPr marL="1036930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3pPr>
      <a:lvl4pPr marL="1451701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4pPr>
      <a:lvl5pPr marL="1866473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5pPr>
      <a:lvl6pPr marL="2281245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6pPr>
      <a:lvl7pPr marL="2696017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7pPr>
      <a:lvl8pPr marL="3110789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8pPr>
      <a:lvl9pPr marL="3525561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9pPr>
    </p:titleStyle>
    <p:bodyStyle>
      <a:lvl1pPr marL="311079" indent="-311079" algn="l" defTabSz="407571" rtl="0" fontAlgn="base" hangingPunct="0">
        <a:lnSpc>
          <a:spcPct val="98000"/>
        </a:lnSpc>
        <a:spcBef>
          <a:spcPts val="129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1pPr>
      <a:lvl2pPr marL="674004" indent="-259232" algn="l" defTabSz="407571" rtl="0" fontAlgn="base" hangingPunct="0">
        <a:lnSpc>
          <a:spcPct val="98000"/>
        </a:lnSpc>
        <a:spcBef>
          <a:spcPts val="103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40" kern="1200">
          <a:solidFill>
            <a:srgbClr val="000000"/>
          </a:solidFill>
          <a:latin typeface="+mn-lt"/>
          <a:ea typeface="+mn-ea"/>
          <a:cs typeface="+mn-cs"/>
        </a:defRPr>
      </a:lvl2pPr>
      <a:lvl3pPr marL="1036930" indent="-207386" algn="l" defTabSz="407571" rtl="0" fontAlgn="base" hangingPunct="0">
        <a:lnSpc>
          <a:spcPct val="98000"/>
        </a:lnSpc>
        <a:spcBef>
          <a:spcPts val="77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77" kern="1200">
          <a:solidFill>
            <a:srgbClr val="000000"/>
          </a:solidFill>
          <a:latin typeface="+mn-lt"/>
          <a:ea typeface="+mn-ea"/>
          <a:cs typeface="+mn-cs"/>
        </a:defRPr>
      </a:lvl3pPr>
      <a:lvl4pPr marL="1451701" indent="-207386" algn="l" defTabSz="407571" rtl="0" fontAlgn="base" hangingPunct="0">
        <a:lnSpc>
          <a:spcPct val="98000"/>
        </a:lnSpc>
        <a:spcBef>
          <a:spcPts val="52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000000"/>
          </a:solidFill>
          <a:latin typeface="+mn-lt"/>
          <a:ea typeface="+mn-ea"/>
          <a:cs typeface="+mn-cs"/>
        </a:defRPr>
      </a:lvl4pPr>
      <a:lvl5pPr marL="1866473" indent="-207386" algn="l" defTabSz="407571" rtl="0" fontAlgn="base" hangingPunct="0">
        <a:lnSpc>
          <a:spcPct val="98000"/>
        </a:lnSpc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000000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9E0AAC1A-E131-4487-823E-5CE3B1235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3629"/>
            <a:ext cx="1097088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F4B210BF-9696-412D-B536-7FAD8BB46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4328"/>
            <a:ext cx="1097088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12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224309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 kern="1200">
          <a:solidFill>
            <a:srgbClr val="000000"/>
          </a:solidFill>
          <a:latin typeface="+mj-lt"/>
          <a:ea typeface="+mj-ea"/>
          <a:cs typeface="+mj-cs"/>
        </a:defRPr>
      </a:lvl1pPr>
      <a:lvl2pPr marL="674004" indent="-259232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2pPr>
      <a:lvl3pPr marL="1036930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3pPr>
      <a:lvl4pPr marL="1451701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4pPr>
      <a:lvl5pPr marL="1866473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5pPr>
      <a:lvl6pPr marL="2281245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6pPr>
      <a:lvl7pPr marL="2696017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7pPr>
      <a:lvl8pPr marL="3110789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8pPr>
      <a:lvl9pPr marL="3525561" indent="-207386" algn="ctr" defTabSz="407571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XO Oriel" pitchFamily="16" charset="0"/>
          <a:ea typeface="Microsoft YaHei" panose="020B0503020204020204" pitchFamily="34" charset="-122"/>
        </a:defRPr>
      </a:lvl9pPr>
    </p:titleStyle>
    <p:bodyStyle>
      <a:lvl1pPr marL="311079" indent="-311079" algn="l" defTabSz="407571" rtl="0" fontAlgn="base" hangingPunct="0">
        <a:lnSpc>
          <a:spcPct val="98000"/>
        </a:lnSpc>
        <a:spcBef>
          <a:spcPts val="129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1pPr>
      <a:lvl2pPr marL="674004" indent="-259232" algn="l" defTabSz="407571" rtl="0" fontAlgn="base" hangingPunct="0">
        <a:lnSpc>
          <a:spcPct val="98000"/>
        </a:lnSpc>
        <a:spcBef>
          <a:spcPts val="103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40" kern="1200">
          <a:solidFill>
            <a:srgbClr val="000000"/>
          </a:solidFill>
          <a:latin typeface="+mn-lt"/>
          <a:ea typeface="+mn-ea"/>
          <a:cs typeface="+mn-cs"/>
        </a:defRPr>
      </a:lvl2pPr>
      <a:lvl3pPr marL="1036930" indent="-207386" algn="l" defTabSz="407571" rtl="0" fontAlgn="base" hangingPunct="0">
        <a:lnSpc>
          <a:spcPct val="98000"/>
        </a:lnSpc>
        <a:spcBef>
          <a:spcPts val="77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77" kern="1200">
          <a:solidFill>
            <a:srgbClr val="000000"/>
          </a:solidFill>
          <a:latin typeface="+mn-lt"/>
          <a:ea typeface="+mn-ea"/>
          <a:cs typeface="+mn-cs"/>
        </a:defRPr>
      </a:lvl3pPr>
      <a:lvl4pPr marL="1451701" indent="-207386" algn="l" defTabSz="407571" rtl="0" fontAlgn="base" hangingPunct="0">
        <a:lnSpc>
          <a:spcPct val="98000"/>
        </a:lnSpc>
        <a:spcBef>
          <a:spcPts val="52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000000"/>
          </a:solidFill>
          <a:latin typeface="+mn-lt"/>
          <a:ea typeface="+mn-ea"/>
          <a:cs typeface="+mn-cs"/>
        </a:defRPr>
      </a:lvl4pPr>
      <a:lvl5pPr marL="1866473" indent="-207386" algn="l" defTabSz="407571" rtl="0" fontAlgn="base" hangingPunct="0">
        <a:lnSpc>
          <a:spcPct val="98000"/>
        </a:lnSpc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000000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BB225-746E-43BF-B2D7-BD87643B7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9142"/>
            <a:ext cx="9144000" cy="2387600"/>
          </a:xfrm>
        </p:spPr>
        <p:txBody>
          <a:bodyPr/>
          <a:lstStyle/>
          <a:p>
            <a:r>
              <a:rPr lang="ru-RU" dirty="0"/>
              <a:t>Курский </a:t>
            </a:r>
            <a:r>
              <a:rPr lang="en-US" dirty="0" err="1"/>
              <a:t>CanSat</a:t>
            </a:r>
            <a:br>
              <a:rPr lang="en-US" dirty="0"/>
            </a:br>
            <a:r>
              <a:rPr lang="ru-RU" dirty="0"/>
              <a:t>Лига Юниор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F4E49C-1508-4BBB-B666-189D80189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6820"/>
          </a:xfrm>
        </p:spPr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NDS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br>
              <a:rPr lang="ru-RU" dirty="0"/>
            </a:br>
            <a:br>
              <a:rPr lang="ru-RU" dirty="0"/>
            </a:br>
            <a:r>
              <a:rPr lang="ru-RU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04450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0742F-CC29-4618-8E83-91209F7F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Фото системы спасения</a:t>
            </a:r>
          </a:p>
        </p:txBody>
      </p:sp>
    </p:spTree>
    <p:extLst>
      <p:ext uri="{BB962C8B-B14F-4D97-AF65-F5344CB8AC3E}">
        <p14:creationId xmlns:p14="http://schemas.microsoft.com/office/powerpoint/2010/main" val="349632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B90B1-C4C4-4CFE-AEE2-6AAA0EE9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Структурная схема спутника</a:t>
            </a:r>
          </a:p>
        </p:txBody>
      </p:sp>
    </p:spTree>
    <p:extLst>
      <p:ext uri="{BB962C8B-B14F-4D97-AF65-F5344CB8AC3E}">
        <p14:creationId xmlns:p14="http://schemas.microsoft.com/office/powerpoint/2010/main" val="295454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1E4775C6-1C74-430D-AA57-146A23CFD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49" y="273630"/>
            <a:ext cx="8229024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1pPr>
            <a:lvl2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2pPr>
            <a:lvl3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3pPr>
            <a:lvl4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4pPr>
            <a:lvl5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9pPr>
          </a:lstStyle>
          <a:p>
            <a:pPr marL="171382" indent="-168502" algn="ctr" defTabSz="407571" fontAlgn="base" hangingPunct="0">
              <a:lnSpc>
                <a:spcPct val="90000"/>
              </a:lnSpc>
              <a:spcBef>
                <a:spcPts val="748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171382" algn="l"/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ru-RU" altLang="ru-RU" sz="3992">
                <a:latin typeface="Arial" panose="020B0604020202020204" pitchFamily="34" charset="0"/>
              </a:rPr>
              <a:t>Принципиальная электрическая схема 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1F22228-5349-4D47-8402-8677F5697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25" y="1600010"/>
            <a:ext cx="7170512" cy="455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0876B22A-74E1-4DB1-A179-BA16CF2BB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49" y="273630"/>
            <a:ext cx="8229024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1pPr>
            <a:lvl2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2pPr>
            <a:lvl3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3pPr>
            <a:lvl4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4pPr>
            <a:lvl5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9pPr>
          </a:lstStyle>
          <a:p>
            <a:pPr marL="171382" indent="-168502" algn="ctr" defTabSz="407571" fontAlgn="base" hangingPunct="0">
              <a:lnSpc>
                <a:spcPct val="90000"/>
              </a:lnSpc>
              <a:spcBef>
                <a:spcPts val="748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171382" algn="l"/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ru-RU" altLang="ru-RU" sz="3992">
                <a:latin typeface="Arial" panose="020B0604020202020204" pitchFamily="34" charset="0"/>
              </a:rPr>
              <a:t>Алгоритм работы спутника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7FEDFCE-D682-4328-9678-52EF2EEE9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349" y="1600009"/>
            <a:ext cx="7841624" cy="495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Rectangle 3">
            <a:extLst>
              <a:ext uri="{FF2B5EF4-FFF2-40B4-BE49-F238E27FC236}">
                <a16:creationId xmlns:a16="http://schemas.microsoft.com/office/drawing/2014/main" id="{4C00D8F3-510E-4157-9E8D-D42687965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242" y="1568326"/>
            <a:ext cx="456528" cy="522774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71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sz="1633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1A92653-26A3-4D34-BC7C-987890502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94" y="1502079"/>
            <a:ext cx="849689" cy="505205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71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sz="1633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83591F00-AA43-4B13-8F8F-C6643B815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49" y="6335226"/>
            <a:ext cx="4964201" cy="260667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71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sz="1633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30429A94-E35E-404C-AF5E-AD6558D6A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636" y="6466279"/>
            <a:ext cx="3395877" cy="195861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7571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sz="1633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9E122-1666-4194-86E5-112E3485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Плата спутника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B3E2D-860B-4E9B-928A-E7CE831BB1B2}"/>
              </a:ext>
            </a:extLst>
          </p:cNvPr>
          <p:cNvSpPr txBox="1"/>
          <p:nvPr/>
        </p:nvSpPr>
        <p:spPr>
          <a:xfrm>
            <a:off x="608641" y="2050742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Фото спутника</a:t>
            </a:r>
          </a:p>
        </p:txBody>
      </p:sp>
    </p:spTree>
    <p:extLst>
      <p:ext uri="{BB962C8B-B14F-4D97-AF65-F5344CB8AC3E}">
        <p14:creationId xmlns:p14="http://schemas.microsoft.com/office/powerpoint/2010/main" val="165379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31B254EE-69D5-4846-9B77-E0CCEA64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49" y="273630"/>
            <a:ext cx="8229024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1pPr>
            <a:lvl2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2pPr>
            <a:lvl3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3pPr>
            <a:lvl4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4pPr>
            <a:lvl5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9pPr>
          </a:lstStyle>
          <a:p>
            <a:pPr marL="171382" indent="-168502" algn="ctr" defTabSz="407571" fontAlgn="base" hangingPunct="0">
              <a:lnSpc>
                <a:spcPct val="90000"/>
              </a:lnSpc>
              <a:spcBef>
                <a:spcPts val="748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171382" algn="l"/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ru-RU" altLang="ru-RU" sz="3992">
                <a:latin typeface="Arial" panose="020B0604020202020204" pitchFamily="34" charset="0"/>
              </a:rPr>
              <a:t>Панель управления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D7A9248-138B-4C9D-8528-4808CD19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49" y="1604329"/>
            <a:ext cx="8229024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9pPr>
          </a:lstStyle>
          <a:p>
            <a:pPr marL="391729" indent="-292357" defTabSz="407571" fontAlgn="base" hangingPunct="0">
              <a:lnSpc>
                <a:spcPct val="90000"/>
              </a:lnSpc>
              <a:spcBef>
                <a:spcPts val="129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arenR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ru-RU" altLang="ru-RU" sz="2903">
                <a:latin typeface="Arial" panose="020B0604020202020204" pitchFamily="34" charset="0"/>
              </a:rPr>
              <a:t> Кнопку тестирования</a:t>
            </a:r>
          </a:p>
          <a:p>
            <a:pPr marL="391729" indent="-292357" defTabSz="407571" fontAlgn="base" hangingPunct="0">
              <a:lnSpc>
                <a:spcPct val="90000"/>
              </a:lnSpc>
              <a:spcBef>
                <a:spcPts val="129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arenR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ru-RU" altLang="ru-RU" sz="2903">
                <a:latin typeface="Arial" panose="020B0604020202020204" pitchFamily="34" charset="0"/>
              </a:rPr>
              <a:t> Пользовательскую кнопку</a:t>
            </a:r>
          </a:p>
          <a:p>
            <a:pPr marL="391729" indent="-292357" defTabSz="407571" fontAlgn="base" hangingPunct="0">
              <a:lnSpc>
                <a:spcPct val="90000"/>
              </a:lnSpc>
              <a:spcBef>
                <a:spcPts val="129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arenR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ru-RU" altLang="ru-RU" sz="2903">
                <a:latin typeface="Arial" panose="020B0604020202020204" pitchFamily="34" charset="0"/>
              </a:rPr>
              <a:t> 8 светодиодов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70163B25-DC36-482E-8B5C-F6416918E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02" y="1142041"/>
            <a:ext cx="3208657" cy="469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E0C2BA8B-9F26-4849-A5A1-BC149A91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12" y="-15841"/>
            <a:ext cx="8229024" cy="21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1pPr>
            <a:lvl2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2pPr>
            <a:lvl3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3pPr>
            <a:lvl4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4pPr>
            <a:lvl5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9pPr>
          </a:lstStyle>
          <a:p>
            <a:pPr marL="171382" indent="-168502" algn="ctr" defTabSz="407571" fontAlgn="base" hangingPunct="0">
              <a:lnSpc>
                <a:spcPct val="90000"/>
              </a:lnSpc>
              <a:spcBef>
                <a:spcPts val="748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171382" algn="l"/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ru-RU" altLang="ru-RU" sz="3992">
                <a:latin typeface="Arial" panose="020B0604020202020204" pitchFamily="34" charset="0"/>
              </a:rPr>
              <a:t>Расчет энергопотребления</a:t>
            </a:r>
            <a:br>
              <a:rPr lang="ru-RU" altLang="ru-RU" sz="1633">
                <a:latin typeface="Arial" panose="020B0604020202020204" pitchFamily="34" charset="0"/>
                <a:cs typeface="DejaVu Sans" charset="0"/>
              </a:rPr>
            </a:br>
            <a:r>
              <a:rPr lang="ru-RU" altLang="ru-RU" sz="3992">
                <a:latin typeface="Arial" panose="020B0604020202020204" pitchFamily="34" charset="0"/>
              </a:rPr>
              <a:t>Время полета 1 минута, общее время работы 3 минуты</a:t>
            </a:r>
          </a:p>
        </p:txBody>
      </p:sp>
      <p:graphicFrame>
        <p:nvGraphicFramePr>
          <p:cNvPr id="21506" name="Group 2">
            <a:extLst>
              <a:ext uri="{FF2B5EF4-FFF2-40B4-BE49-F238E27FC236}">
                <a16:creationId xmlns:a16="http://schemas.microsoft.com/office/drawing/2014/main" id="{C18E9942-18AB-43BB-AA24-E9A09A9C9A6F}"/>
              </a:ext>
            </a:extLst>
          </p:cNvPr>
          <p:cNvGraphicFramePr>
            <a:graphicFrameLocks noGrp="1"/>
          </p:cNvGraphicFramePr>
          <p:nvPr/>
        </p:nvGraphicFramePr>
        <p:xfrm>
          <a:off x="1653134" y="1860676"/>
          <a:ext cx="8885733" cy="4836029"/>
        </p:xfrm>
        <a:graphic>
          <a:graphicData uri="http://schemas.openxmlformats.org/drawingml/2006/table">
            <a:tbl>
              <a:tblPr/>
              <a:tblGrid>
                <a:gridCol w="2220713">
                  <a:extLst>
                    <a:ext uri="{9D8B030D-6E8A-4147-A177-3AD203B41FA5}">
                      <a16:colId xmlns:a16="http://schemas.microsoft.com/office/drawing/2014/main" val="2061546749"/>
                    </a:ext>
                  </a:extLst>
                </a:gridCol>
                <a:gridCol w="2220713">
                  <a:extLst>
                    <a:ext uri="{9D8B030D-6E8A-4147-A177-3AD203B41FA5}">
                      <a16:colId xmlns:a16="http://schemas.microsoft.com/office/drawing/2014/main" val="3430057823"/>
                    </a:ext>
                  </a:extLst>
                </a:gridCol>
                <a:gridCol w="2222154">
                  <a:extLst>
                    <a:ext uri="{9D8B030D-6E8A-4147-A177-3AD203B41FA5}">
                      <a16:colId xmlns:a16="http://schemas.microsoft.com/office/drawing/2014/main" val="1406198577"/>
                    </a:ext>
                  </a:extLst>
                </a:gridCol>
                <a:gridCol w="2222153">
                  <a:extLst>
                    <a:ext uri="{9D8B030D-6E8A-4147-A177-3AD203B41FA5}">
                      <a16:colId xmlns:a16="http://schemas.microsoft.com/office/drawing/2014/main" val="4003422372"/>
                    </a:ext>
                  </a:extLst>
                </a:gridCol>
              </a:tblGrid>
              <a:tr h="80504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Модули\обозначения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Потребление, mA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Время работы, ч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Потребление за полет, mA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575577"/>
                  </a:ext>
                </a:extLst>
              </a:tr>
              <a:tr h="589022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Микроконтроллер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62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0.048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2.976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210807"/>
                  </a:ext>
                </a:extLst>
              </a:tr>
              <a:tr h="589022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Gy-801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45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0.048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2.16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47596"/>
                  </a:ext>
                </a:extLst>
              </a:tr>
              <a:tr h="589022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Передатчик Sv-610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95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0.048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4.56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1336"/>
                  </a:ext>
                </a:extLst>
              </a:tr>
              <a:tr h="495412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Сервомотор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150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0.005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0.75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139433"/>
                  </a:ext>
                </a:extLst>
              </a:tr>
              <a:tr h="589022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Светодиод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0.048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0.24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65311"/>
                  </a:ext>
                </a:extLst>
              </a:tr>
              <a:tr h="589022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Пьезоизлучатель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0.032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0.96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72111"/>
                  </a:ext>
                </a:extLst>
              </a:tr>
              <a:tr h="590462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Итог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387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XO Oriel" pitchFamily="16" charset="0"/>
                        <a:ea typeface="Microsoft YaHei" panose="020B0503020204020204" pitchFamily="34" charset="-122"/>
                      </a:endParaRP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8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4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 sz="2000"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8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  <a:defRPr>
                          <a:solidFill>
                            <a:srgbClr val="000000"/>
                          </a:solidFill>
                          <a:latin typeface="XO Oriel" pitchFamily="16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</a:tabLst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XO Oriel" pitchFamily="16" charset="0"/>
                          <a:ea typeface="Microsoft YaHei" panose="020B0503020204020204" pitchFamily="34" charset="-122"/>
                        </a:rPr>
                        <a:t>11.646</a:t>
                      </a:r>
                    </a:p>
                  </a:txBody>
                  <a:tcPr marL="82953" marR="82953" marT="41476" marB="41476" horzOverflow="overflow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693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2638D-6E16-4756-A98F-1FC806C0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Состав команды: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A9549-9385-44BF-88D8-35D1F31B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Наталья Скибина, 15 лет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Даниил Сазонов, 16 лет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Александр </a:t>
            </a:r>
            <a:r>
              <a:rPr lang="ru-RU" dirty="0" err="1"/>
              <a:t>Степанюченко</a:t>
            </a:r>
            <a:r>
              <a:rPr lang="ru-RU" dirty="0"/>
              <a:t>, 15 лет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7BFB01-4FC1-450C-B660-29AD3638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21" y="1538707"/>
            <a:ext cx="1722267" cy="18902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3782F4-1730-4D3C-9958-CA0C8015C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65" y="2281113"/>
            <a:ext cx="1806951" cy="24062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8307EC-C911-4D34-9853-EB4F92A37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13" y="4066481"/>
            <a:ext cx="2031433" cy="23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BBCF5-7371-402B-92D0-A41E2080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400" dirty="0">
                <a:latin typeface="Arial" panose="020B0604020202020204" pitchFamily="34" charset="0"/>
              </a:rPr>
              <a:t>Технические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1FCC3-648B-4027-B5B6-A2AD07F7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825"/>
              </a:spcBef>
              <a:buFont typeface="Times New Roman" panose="02020603050405020304" pitchFamily="18" charset="0"/>
              <a:buAutoNum type="arabicPeriod"/>
            </a:pPr>
            <a:r>
              <a:rPr lang="ru-RU" altLang="ru-RU" sz="2800" dirty="0">
                <a:latin typeface="Calibri" panose="020F0502020204030204" pitchFamily="34" charset="0"/>
              </a:rPr>
              <a:t>Разработать, создать и протестировать механизм системы спасения (СС).</a:t>
            </a:r>
          </a:p>
          <a:p>
            <a:pPr>
              <a:lnSpc>
                <a:spcPct val="90000"/>
              </a:lnSpc>
              <a:spcBef>
                <a:spcPts val="825"/>
              </a:spcBef>
              <a:buFont typeface="Times New Roman" panose="02020603050405020304" pitchFamily="18" charset="0"/>
              <a:buAutoNum type="arabicPeriod"/>
            </a:pPr>
            <a:r>
              <a:rPr lang="ru-RU" altLang="ru-RU" sz="2800" dirty="0">
                <a:latin typeface="Calibri" panose="020F0502020204030204" pitchFamily="34" charset="0"/>
              </a:rPr>
              <a:t>Рассчитать и сшить парашют для СС отсека полезной нагрузки.</a:t>
            </a:r>
          </a:p>
          <a:p>
            <a:pPr>
              <a:lnSpc>
                <a:spcPct val="90000"/>
              </a:lnSpc>
              <a:spcBef>
                <a:spcPts val="825"/>
              </a:spcBef>
              <a:buFont typeface="Times New Roman" panose="02020603050405020304" pitchFamily="18" charset="0"/>
              <a:buAutoNum type="arabicPeriod"/>
            </a:pPr>
            <a:r>
              <a:rPr lang="ru-RU" altLang="ru-RU" sz="2800" dirty="0">
                <a:latin typeface="Calibri" panose="020F0502020204030204" pitchFamily="34" charset="0"/>
              </a:rPr>
              <a:t>Собрать, спаять и протестировать электронную часть (ЭЧ) на базе </a:t>
            </a:r>
            <a:r>
              <a:rPr lang="ru-RU" altLang="ru-RU" sz="2800" dirty="0" err="1">
                <a:latin typeface="Calibri" panose="020F0502020204030204" pitchFamily="34" charset="0"/>
              </a:rPr>
              <a:t>Arduino</a:t>
            </a:r>
            <a:r>
              <a:rPr lang="ru-RU" altLang="ru-RU" sz="2800" dirty="0">
                <a:latin typeface="Calibri" panose="020F0502020204030204" pitchFamily="34" charset="0"/>
              </a:rPr>
              <a:t> </a:t>
            </a:r>
            <a:r>
              <a:rPr lang="ru-RU" altLang="ru-RU" sz="2800" dirty="0" err="1">
                <a:latin typeface="Calibri" panose="020F0502020204030204" pitchFamily="34" charset="0"/>
              </a:rPr>
              <a:t>Nano</a:t>
            </a:r>
            <a:r>
              <a:rPr lang="ru-RU" altLang="ru-RU" sz="28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825"/>
              </a:spcBef>
              <a:buFont typeface="Times New Roman" panose="02020603050405020304" pitchFamily="18" charset="0"/>
              <a:buAutoNum type="arabicPeriod"/>
            </a:pPr>
            <a:r>
              <a:rPr lang="ru-RU" altLang="ru-RU" sz="2800" dirty="0">
                <a:latin typeface="Calibri" panose="020F0502020204030204" pitchFamily="34" charset="0"/>
              </a:rPr>
              <a:t>Запрограммировать микроконтроллер  так, чтобы он активировал СС после прохождения отсеком полезной нагрузки (ОПН) высоты 50 метров.</a:t>
            </a:r>
          </a:p>
          <a:p>
            <a:pPr>
              <a:lnSpc>
                <a:spcPct val="90000"/>
              </a:lnSpc>
              <a:spcBef>
                <a:spcPts val="825"/>
              </a:spcBef>
              <a:buFont typeface="Times New Roman" panose="02020603050405020304" pitchFamily="18" charset="0"/>
              <a:buAutoNum type="arabicPeriod"/>
            </a:pPr>
            <a:r>
              <a:rPr lang="ru-RU" altLang="ru-RU" sz="2800" dirty="0">
                <a:latin typeface="Calibri" panose="020F0502020204030204" pitchFamily="34" charset="0"/>
              </a:rPr>
              <a:t>Запрограммировать микроконтроллер так,  чтобы он передавал по радиоканалу на приёмную станцию телеметрию с информацией о температуре, давлении, высоте, ускорении и фазе полёта в соответствии с форматом телеметрии и записи данных.</a:t>
            </a:r>
          </a:p>
          <a:p>
            <a:pPr>
              <a:lnSpc>
                <a:spcPct val="90000"/>
              </a:lnSpc>
              <a:spcBef>
                <a:spcPts val="825"/>
              </a:spcBef>
              <a:buFont typeface="Times New Roman" panose="02020603050405020304" pitchFamily="18" charset="0"/>
              <a:buAutoNum type="arabicPeriod"/>
            </a:pPr>
            <a:r>
              <a:rPr lang="ru-RU" altLang="ru-RU" sz="2800" dirty="0">
                <a:latin typeface="Calibri" panose="020F0502020204030204" pitchFamily="34" charset="0"/>
              </a:rPr>
              <a:t>Обеспечить функционирование панели управления и индикации соответственно с регламентом тестирования.</a:t>
            </a:r>
          </a:p>
          <a:p>
            <a:pPr>
              <a:lnSpc>
                <a:spcPct val="90000"/>
              </a:lnSpc>
              <a:spcBef>
                <a:spcPts val="825"/>
              </a:spcBef>
              <a:buFont typeface="Times New Roman" panose="02020603050405020304" pitchFamily="18" charset="0"/>
              <a:buAutoNum type="arabicPeriod"/>
            </a:pPr>
            <a:r>
              <a:rPr lang="ru-RU" altLang="ru-RU" sz="2800" dirty="0">
                <a:latin typeface="Calibri" panose="020F0502020204030204" pitchFamily="34" charset="0"/>
              </a:rPr>
              <a:t>Провести испытания спутника в сборе.</a:t>
            </a:r>
            <a:br>
              <a:rPr lang="ru-RU" altLang="ru-RU" dirty="0">
                <a:latin typeface="Arial" panose="020B0604020202020204" pitchFamily="34" charset="0"/>
                <a:cs typeface="DejaVu Sans" charset="0"/>
              </a:rPr>
            </a:br>
            <a:r>
              <a:rPr lang="ru-RU" altLang="ru-RU" sz="2800" dirty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825"/>
              </a:spcBef>
              <a:buClrTx/>
              <a:buSzTx/>
              <a:buFontTx/>
              <a:buNone/>
            </a:pPr>
            <a:endParaRPr lang="ru-RU" altLang="ru-RU" sz="2800" dirty="0">
              <a:cs typeface="DejaVu Sans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4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B18CC-67AE-4652-A2D3-8280315A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спасения в сборе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1FF47-EB5D-40F9-BC56-68017628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чертеж</a:t>
            </a:r>
          </a:p>
        </p:txBody>
      </p:sp>
    </p:spTree>
    <p:extLst>
      <p:ext uri="{BB962C8B-B14F-4D97-AF65-F5344CB8AC3E}">
        <p14:creationId xmlns:p14="http://schemas.microsoft.com/office/powerpoint/2010/main" val="56588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C0513-7B34-46CE-8ABC-A26F8386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спасения после выброса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B775E-DC7F-4F45-9076-39781FB1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чертеж</a:t>
            </a:r>
          </a:p>
        </p:txBody>
      </p:sp>
    </p:spTree>
    <p:extLst>
      <p:ext uri="{BB962C8B-B14F-4D97-AF65-F5344CB8AC3E}">
        <p14:creationId xmlns:p14="http://schemas.microsoft.com/office/powerpoint/2010/main" val="285287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C5832CE6-C859-428C-9E2A-55F262033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379" y="509814"/>
            <a:ext cx="2737707" cy="52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9pPr>
          </a:lstStyle>
          <a:p>
            <a:pPr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</a:tabLst>
            </a:pPr>
            <a:r>
              <a:rPr lang="ru-RU" altLang="ru-RU" sz="2903">
                <a:latin typeface="Calibri Light" panose="020F0302020204030204" pitchFamily="34" charset="0"/>
              </a:rPr>
              <a:t>Парашют для СС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3C2D6AC-0BC7-4A33-A00F-31D012A8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957" y="1116118"/>
            <a:ext cx="3714149" cy="495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Rectangle 3">
            <a:extLst>
              <a:ext uri="{FF2B5EF4-FFF2-40B4-BE49-F238E27FC236}">
                <a16:creationId xmlns:a16="http://schemas.microsoft.com/office/drawing/2014/main" id="{99145C37-89DD-4012-9BB9-EEAAECC5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241" y="1175164"/>
            <a:ext cx="4506234" cy="31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9pPr>
          </a:lstStyle>
          <a:p>
            <a:pPr algn="just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</a:tabLst>
            </a:pPr>
            <a:endParaRPr lang="ru-RU" altLang="ru-RU" sz="1633">
              <a:cs typeface="DejaVu Sans" charset="0"/>
            </a:endParaRPr>
          </a:p>
          <a:p>
            <a:pPr algn="just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</a:tabLst>
            </a:pPr>
            <a:endParaRPr lang="ru-RU" altLang="ru-RU" sz="1633">
              <a:cs typeface="DejaVu Sans" charset="0"/>
            </a:endParaRPr>
          </a:p>
          <a:p>
            <a:pPr algn="just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</a:tabLst>
            </a:pPr>
            <a:r>
              <a:rPr lang="ru-RU" altLang="ru-RU" sz="1270">
                <a:latin typeface="Times New Roman" panose="02020603050405020304" pitchFamily="18" charset="0"/>
                <a:cs typeface="DejaVu Sans" charset="0"/>
              </a:rPr>
              <a:t>M = масса спускаемого объекта = 420 г = 0.42 кг</a:t>
            </a:r>
          </a:p>
          <a:p>
            <a:pPr algn="just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</a:tabLst>
            </a:pPr>
            <a:r>
              <a:rPr lang="ru-RU" altLang="ru-RU" sz="1270">
                <a:latin typeface="Times New Roman" panose="02020603050405020304" pitchFamily="18" charset="0"/>
                <a:cs typeface="DejaVu Sans" charset="0"/>
              </a:rPr>
              <a:t>g = ускорение свободного падения = 9.81 м\с</a:t>
            </a:r>
            <a:r>
              <a:rPr lang="ru-RU" altLang="ru-RU" sz="1270" baseline="22000">
                <a:latin typeface="Times New Roman" panose="02020603050405020304" pitchFamily="18" charset="0"/>
                <a:cs typeface="DejaVu Sans" charset="0"/>
              </a:rPr>
              <a:t>2</a:t>
            </a:r>
            <a:r>
              <a:rPr lang="ru-RU" altLang="ru-RU" sz="1270">
                <a:latin typeface="Times New Roman" panose="02020603050405020304" pitchFamily="18" charset="0"/>
                <a:cs typeface="DejaVu Sans" charset="0"/>
              </a:rPr>
              <a:t>(на Земле)</a:t>
            </a:r>
          </a:p>
          <a:p>
            <a:pPr algn="just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</a:tabLst>
            </a:pPr>
            <a:r>
              <a:rPr lang="ru-RU" altLang="ru-RU" sz="1270">
                <a:cs typeface="DejaVu Sans" charset="0"/>
              </a:rPr>
              <a:t>Cd = коэффициент сопротивление парашюта = 1.3(для купольного)</a:t>
            </a:r>
          </a:p>
          <a:p>
            <a:pPr algn="just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</a:tabLst>
            </a:pPr>
            <a:r>
              <a:rPr lang="ru-RU" altLang="ru-RU" sz="1270">
                <a:cs typeface="DejaVu Sans" charset="0"/>
              </a:rPr>
              <a:t>Ro = плотность воздуха = 1.196 кг\м</a:t>
            </a:r>
            <a:r>
              <a:rPr lang="ru-RU" altLang="ru-RU" sz="1270" baseline="22000">
                <a:cs typeface="DejaVu Sans" charset="0"/>
              </a:rPr>
              <a:t>3</a:t>
            </a:r>
            <a:r>
              <a:rPr lang="ru-RU" altLang="ru-RU" sz="1270">
                <a:cs typeface="DejaVu Sans" charset="0"/>
              </a:rPr>
              <a:t>(при температуре +20 градусов)</a:t>
            </a:r>
          </a:p>
          <a:p>
            <a:pPr algn="just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</a:tabLst>
            </a:pPr>
            <a:r>
              <a:rPr lang="ru-RU" altLang="ru-RU" sz="1270">
                <a:cs typeface="DejaVu Sans" charset="0"/>
              </a:rPr>
              <a:t>V</a:t>
            </a:r>
            <a:r>
              <a:rPr lang="ru-RU" altLang="ru-RU" sz="1270" baseline="22000">
                <a:cs typeface="DejaVu Sans" charset="0"/>
              </a:rPr>
              <a:t> </a:t>
            </a:r>
            <a:r>
              <a:rPr lang="ru-RU" altLang="ru-RU" sz="1270">
                <a:cs typeface="DejaVu Sans" charset="0"/>
              </a:rPr>
              <a:t>= скорость снижения = 7 м\с</a:t>
            </a:r>
          </a:p>
          <a:p>
            <a:pPr algn="just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</a:tabLst>
            </a:pPr>
            <a:r>
              <a:rPr lang="ru-RU" altLang="ru-RU" sz="1270">
                <a:cs typeface="DejaVu Sans" charset="0"/>
              </a:rPr>
              <a:t>S=pi*(R</a:t>
            </a:r>
            <a:r>
              <a:rPr lang="ru-RU" altLang="ru-RU" sz="1270" baseline="22000">
                <a:cs typeface="DejaVu Sans" charset="0"/>
              </a:rPr>
              <a:t>2</a:t>
            </a:r>
            <a:r>
              <a:rPr lang="ru-RU" altLang="ru-RU" sz="1270">
                <a:cs typeface="DejaVu Sans" charset="0"/>
              </a:rPr>
              <a:t>-r</a:t>
            </a:r>
            <a:r>
              <a:rPr lang="ru-RU" altLang="ru-RU" sz="1270" baseline="22000">
                <a:cs typeface="DejaVu Sans" charset="0"/>
              </a:rPr>
              <a:t>2</a:t>
            </a:r>
            <a:r>
              <a:rPr lang="ru-RU" altLang="ru-RU" sz="1270">
                <a:cs typeface="DejaVu Sans" charset="0"/>
              </a:rPr>
              <a:t>)</a:t>
            </a:r>
          </a:p>
          <a:p>
            <a:pPr algn="just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</a:tabLst>
            </a:pPr>
            <a:r>
              <a:rPr lang="ru-RU" altLang="ru-RU" sz="1270">
                <a:cs typeface="DejaVu Sans" charset="0"/>
              </a:rPr>
              <a:t>r=R/15, из этого выходит, что R=15r</a:t>
            </a:r>
          </a:p>
          <a:p>
            <a:pPr algn="just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</a:tabLst>
            </a:pPr>
            <a:r>
              <a:rPr lang="ru-RU" altLang="ru-RU" sz="1270">
                <a:cs typeface="DejaVu Sans" charset="0"/>
              </a:rPr>
              <a:t> </a:t>
            </a:r>
          </a:p>
          <a:p>
            <a:pPr algn="just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</a:tabLst>
            </a:pPr>
            <a:r>
              <a:rPr lang="ru-RU" altLang="ru-RU" sz="1270">
                <a:cs typeface="DejaVu Sans" charset="0"/>
              </a:rPr>
              <a:t>Итоговый диаметр парашюта — 38 см</a:t>
            </a:r>
          </a:p>
          <a:p>
            <a:pPr algn="just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</a:tabLst>
            </a:pPr>
            <a:r>
              <a:rPr lang="ru-RU" altLang="ru-RU" sz="1270">
                <a:cs typeface="DejaVu Sans" charset="0"/>
              </a:rPr>
              <a:t>Итоговый диаметр отверстия — 2 см</a:t>
            </a:r>
          </a:p>
          <a:p>
            <a:pPr algn="just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</a:tabLst>
            </a:pPr>
            <a:endParaRPr lang="ru-RU" altLang="ru-RU" sz="1270">
              <a:cs typeface="DejaVu Sans" charset="0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806AB464-1BD4-4E76-943F-35A0B450C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48" y="1188126"/>
            <a:ext cx="987944" cy="37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09B83-99B8-4E83-8BF5-34D00F70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Сегмент парашюта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5AF45-A8DB-4B1A-BE00-8C2FE6C1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Вставить фотку (из папки </a:t>
            </a:r>
            <a:r>
              <a:rPr lang="en-US" dirty="0" err="1"/>
              <a:t>cansat</a:t>
            </a:r>
            <a:r>
              <a:rPr lang="en-US" dirty="0"/>
              <a:t> (</a:t>
            </a:r>
            <a:r>
              <a:rPr lang="ru-RU" dirty="0"/>
              <a:t>сегмент парашюта))</a:t>
            </a:r>
          </a:p>
        </p:txBody>
      </p:sp>
    </p:spTree>
    <p:extLst>
      <p:ext uri="{BB962C8B-B14F-4D97-AF65-F5344CB8AC3E}">
        <p14:creationId xmlns:p14="http://schemas.microsoft.com/office/powerpoint/2010/main" val="146541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14E35723-F502-4B52-9EE0-59DEFD908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599" y="6356828"/>
            <a:ext cx="2056536" cy="36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9pPr>
          </a:lstStyle>
          <a:p>
            <a:pPr algn="r"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</a:tabLst>
            </a:pPr>
            <a:endParaRPr lang="ru-RU" altLang="ru-RU" sz="1633" dirty="0"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5285D36F-CD12-4440-A3B7-38D52D51B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435" y="349958"/>
            <a:ext cx="8489691" cy="81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1pPr>
            <a:lvl2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2pPr>
            <a:lvl3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3pPr>
            <a:lvl4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4pPr>
            <a:lvl5pPr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88913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9pPr>
          </a:lstStyle>
          <a:p>
            <a:pPr marL="171382" indent="-168502" algn="ctr" defTabSz="407571" fontAlgn="base" hangingPunct="0">
              <a:lnSpc>
                <a:spcPct val="90000"/>
              </a:lnSpc>
              <a:spcBef>
                <a:spcPts val="748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171382" algn="l"/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  <a:tab pos="5298423" algn="l"/>
                <a:tab pos="5705993" algn="l"/>
                <a:tab pos="6113565" algn="l"/>
                <a:tab pos="6521135" algn="l"/>
                <a:tab pos="6928706" algn="l"/>
                <a:tab pos="7336277" algn="l"/>
                <a:tab pos="7743848" algn="l"/>
                <a:tab pos="8151419" algn="l"/>
              </a:tabLst>
            </a:pPr>
            <a:r>
              <a:rPr lang="ru-RU" altLang="ru-RU" sz="3992">
                <a:latin typeface="Arial" panose="020B0604020202020204" pitchFamily="34" charset="0"/>
              </a:rPr>
              <a:t>Пружина для Системы Спасения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133A6BC8-AA67-4484-ADAD-881B20E2A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59840" y="4499033"/>
          <a:ext cx="7201" cy="13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640" imgH="1520280" progId="">
                  <p:embed/>
                </p:oleObj>
              </mc:Choice>
              <mc:Fallback>
                <p:oleObj r:id="rId3" imgW="8640" imgH="1520280" progId="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133A6BC8-AA67-4484-ADAD-881B20E2A1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9840" y="4499033"/>
                        <a:ext cx="7201" cy="13782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>
            <a:extLst>
              <a:ext uri="{FF2B5EF4-FFF2-40B4-BE49-F238E27FC236}">
                <a16:creationId xmlns:a16="http://schemas.microsoft.com/office/drawing/2014/main" id="{F0E4C1FF-7D7E-4B68-89F6-678E86AC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945" y="1883718"/>
            <a:ext cx="5093814" cy="376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XO Oriel" pitchFamily="16" charset="0"/>
                <a:ea typeface="Microsoft YaHei" panose="020B0503020204020204" pitchFamily="34" charset="-122"/>
              </a:defRPr>
            </a:lvl9pPr>
          </a:lstStyle>
          <a:p>
            <a:pPr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</a:tabLst>
            </a:pPr>
            <a:r>
              <a:rPr lang="ru-RU" altLang="ru-RU" sz="1996" dirty="0">
                <a:latin typeface="Times New Roman" panose="02020603050405020304" pitchFamily="18" charset="0"/>
              </a:rPr>
              <a:t>Расчеты выполнялись по программе сайта </a:t>
            </a:r>
            <a:br>
              <a:rPr lang="ru-RU" altLang="ru-RU" sz="1633" dirty="0">
                <a:latin typeface="Arial" panose="020B0604020202020204" pitchFamily="34" charset="0"/>
                <a:cs typeface="DejaVu Sans" charset="0"/>
              </a:rPr>
            </a:br>
            <a:r>
              <a:rPr lang="ru-RU" altLang="ru-RU" sz="1996" dirty="0">
                <a:latin typeface="Times New Roman" panose="02020603050405020304" pitchFamily="18" charset="0"/>
              </a:rPr>
              <a:t>m.pro-kts.ru </a:t>
            </a:r>
            <a:br>
              <a:rPr lang="ru-RU" altLang="ru-RU" sz="1633" dirty="0">
                <a:latin typeface="Arial" panose="020B0604020202020204" pitchFamily="34" charset="0"/>
                <a:cs typeface="DejaVu Sans" charset="0"/>
              </a:rPr>
            </a:br>
            <a:r>
              <a:rPr lang="ru-RU" altLang="ru-RU" sz="1814" dirty="0">
                <a:latin typeface="Times New Roman" panose="02020603050405020304" pitchFamily="18" charset="0"/>
              </a:rPr>
              <a:t>Исходные геометрические данные:</a:t>
            </a:r>
          </a:p>
          <a:p>
            <a:pPr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</a:tabLst>
            </a:pPr>
            <a:r>
              <a:rPr lang="ru-RU" altLang="ru-RU" sz="1814" dirty="0">
                <a:latin typeface="Times New Roman" panose="02020603050405020304" pitchFamily="18" charset="0"/>
              </a:rPr>
              <a:t>D проволоки – 1.5 мм</a:t>
            </a:r>
          </a:p>
          <a:p>
            <a:pPr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</a:tabLst>
            </a:pPr>
            <a:r>
              <a:rPr lang="ru-RU" altLang="ru-RU" sz="1814" dirty="0">
                <a:latin typeface="Times New Roman" panose="02020603050405020304" pitchFamily="18" charset="0"/>
              </a:rPr>
              <a:t>Наружный диаметр пружины – 40 мм</a:t>
            </a:r>
          </a:p>
          <a:p>
            <a:pPr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</a:tabLst>
            </a:pPr>
            <a:r>
              <a:rPr lang="ru-RU" altLang="ru-RU" sz="1814" dirty="0">
                <a:latin typeface="Times New Roman" panose="02020603050405020304" pitchFamily="18" charset="0"/>
              </a:rPr>
              <a:t>Число витков – 10</a:t>
            </a:r>
          </a:p>
          <a:p>
            <a:pPr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</a:tabLst>
            </a:pPr>
            <a:r>
              <a:rPr lang="ru-RU" altLang="ru-RU" sz="1814" dirty="0">
                <a:latin typeface="Times New Roman" panose="02020603050405020304" pitchFamily="18" charset="0"/>
              </a:rPr>
              <a:t>Длина пружины – 120 мм</a:t>
            </a:r>
          </a:p>
          <a:p>
            <a:pPr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</a:tabLst>
            </a:pPr>
            <a:r>
              <a:rPr lang="ru-RU" altLang="ru-RU" sz="1814" dirty="0">
                <a:latin typeface="Times New Roman" panose="02020603050405020304" pitchFamily="18" charset="0"/>
              </a:rPr>
              <a:t>Деформация – 70 мм</a:t>
            </a:r>
          </a:p>
          <a:p>
            <a:pPr defTabSz="407571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407571" algn="l"/>
                <a:tab pos="815142" algn="l"/>
                <a:tab pos="1222713" algn="l"/>
                <a:tab pos="1630284" algn="l"/>
                <a:tab pos="2037855" algn="l"/>
                <a:tab pos="2445426" algn="l"/>
                <a:tab pos="2852997" algn="l"/>
                <a:tab pos="3260568" algn="l"/>
                <a:tab pos="3668139" algn="l"/>
                <a:tab pos="4075709" algn="l"/>
                <a:tab pos="4483281" algn="l"/>
                <a:tab pos="4890851" algn="l"/>
              </a:tabLst>
            </a:pPr>
            <a:r>
              <a:rPr lang="ru-RU" altLang="ru-RU" sz="1814" dirty="0">
                <a:latin typeface="Times New Roman" panose="02020603050405020304" pitchFamily="18" charset="0"/>
              </a:rPr>
              <a:t>Полученные данные:</a:t>
            </a:r>
            <a:br>
              <a:rPr lang="ru-RU" altLang="ru-RU" sz="1633" dirty="0">
                <a:latin typeface="Arial" panose="020B0604020202020204" pitchFamily="34" charset="0"/>
                <a:cs typeface="DejaVu Sans" charset="0"/>
              </a:rPr>
            </a:br>
            <a:r>
              <a:rPr lang="ru-RU" altLang="ru-RU" sz="1814" dirty="0">
                <a:latin typeface="Times New Roman" panose="02020603050405020304" pitchFamily="18" charset="0"/>
              </a:rPr>
              <a:t>Индекс пружины: 25.67</a:t>
            </a:r>
            <a:br>
              <a:rPr lang="ru-RU" altLang="ru-RU" sz="1633" dirty="0">
                <a:latin typeface="Arial" panose="020B0604020202020204" pitchFamily="34" charset="0"/>
                <a:cs typeface="DejaVu Sans" charset="0"/>
              </a:rPr>
            </a:br>
            <a:r>
              <a:rPr lang="ru-RU" altLang="ru-RU" sz="1814" dirty="0">
                <a:latin typeface="Times New Roman" panose="02020603050405020304" pitchFamily="18" charset="0"/>
              </a:rPr>
              <a:t>Жесткость пружины, Н/мм: 0.09</a:t>
            </a:r>
            <a:br>
              <a:rPr lang="ru-RU" altLang="ru-RU" sz="1633" dirty="0">
                <a:latin typeface="Arial" panose="020B0604020202020204" pitchFamily="34" charset="0"/>
                <a:cs typeface="DejaVu Sans" charset="0"/>
              </a:rPr>
            </a:br>
            <a:r>
              <a:rPr lang="ru-RU" altLang="ru-RU" sz="1814" dirty="0">
                <a:latin typeface="Times New Roman" panose="02020603050405020304" pitchFamily="18" charset="0"/>
              </a:rPr>
              <a:t>Допустимое усилие </a:t>
            </a:r>
            <a:r>
              <a:rPr lang="ru-RU" altLang="ru-RU" sz="1814" dirty="0" err="1">
                <a:latin typeface="Times New Roman" panose="02020603050405020304" pitchFamily="18" charset="0"/>
              </a:rPr>
              <a:t>Fmax</a:t>
            </a:r>
            <a:r>
              <a:rPr lang="ru-RU" altLang="ru-RU" sz="1814" dirty="0">
                <a:latin typeface="Times New Roman" panose="02020603050405020304" pitchFamily="18" charset="0"/>
              </a:rPr>
              <a:t>, Н: 36.92</a:t>
            </a:r>
            <a:br>
              <a:rPr lang="ru-RU" altLang="ru-RU" sz="1633" dirty="0">
                <a:latin typeface="Arial" panose="020B0604020202020204" pitchFamily="34" charset="0"/>
                <a:cs typeface="DejaVu Sans" charset="0"/>
              </a:rPr>
            </a:br>
            <a:r>
              <a:rPr lang="ru-RU" altLang="ru-RU" sz="1814" dirty="0">
                <a:latin typeface="Times New Roman" panose="02020603050405020304" pitchFamily="18" charset="0"/>
              </a:rPr>
              <a:t>Общий вес, кг: 0.02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BE732AC6-0731-46AE-8EFA-73B4E881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55" y="3043040"/>
            <a:ext cx="4038184" cy="25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01127-A289-4088-AE23-632789EE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26" y="397916"/>
            <a:ext cx="10408547" cy="1102410"/>
          </a:xfrm>
        </p:spPr>
        <p:txBody>
          <a:bodyPr/>
          <a:lstStyle/>
          <a:p>
            <a:r>
              <a:rPr lang="ru-RU" altLang="ru-RU" sz="4000" dirty="0">
                <a:latin typeface="Arial" panose="020B0604020202020204" pitchFamily="34" charset="0"/>
              </a:rPr>
              <a:t>Алгоритм работы спутника при срабатывание 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000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XO Oriel"/>
        <a:ea typeface="Microsoft YaHei"/>
        <a:cs typeface=""/>
      </a:majorFont>
      <a:minorFont>
        <a:latin typeface="XO Orie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XO Oriel" pitchFamily="16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XO Oriel" pitchFamily="16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XO Oriel"/>
        <a:ea typeface="Microsoft YaHei"/>
        <a:cs typeface=""/>
      </a:majorFont>
      <a:minorFont>
        <a:latin typeface="XO Orie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XO Oriel" pitchFamily="16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XO Oriel" pitchFamily="16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438</Words>
  <Application>Microsoft Office PowerPoint</Application>
  <PresentationFormat>Широкоэкранный</PresentationFormat>
  <Paragraphs>95</Paragraphs>
  <Slides>16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XO Oriel</vt:lpstr>
      <vt:lpstr>Тема Office</vt:lpstr>
      <vt:lpstr>1_Тема Office</vt:lpstr>
      <vt:lpstr>2_Тема Office</vt:lpstr>
      <vt:lpstr>Курский CanSat Лига Юниор</vt:lpstr>
      <vt:lpstr>Состав команды:</vt:lpstr>
      <vt:lpstr>Технические задачи</vt:lpstr>
      <vt:lpstr>Система спасения в сборе</vt:lpstr>
      <vt:lpstr>Система спасения после выброса</vt:lpstr>
      <vt:lpstr>Презентация PowerPoint</vt:lpstr>
      <vt:lpstr>Сегмент парашюта</vt:lpstr>
      <vt:lpstr>Презентация PowerPoint</vt:lpstr>
      <vt:lpstr>Алгоритм работы спутника при срабатывание СС</vt:lpstr>
      <vt:lpstr>Фото системы спасения</vt:lpstr>
      <vt:lpstr>Структурная схема спутника</vt:lpstr>
      <vt:lpstr>Презентация PowerPoint</vt:lpstr>
      <vt:lpstr>Презентация PowerPoint</vt:lpstr>
      <vt:lpstr>Плата спутника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Курский CanSat Лига Юниор</dc:title>
  <dc:creator>Ученик 9</dc:creator>
  <cp:lastModifiedBy>Ученик 9</cp:lastModifiedBy>
  <cp:revision>6</cp:revision>
  <dcterms:created xsi:type="dcterms:W3CDTF">2021-05-12T12:31:56Z</dcterms:created>
  <dcterms:modified xsi:type="dcterms:W3CDTF">2021-05-12T15:14:01Z</dcterms:modified>
</cp:coreProperties>
</file>