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54"/>
  </p:normalViewPr>
  <p:slideViewPr>
    <p:cSldViewPr snapToGrid="0" snapToObjects="1">
      <p:cViewPr varScale="1">
        <p:scale>
          <a:sx n="54" d="100"/>
          <a:sy n="54" d="100"/>
        </p:scale>
        <p:origin x="224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429D80-8ADD-A54C-9D88-B281C708E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BEB7215-5C03-D04F-AA21-C356D33DB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5BE0CF-1B75-2141-95AB-E8A539C6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EF36-E76D-8F46-B527-D1DED5476B4E}" type="datetimeFigureOut">
              <a:rPr lang="it-IT" smtClean="0"/>
              <a:t>21/12/20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5A84DF-F0F9-454D-873C-1860C0435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BFE541-B6AC-6C4C-B303-84A9B6C27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F993-4804-EA48-99D3-22A4EC464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4211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0AC3C1-5411-DA46-AA3A-0F700F129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25B23C0-36CD-9A43-A5DA-9F501B577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97A892-CF0C-BB44-9BA7-31BF34CC8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EF36-E76D-8F46-B527-D1DED5476B4E}" type="datetimeFigureOut">
              <a:rPr lang="it-IT" smtClean="0"/>
              <a:t>21/12/20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0AD304-3D4B-444A-98CF-F812A22D1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F3359A-4D92-9149-9B6F-3F6609604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F993-4804-EA48-99D3-22A4EC464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6522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44C3A4F-9ADC-0947-BF5F-E3FB649B0D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CAC12B4-59DD-EF48-86CD-4E3302440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06DAAD-C27D-0E41-A7B1-EE9D445B9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EF36-E76D-8F46-B527-D1DED5476B4E}" type="datetimeFigureOut">
              <a:rPr lang="it-IT" smtClean="0"/>
              <a:t>21/12/20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E98749-18BD-FB4D-B7B2-6B9FE98D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4A4CF3-9E35-BF47-8932-0B038ABC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F993-4804-EA48-99D3-22A4EC464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589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DC80B0-F8C0-204A-81B6-4992A4516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D523F5-4E09-CE47-829D-2063BDEE3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51B31D-F6B2-C74F-A089-3BAC04FD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EF36-E76D-8F46-B527-D1DED5476B4E}" type="datetimeFigureOut">
              <a:rPr lang="it-IT" smtClean="0"/>
              <a:t>21/12/20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FBA19A-81D0-734B-B295-62C57A91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C3D39A-01A7-4D48-93F6-8F2191FD8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F993-4804-EA48-99D3-22A4EC464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466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40B952-CEBE-B649-A1F4-3E09B1F73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A6D2C1E-C6FB-4449-AEE0-89502449A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9D1245-E54E-704A-B1FB-5759B36B6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EF36-E76D-8F46-B527-D1DED5476B4E}" type="datetimeFigureOut">
              <a:rPr lang="it-IT" smtClean="0"/>
              <a:t>21/12/20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557F36-3370-D84A-BF35-3DFD5EF8F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D7EA94-F19D-4148-9C4B-03CF18F3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F993-4804-EA48-99D3-22A4EC464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234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70A93A-FA29-7146-9819-BB150216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75E3BD-C8D5-CE4D-A801-7B897DE73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A44FA47-C880-6146-A3CA-0C17CC61B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8FB1DD9-DC97-364F-9B52-15D69C35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EF36-E76D-8F46-B527-D1DED5476B4E}" type="datetimeFigureOut">
              <a:rPr lang="it-IT" smtClean="0"/>
              <a:t>21/12/20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2367D39-55B8-C749-A2EF-8FDD29A8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84EB895-9B93-1A47-98B2-351A6F5D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F993-4804-EA48-99D3-22A4EC464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174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27263E-F32F-EB42-A0C5-2C36C6E2D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381348A-CD71-1246-B906-90720927F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01F439C-B0B5-A04C-911E-9A1D3FC86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CAA3623-18A3-3549-B915-693DD3A70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0D6BC4E-4473-6748-9378-CA482F046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22E9FD2-EEA6-7241-A903-5570119BE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EF36-E76D-8F46-B527-D1DED5476B4E}" type="datetimeFigureOut">
              <a:rPr lang="it-IT" smtClean="0"/>
              <a:t>21/12/20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F5CC519-A864-5F4B-9CD5-4E2C1CE87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D570F34-5596-E844-A574-0E8D75090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F993-4804-EA48-99D3-22A4EC464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251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7CCC3E-8EAE-8847-8951-69A699B8B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5226D67-5D16-214D-B761-F76EF31D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EF36-E76D-8F46-B527-D1DED5476B4E}" type="datetimeFigureOut">
              <a:rPr lang="it-IT" smtClean="0"/>
              <a:t>21/12/20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26BAE25-C143-1644-BA16-B3874CD9A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C1DA043-5074-FA43-B210-6EBC1FD9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F993-4804-EA48-99D3-22A4EC464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431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058C795-970B-6D44-9EBC-804CBAD3D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EF36-E76D-8F46-B527-D1DED5476B4E}" type="datetimeFigureOut">
              <a:rPr lang="it-IT" smtClean="0"/>
              <a:t>21/12/20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851528E-2E09-8E40-A06B-0B6091CD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0ACD183-563F-6540-B900-6CD35287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F993-4804-EA48-99D3-22A4EC464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703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5149BF-1B90-C34C-9F41-6F4DAE095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7B38A2-104C-4E4B-86EB-5BF10ACF5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0371EA9-BE42-D942-BDB2-471943158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7D92DFE-EF05-D44B-9599-BCCD61130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EF36-E76D-8F46-B527-D1DED5476B4E}" type="datetimeFigureOut">
              <a:rPr lang="it-IT" smtClean="0"/>
              <a:t>21/12/20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C93D1C2-4757-9B41-96C6-F449358C1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31BE7A6-EBE0-C247-8BA6-7B0B72AA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F993-4804-EA48-99D3-22A4EC464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370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10F4D8-ABCD-0246-B926-3B8FA3FF2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2F028D4-FAE2-E74D-A869-EE5BA8111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2998C85-C4C3-B846-AB7F-319519D5C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7484836-227B-B344-8DFA-6F4061BE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EF36-E76D-8F46-B527-D1DED5476B4E}" type="datetimeFigureOut">
              <a:rPr lang="it-IT" smtClean="0"/>
              <a:t>21/12/20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0C672CC-D4DF-9540-A72E-47C539AC4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032F9FB-0F84-2546-AAD6-44F70A5C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F993-4804-EA48-99D3-22A4EC464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6300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85C23FC-B2BF-144D-AA85-0C6256541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32C4E27-6755-2740-B7E0-20BA6F8D6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B5C702-5878-2646-A662-49C5EF66C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9EF36-E76D-8F46-B527-D1DED5476B4E}" type="datetimeFigureOut">
              <a:rPr lang="it-IT" smtClean="0"/>
              <a:t>21/12/20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5D36EF-99FD-AB42-A6C7-63B9EC4B3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424B8E-ED0A-8E45-AC8F-EBE805259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7F993-4804-EA48-99D3-22A4EC464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434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262F81-FC70-C645-BC02-44B3C9DFF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737" y="216982"/>
            <a:ext cx="9144000" cy="955819"/>
          </a:xfrm>
        </p:spPr>
        <p:txBody>
          <a:bodyPr/>
          <a:lstStyle/>
          <a:p>
            <a:r>
              <a:rPr lang="it-IT" dirty="0" err="1">
                <a:solidFill>
                  <a:schemeClr val="bg1"/>
                </a:solidFill>
              </a:rPr>
              <a:t>Landsat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ground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Recognition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267F73-561B-C64B-9D74-61E8848F5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1263" y="3429000"/>
            <a:ext cx="9144000" cy="2395001"/>
          </a:xfrm>
        </p:spPr>
        <p:txBody>
          <a:bodyPr>
            <a:norm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</a:rPr>
              <a:t>Daniele Trappolini</a:t>
            </a:r>
          </a:p>
          <a:p>
            <a:pPr algn="r"/>
            <a:r>
              <a:rPr lang="it-IT" dirty="0">
                <a:solidFill>
                  <a:schemeClr val="bg1"/>
                </a:solidFill>
              </a:rPr>
              <a:t>Emanuele </a:t>
            </a:r>
            <a:r>
              <a:rPr lang="it-IT" dirty="0" err="1">
                <a:solidFill>
                  <a:schemeClr val="bg1"/>
                </a:solidFill>
              </a:rPr>
              <a:t>Fratocchi</a:t>
            </a:r>
            <a:endParaRPr lang="it-IT" dirty="0">
              <a:solidFill>
                <a:schemeClr val="bg1"/>
              </a:solidFill>
            </a:endParaRPr>
          </a:p>
          <a:p>
            <a:pPr algn="r"/>
            <a:r>
              <a:rPr lang="it-IT" dirty="0">
                <a:solidFill>
                  <a:schemeClr val="bg1"/>
                </a:solidFill>
              </a:rPr>
              <a:t>Luca Avitabile</a:t>
            </a:r>
          </a:p>
          <a:p>
            <a:pPr algn="r"/>
            <a:r>
              <a:rPr lang="it-IT" dirty="0">
                <a:solidFill>
                  <a:schemeClr val="bg1"/>
                </a:solidFill>
              </a:rPr>
              <a:t>Edoardo Ulrich Proverbio</a:t>
            </a:r>
          </a:p>
          <a:p>
            <a:pPr algn="r"/>
            <a:r>
              <a:rPr lang="it-IT" dirty="0">
                <a:solidFill>
                  <a:schemeClr val="bg1"/>
                </a:solidFill>
              </a:rPr>
              <a:t>Michele Luca Puzzo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420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6D8E3B-9B1D-BB4D-BB03-3AE2389E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Modelling</a:t>
            </a:r>
            <a:r>
              <a:rPr lang="it-IT" dirty="0">
                <a:solidFill>
                  <a:schemeClr val="bg1"/>
                </a:solidFill>
              </a:rPr>
              <a:t> Part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510DB7-FF5D-F84A-A046-21E29E83F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4687" y="1724026"/>
            <a:ext cx="6296025" cy="4351338"/>
          </a:xfrm>
        </p:spPr>
        <p:txBody>
          <a:bodyPr/>
          <a:lstStyle/>
          <a:p>
            <a:r>
              <a:rPr lang="it-IT" dirty="0" err="1">
                <a:solidFill>
                  <a:schemeClr val="bg1"/>
                </a:solidFill>
              </a:rPr>
              <a:t>Logistic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Regression</a:t>
            </a:r>
            <a:endParaRPr lang="it-IT" dirty="0">
              <a:solidFill>
                <a:schemeClr val="bg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 err="1">
                <a:solidFill>
                  <a:schemeClr val="bg1"/>
                </a:solidFill>
              </a:rPr>
              <a:t>OvR</a:t>
            </a:r>
            <a:endParaRPr lang="it-IT" dirty="0">
              <a:solidFill>
                <a:schemeClr val="bg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 err="1">
                <a:solidFill>
                  <a:schemeClr val="bg1"/>
                </a:solidFill>
              </a:rPr>
              <a:t>Multiclass</a:t>
            </a:r>
            <a:endParaRPr lang="it-IT" dirty="0">
              <a:solidFill>
                <a:schemeClr val="bg1"/>
              </a:solidFill>
            </a:endParaRPr>
          </a:p>
          <a:p>
            <a:r>
              <a:rPr lang="it-IT" dirty="0" err="1">
                <a:solidFill>
                  <a:schemeClr val="bg1"/>
                </a:solidFill>
              </a:rPr>
              <a:t>Naive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Bayes</a:t>
            </a:r>
            <a:endParaRPr lang="it-IT" dirty="0">
              <a:solidFill>
                <a:schemeClr val="bg1"/>
              </a:solidFill>
            </a:endParaRPr>
          </a:p>
          <a:p>
            <a:r>
              <a:rPr lang="it-IT" dirty="0" err="1">
                <a:solidFill>
                  <a:schemeClr val="bg1"/>
                </a:solidFill>
              </a:rPr>
              <a:t>CatBoost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583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059DA-5ACF-5342-9B45-ADA8415F1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70" y="0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Ensemble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7B457E-649F-ED40-9F84-42BF44131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561" y="1029978"/>
            <a:ext cx="10515600" cy="4351338"/>
          </a:xfrm>
        </p:spPr>
        <p:txBody>
          <a:bodyPr/>
          <a:lstStyle/>
          <a:p>
            <a:r>
              <a:rPr lang="it-IT" dirty="0" err="1">
                <a:solidFill>
                  <a:schemeClr val="bg1"/>
                </a:solidFill>
              </a:rPr>
              <a:t>Naive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Bayes</a:t>
            </a:r>
            <a:r>
              <a:rPr lang="it-IT" dirty="0">
                <a:solidFill>
                  <a:schemeClr val="bg1"/>
                </a:solidFill>
              </a:rPr>
              <a:t>+ </a:t>
            </a:r>
            <a:r>
              <a:rPr lang="it-IT" dirty="0" err="1">
                <a:solidFill>
                  <a:schemeClr val="bg1"/>
                </a:solidFill>
              </a:rPr>
              <a:t>Logistic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Regression</a:t>
            </a:r>
            <a:r>
              <a:rPr lang="it-IT" dirty="0">
                <a:solidFill>
                  <a:schemeClr val="bg1"/>
                </a:solidFill>
              </a:rPr>
              <a:t>+ </a:t>
            </a:r>
            <a:r>
              <a:rPr lang="it-IT" dirty="0" err="1">
                <a:solidFill>
                  <a:schemeClr val="bg1"/>
                </a:solidFill>
              </a:rPr>
              <a:t>Catboost</a:t>
            </a:r>
            <a:endParaRPr lang="it-IT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</a:rPr>
              <a:t>In </a:t>
            </a:r>
            <a:r>
              <a:rPr lang="it-IT" dirty="0" err="1">
                <a:solidFill>
                  <a:schemeClr val="bg1"/>
                </a:solidFill>
              </a:rPr>
              <a:t>this</a:t>
            </a:r>
            <a:r>
              <a:rPr lang="it-IT" dirty="0">
                <a:solidFill>
                  <a:schemeClr val="bg1"/>
                </a:solidFill>
              </a:rPr>
              <a:t> Ensemble </a:t>
            </a:r>
            <a:r>
              <a:rPr lang="it-IT" dirty="0" err="1">
                <a:solidFill>
                  <a:schemeClr val="bg1"/>
                </a:solidFill>
              </a:rPr>
              <a:t>we</a:t>
            </a:r>
            <a:r>
              <a:rPr lang="it-IT" dirty="0">
                <a:solidFill>
                  <a:schemeClr val="bg1"/>
                </a:solidFill>
              </a:rPr>
              <a:t> just </a:t>
            </a:r>
            <a:r>
              <a:rPr lang="it-IT" dirty="0" err="1">
                <a:solidFill>
                  <a:schemeClr val="bg1"/>
                </a:solidFill>
              </a:rPr>
              <a:t>computed</a:t>
            </a:r>
            <a:r>
              <a:rPr lang="it-IT" dirty="0">
                <a:solidFill>
                  <a:schemeClr val="bg1"/>
                </a:solidFill>
              </a:rPr>
              <a:t> the mode of the </a:t>
            </a:r>
            <a:r>
              <a:rPr lang="it-IT" dirty="0" err="1">
                <a:solidFill>
                  <a:schemeClr val="bg1"/>
                </a:solidFill>
              </a:rPr>
              <a:t>predictions</a:t>
            </a:r>
            <a:r>
              <a:rPr lang="it-IT" dirty="0">
                <a:solidFill>
                  <a:schemeClr val="bg1"/>
                </a:solidFill>
              </a:rPr>
              <a:t> of the best </a:t>
            </a:r>
            <a:r>
              <a:rPr lang="it-IT" dirty="0" err="1">
                <a:solidFill>
                  <a:schemeClr val="bg1"/>
                </a:solidFill>
              </a:rPr>
              <a:t>three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previous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models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it-IT" dirty="0" err="1">
                <a:solidFill>
                  <a:schemeClr val="bg1"/>
                </a:solidFill>
              </a:rPr>
              <a:t>When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we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have</a:t>
            </a:r>
            <a:r>
              <a:rPr lang="it-IT" dirty="0">
                <a:solidFill>
                  <a:schemeClr val="bg1"/>
                </a:solidFill>
              </a:rPr>
              <a:t> 3 </a:t>
            </a:r>
            <a:r>
              <a:rPr lang="it-IT" dirty="0" err="1">
                <a:solidFill>
                  <a:schemeClr val="bg1"/>
                </a:solidFill>
              </a:rPr>
              <a:t>different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value</a:t>
            </a:r>
            <a:r>
              <a:rPr lang="it-IT" dirty="0">
                <a:solidFill>
                  <a:schemeClr val="bg1"/>
                </a:solidFill>
              </a:rPr>
              <a:t>, mode </a:t>
            </a:r>
            <a:r>
              <a:rPr lang="it-IT" dirty="0" err="1">
                <a:solidFill>
                  <a:schemeClr val="bg1"/>
                </a:solidFill>
              </a:rPr>
              <a:t>has</a:t>
            </a:r>
            <a:r>
              <a:rPr lang="it-IT" dirty="0">
                <a:solidFill>
                  <a:schemeClr val="bg1"/>
                </a:solidFill>
              </a:rPr>
              <a:t> no </a:t>
            </a:r>
            <a:r>
              <a:rPr lang="it-IT" dirty="0" err="1">
                <a:solidFill>
                  <a:schemeClr val="bg1"/>
                </a:solidFill>
              </a:rPr>
              <a:t>sense</a:t>
            </a:r>
            <a:r>
              <a:rPr lang="it-IT" dirty="0">
                <a:solidFill>
                  <a:schemeClr val="bg1"/>
                </a:solidFill>
              </a:rPr>
              <a:t>, so </a:t>
            </a:r>
            <a:r>
              <a:rPr lang="it-IT" dirty="0" err="1">
                <a:solidFill>
                  <a:schemeClr val="bg1"/>
                </a:solidFill>
              </a:rPr>
              <a:t>we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pick</a:t>
            </a:r>
            <a:r>
              <a:rPr lang="it-IT" dirty="0">
                <a:solidFill>
                  <a:schemeClr val="bg1"/>
                </a:solidFill>
              </a:rPr>
              <a:t> the </a:t>
            </a:r>
            <a:r>
              <a:rPr lang="it-IT" dirty="0" err="1">
                <a:solidFill>
                  <a:schemeClr val="bg1"/>
                </a:solidFill>
              </a:rPr>
              <a:t>catboost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prediction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that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is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our</a:t>
            </a:r>
            <a:r>
              <a:rPr lang="it-IT" dirty="0">
                <a:solidFill>
                  <a:schemeClr val="bg1"/>
                </a:solidFill>
              </a:rPr>
              <a:t> best </a:t>
            </a:r>
            <a:r>
              <a:rPr lang="it-IT" dirty="0" err="1">
                <a:solidFill>
                  <a:schemeClr val="bg1"/>
                </a:solidFill>
              </a:rPr>
              <a:t>classifier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90A7F3E-1AF4-CD4B-BEE5-6A4EE132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824" y="3429000"/>
            <a:ext cx="73914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99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5698E8-B079-224E-9389-A72F7A72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Real Case </a:t>
            </a:r>
            <a:r>
              <a:rPr lang="it-IT" dirty="0" err="1">
                <a:solidFill>
                  <a:schemeClr val="bg1"/>
                </a:solidFill>
              </a:rPr>
              <a:t>Study</a:t>
            </a:r>
            <a:r>
              <a:rPr lang="it-IT" dirty="0">
                <a:solidFill>
                  <a:schemeClr val="bg1"/>
                </a:solidFill>
              </a:rPr>
              <a:t> Application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D05C39-6B11-6746-AC98-1F551B937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576"/>
            <a:ext cx="10515600" cy="879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chemeClr val="bg1"/>
                </a:solidFill>
              </a:rPr>
              <a:t>In </a:t>
            </a:r>
            <a:r>
              <a:rPr lang="it-IT" sz="2400" dirty="0" err="1">
                <a:solidFill>
                  <a:schemeClr val="bg1"/>
                </a:solidFill>
              </a:rPr>
              <a:t>this</a:t>
            </a:r>
            <a:r>
              <a:rPr lang="it-IT" sz="2400" dirty="0">
                <a:solidFill>
                  <a:schemeClr val="bg1"/>
                </a:solidFill>
              </a:rPr>
              <a:t> part </a:t>
            </a:r>
            <a:r>
              <a:rPr lang="it-IT" sz="2400" dirty="0" err="1">
                <a:solidFill>
                  <a:schemeClr val="bg1"/>
                </a:solidFill>
              </a:rPr>
              <a:t>we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used</a:t>
            </a:r>
            <a:r>
              <a:rPr lang="it-IT" sz="2400" dirty="0">
                <a:solidFill>
                  <a:schemeClr val="bg1"/>
                </a:solidFill>
              </a:rPr>
              <a:t> Earth Engine </a:t>
            </a:r>
            <a:r>
              <a:rPr lang="it-IT" sz="2400" dirty="0" err="1">
                <a:solidFill>
                  <a:schemeClr val="bg1"/>
                </a:solidFill>
              </a:rPr>
              <a:t>API’s</a:t>
            </a:r>
            <a:r>
              <a:rPr lang="it-IT" sz="2400" dirty="0">
                <a:solidFill>
                  <a:schemeClr val="bg1"/>
                </a:solidFill>
              </a:rPr>
              <a:t> to </a:t>
            </a:r>
            <a:r>
              <a:rPr lang="it-IT" sz="2400" dirty="0" err="1">
                <a:solidFill>
                  <a:schemeClr val="bg1"/>
                </a:solidFill>
              </a:rPr>
              <a:t>scrape</a:t>
            </a:r>
            <a:r>
              <a:rPr lang="it-IT" sz="2400" dirty="0">
                <a:solidFill>
                  <a:schemeClr val="bg1"/>
                </a:solidFill>
              </a:rPr>
              <a:t> and </a:t>
            </a:r>
            <a:r>
              <a:rPr lang="it-IT" sz="2400" dirty="0" err="1">
                <a:solidFill>
                  <a:schemeClr val="bg1"/>
                </a:solidFill>
              </a:rPr>
              <a:t>collect</a:t>
            </a:r>
            <a:r>
              <a:rPr lang="it-IT" sz="2400" dirty="0">
                <a:solidFill>
                  <a:schemeClr val="bg1"/>
                </a:solidFill>
              </a:rPr>
              <a:t> a new dataset:</a:t>
            </a:r>
          </a:p>
          <a:p>
            <a:pPr marL="0" indent="0">
              <a:buNone/>
            </a:pPr>
            <a:r>
              <a:rPr lang="it-IT" sz="2400" dirty="0" err="1">
                <a:solidFill>
                  <a:schemeClr val="bg1"/>
                </a:solidFill>
              </a:rPr>
              <a:t>We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access</a:t>
            </a:r>
            <a:r>
              <a:rPr lang="it-IT" sz="2400" dirty="0">
                <a:solidFill>
                  <a:schemeClr val="bg1"/>
                </a:solidFill>
              </a:rPr>
              <a:t> to a </a:t>
            </a:r>
            <a:r>
              <a:rPr lang="it-IT" sz="2400" dirty="0" err="1">
                <a:solidFill>
                  <a:schemeClr val="bg1"/>
                </a:solidFill>
              </a:rPr>
              <a:t>collection</a:t>
            </a:r>
            <a:r>
              <a:rPr lang="it-IT" sz="2400" dirty="0">
                <a:solidFill>
                  <a:schemeClr val="bg1"/>
                </a:solidFill>
              </a:rPr>
              <a:t> of images </a:t>
            </a:r>
            <a:r>
              <a:rPr lang="it-IT" sz="2400" dirty="0" err="1">
                <a:solidFill>
                  <a:schemeClr val="bg1"/>
                </a:solidFill>
              </a:rPr>
              <a:t>taken</a:t>
            </a:r>
            <a:r>
              <a:rPr lang="it-IT" sz="2400" dirty="0">
                <a:solidFill>
                  <a:schemeClr val="bg1"/>
                </a:solidFill>
              </a:rPr>
              <a:t> from Dresden Area</a:t>
            </a:r>
          </a:p>
          <a:p>
            <a:pPr marL="0" indent="0">
              <a:buNone/>
            </a:pPr>
            <a:endParaRPr lang="it-IT" sz="1800" dirty="0"/>
          </a:p>
        </p:txBody>
      </p:sp>
      <p:pic>
        <p:nvPicPr>
          <p:cNvPr id="10" name="Segnaposto contenuto 3">
            <a:extLst>
              <a:ext uri="{FF2B5EF4-FFF2-40B4-BE49-F238E27FC236}">
                <a16:creationId xmlns:a16="http://schemas.microsoft.com/office/drawing/2014/main" id="{CADE9E0D-0F25-DD41-BA52-57025628C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509" y="2704777"/>
            <a:ext cx="7030361" cy="378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20043F-E39E-3346-96FD-1DB62C03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Open the image </a:t>
            </a:r>
            <a:r>
              <a:rPr lang="it-IT" dirty="0" err="1">
                <a:solidFill>
                  <a:schemeClr val="bg1"/>
                </a:solidFill>
              </a:rPr>
              <a:t>as</a:t>
            </a:r>
            <a:r>
              <a:rPr lang="it-IT" dirty="0">
                <a:solidFill>
                  <a:schemeClr val="bg1"/>
                </a:solidFill>
              </a:rPr>
              <a:t> an array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66EBB94-F698-0647-AB0C-C53A8AB80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14861"/>
            <a:ext cx="5729288" cy="3454847"/>
          </a:xfrm>
          <a:prstGeom prst="rect">
            <a:avLst/>
          </a:prstGeom>
        </p:spPr>
      </p:pic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D91BBEAD-937C-AB4B-8418-31A65C785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00650" y="3016251"/>
            <a:ext cx="6391349" cy="3353457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4EF2E0E8-E144-DF43-9EF8-C3B47F527BDE}"/>
              </a:ext>
            </a:extLst>
          </p:cNvPr>
          <p:cNvSpPr txBox="1"/>
          <p:nvPr/>
        </p:nvSpPr>
        <p:spPr>
          <a:xfrm>
            <a:off x="838200" y="1690688"/>
            <a:ext cx="1005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https</a:t>
            </a:r>
            <a:r>
              <a:rPr lang="it-IT" dirty="0">
                <a:solidFill>
                  <a:schemeClr val="bg1"/>
                </a:solidFill>
              </a:rPr>
              <a:t>://</a:t>
            </a:r>
            <a:r>
              <a:rPr lang="it-IT" dirty="0" err="1">
                <a:solidFill>
                  <a:schemeClr val="bg1"/>
                </a:solidFill>
              </a:rPr>
              <a:t>www.usgs.gov</a:t>
            </a:r>
            <a:r>
              <a:rPr lang="it-IT" dirty="0">
                <a:solidFill>
                  <a:schemeClr val="bg1"/>
                </a:solidFill>
              </a:rPr>
              <a:t>/</a:t>
            </a:r>
            <a:r>
              <a:rPr lang="it-IT" dirty="0" err="1">
                <a:solidFill>
                  <a:schemeClr val="bg1"/>
                </a:solidFill>
              </a:rPr>
              <a:t>faqs</a:t>
            </a:r>
            <a:r>
              <a:rPr lang="it-IT" dirty="0">
                <a:solidFill>
                  <a:schemeClr val="bg1"/>
                </a:solidFill>
              </a:rPr>
              <a:t>/what-are-band-designations-landsat-satellites?qt-news_science_products=0</a:t>
            </a:r>
            <a:r>
              <a:rPr lang="it-IT" dirty="0"/>
              <a:t>#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090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67D9AA-9783-5B47-B6BA-2F5A142A6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365125"/>
            <a:ext cx="11715750" cy="1325563"/>
          </a:xfrm>
        </p:spPr>
        <p:txBody>
          <a:bodyPr/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Classification</a:t>
            </a:r>
            <a:r>
              <a:rPr lang="it-IT" dirty="0">
                <a:solidFill>
                  <a:schemeClr val="bg1"/>
                </a:solidFill>
              </a:rPr>
              <a:t> on </a:t>
            </a:r>
            <a:r>
              <a:rPr lang="it-IT" dirty="0" err="1">
                <a:solidFill>
                  <a:schemeClr val="bg1"/>
                </a:solidFill>
              </a:rPr>
              <a:t>our</a:t>
            </a:r>
            <a:r>
              <a:rPr lang="it-IT" dirty="0">
                <a:solidFill>
                  <a:schemeClr val="bg1"/>
                </a:solidFill>
              </a:rPr>
              <a:t> image, from Landsat-8 </a:t>
            </a:r>
            <a:r>
              <a:rPr lang="it-IT" dirty="0" err="1">
                <a:solidFill>
                  <a:schemeClr val="bg1"/>
                </a:solidFill>
              </a:rPr>
              <a:t>mission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15F761E-0EBC-D843-A045-24811F546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650" y="2686844"/>
            <a:ext cx="8966200" cy="3657600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9EE2227-0794-9048-9AD9-790E7716E240}"/>
              </a:ext>
            </a:extLst>
          </p:cNvPr>
          <p:cNvSpPr txBox="1"/>
          <p:nvPr/>
        </p:nvSpPr>
        <p:spPr>
          <a:xfrm>
            <a:off x="685800" y="1625243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So </a:t>
            </a:r>
            <a:r>
              <a:rPr lang="it-IT" sz="2400" dirty="0" err="1">
                <a:solidFill>
                  <a:schemeClr val="bg1"/>
                </a:solidFill>
              </a:rPr>
              <a:t>this</a:t>
            </a:r>
            <a:r>
              <a:rPr lang="it-IT" sz="2400" dirty="0">
                <a:solidFill>
                  <a:schemeClr val="bg1"/>
                </a:solidFill>
              </a:rPr>
              <a:t> are the </a:t>
            </a:r>
            <a:r>
              <a:rPr lang="it-IT" sz="2400" dirty="0" err="1">
                <a:solidFill>
                  <a:schemeClr val="bg1"/>
                </a:solidFill>
              </a:rPr>
              <a:t>results</a:t>
            </a:r>
            <a:r>
              <a:rPr lang="it-IT" sz="2400" dirty="0">
                <a:solidFill>
                  <a:schemeClr val="bg1"/>
                </a:solidFill>
              </a:rPr>
              <a:t> of the </a:t>
            </a:r>
            <a:r>
              <a:rPr lang="it-IT" sz="2400" dirty="0" err="1">
                <a:solidFill>
                  <a:schemeClr val="bg1"/>
                </a:solidFill>
              </a:rPr>
              <a:t>application</a:t>
            </a:r>
            <a:r>
              <a:rPr lang="it-IT" sz="2400" dirty="0">
                <a:solidFill>
                  <a:schemeClr val="bg1"/>
                </a:solidFill>
              </a:rPr>
              <a:t> of </a:t>
            </a:r>
            <a:r>
              <a:rPr lang="it-IT" sz="2400" dirty="0" err="1">
                <a:solidFill>
                  <a:schemeClr val="bg1"/>
                </a:solidFill>
              </a:rPr>
              <a:t>our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trained</a:t>
            </a:r>
            <a:r>
              <a:rPr lang="it-IT" sz="2400" dirty="0">
                <a:solidFill>
                  <a:schemeClr val="bg1"/>
                </a:solidFill>
              </a:rPr>
              <a:t> model to </a:t>
            </a:r>
            <a:r>
              <a:rPr lang="it-IT" sz="2400" dirty="0" err="1">
                <a:solidFill>
                  <a:schemeClr val="bg1"/>
                </a:solidFill>
              </a:rPr>
              <a:t>our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real</a:t>
            </a:r>
            <a:r>
              <a:rPr lang="it-IT" sz="2400" dirty="0">
                <a:solidFill>
                  <a:schemeClr val="bg1"/>
                </a:solidFill>
              </a:rPr>
              <a:t> case:</a:t>
            </a:r>
          </a:p>
        </p:txBody>
      </p:sp>
    </p:spTree>
    <p:extLst>
      <p:ext uri="{BB962C8B-B14F-4D97-AF65-F5344CB8AC3E}">
        <p14:creationId xmlns:p14="http://schemas.microsoft.com/office/powerpoint/2010/main" val="1664504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89C92D-2BC5-184E-BB2D-BD6B8093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Conclusion</a:t>
            </a:r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5976EB95-6E9A-CD47-A8FD-BA50E7939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75" y="1794669"/>
            <a:ext cx="10072688" cy="469900"/>
          </a:xfr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B9DFE3F-566E-0649-89FD-4BB3CFA94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15356"/>
            <a:ext cx="9677400" cy="2667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8D8CDB63-74D0-8C48-ADC0-7DD993FE1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5" y="2902743"/>
            <a:ext cx="9499600" cy="13970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91E2719-5A41-B04B-B292-CDB86590C3A9}"/>
              </a:ext>
            </a:extLst>
          </p:cNvPr>
          <p:cNvSpPr txBox="1"/>
          <p:nvPr/>
        </p:nvSpPr>
        <p:spPr>
          <a:xfrm>
            <a:off x="1513974" y="4720430"/>
            <a:ext cx="90016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solidFill>
                  <a:schemeClr val="bg1"/>
                </a:solidFill>
              </a:rPr>
              <a:t>We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were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achieved</a:t>
            </a:r>
            <a:r>
              <a:rPr lang="it-IT" sz="2000" dirty="0">
                <a:solidFill>
                  <a:schemeClr val="bg1"/>
                </a:solidFill>
              </a:rPr>
              <a:t> to </a:t>
            </a:r>
            <a:r>
              <a:rPr lang="it-IT" sz="2000" dirty="0" err="1">
                <a:solidFill>
                  <a:schemeClr val="bg1"/>
                </a:solidFill>
              </a:rPr>
              <a:t>improve</a:t>
            </a:r>
            <a:r>
              <a:rPr lang="it-IT" sz="2000" dirty="0">
                <a:solidFill>
                  <a:schemeClr val="bg1"/>
                </a:solidFill>
              </a:rPr>
              <a:t> the performances </a:t>
            </a:r>
            <a:r>
              <a:rPr lang="it-IT" sz="2000" dirty="0" err="1">
                <a:solidFill>
                  <a:schemeClr val="bg1"/>
                </a:solidFill>
              </a:rPr>
              <a:t>through</a:t>
            </a:r>
            <a:r>
              <a:rPr lang="it-IT" sz="2000" dirty="0">
                <a:solidFill>
                  <a:schemeClr val="bg1"/>
                </a:solidFill>
              </a:rPr>
              <a:t> the ensemble </a:t>
            </a:r>
            <a:r>
              <a:rPr lang="it-IT" sz="2000" dirty="0" err="1">
                <a:solidFill>
                  <a:schemeClr val="bg1"/>
                </a:solidFill>
              </a:rPr>
              <a:t>method</a:t>
            </a:r>
            <a:r>
              <a:rPr lang="it-IT" sz="2000" dirty="0">
                <a:solidFill>
                  <a:schemeClr val="bg1"/>
                </a:solidFill>
              </a:rPr>
              <a:t> on the </a:t>
            </a:r>
            <a:r>
              <a:rPr lang="it-IT" sz="2000" dirty="0" err="1">
                <a:solidFill>
                  <a:schemeClr val="bg1"/>
                </a:solidFill>
              </a:rPr>
              <a:t>same</a:t>
            </a:r>
            <a:r>
              <a:rPr lang="it-IT" sz="2000" dirty="0">
                <a:solidFill>
                  <a:schemeClr val="bg1"/>
                </a:solidFill>
              </a:rPr>
              <a:t> dataset </a:t>
            </a:r>
            <a:r>
              <a:rPr lang="it-IT" sz="2000" dirty="0" err="1">
                <a:solidFill>
                  <a:schemeClr val="bg1"/>
                </a:solidFill>
              </a:rPr>
              <a:t>because</a:t>
            </a:r>
            <a:r>
              <a:rPr lang="it-IT" sz="2000" dirty="0">
                <a:solidFill>
                  <a:schemeClr val="bg1"/>
                </a:solidFill>
              </a:rPr>
              <a:t> the </a:t>
            </a:r>
            <a:r>
              <a:rPr lang="it-IT" sz="2000" dirty="0" err="1">
                <a:solidFill>
                  <a:schemeClr val="bg1"/>
                </a:solidFill>
              </a:rPr>
              <a:t>two</a:t>
            </a:r>
            <a:r>
              <a:rPr lang="it-IT" sz="2000" dirty="0">
                <a:solidFill>
                  <a:schemeClr val="bg1"/>
                </a:solidFill>
              </a:rPr>
              <a:t> high performance </a:t>
            </a:r>
            <a:r>
              <a:rPr lang="it-IT" sz="2000" dirty="0" err="1">
                <a:solidFill>
                  <a:schemeClr val="bg1"/>
                </a:solidFill>
              </a:rPr>
              <a:t>method</a:t>
            </a:r>
            <a:r>
              <a:rPr lang="it-IT" sz="2000" dirty="0">
                <a:solidFill>
                  <a:schemeClr val="bg1"/>
                </a:solidFill>
              </a:rPr>
              <a:t> are </a:t>
            </a:r>
            <a:r>
              <a:rPr lang="it-IT" sz="2000" dirty="0" err="1">
                <a:solidFill>
                  <a:schemeClr val="bg1"/>
                </a:solidFill>
              </a:rPr>
              <a:t>two</a:t>
            </a:r>
            <a:r>
              <a:rPr lang="it-IT" sz="2000" dirty="0">
                <a:solidFill>
                  <a:schemeClr val="bg1"/>
                </a:solidFill>
              </a:rPr>
              <a:t> ensemble. The </a:t>
            </a:r>
            <a:r>
              <a:rPr lang="it-IT" sz="2000" dirty="0" err="1">
                <a:solidFill>
                  <a:schemeClr val="bg1"/>
                </a:solidFill>
              </a:rPr>
              <a:t>catboost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is</a:t>
            </a:r>
            <a:r>
              <a:rPr lang="it-IT" sz="2000" dirty="0">
                <a:solidFill>
                  <a:schemeClr val="bg1"/>
                </a:solidFill>
              </a:rPr>
              <a:t> an ensemble </a:t>
            </a:r>
            <a:r>
              <a:rPr lang="it-IT" sz="2000" dirty="0" err="1">
                <a:solidFill>
                  <a:schemeClr val="bg1"/>
                </a:solidFill>
              </a:rPr>
              <a:t>methods</a:t>
            </a:r>
            <a:r>
              <a:rPr lang="it-IT" sz="2000" dirty="0">
                <a:solidFill>
                  <a:schemeClr val="bg1"/>
                </a:solidFill>
              </a:rPr>
              <a:t> and the ensemble </a:t>
            </a:r>
            <a:r>
              <a:rPr lang="it-IT" sz="2000" dirty="0" err="1">
                <a:solidFill>
                  <a:schemeClr val="bg1"/>
                </a:solidFill>
              </a:rPr>
              <a:t>is</a:t>
            </a:r>
            <a:r>
              <a:rPr lang="it-IT" sz="2000" dirty="0">
                <a:solidFill>
                  <a:schemeClr val="bg1"/>
                </a:solidFill>
              </a:rPr>
              <a:t> made by </a:t>
            </a:r>
            <a:r>
              <a:rPr lang="it-IT" sz="2000" dirty="0" err="1">
                <a:solidFill>
                  <a:schemeClr val="bg1"/>
                </a:solidFill>
              </a:rPr>
              <a:t>us</a:t>
            </a:r>
            <a:r>
              <a:rPr lang="it-IT" sz="2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00294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197</Words>
  <Application>Microsoft Macintosh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Tema di Office</vt:lpstr>
      <vt:lpstr>Landsat ground Recognition</vt:lpstr>
      <vt:lpstr>Modelling Part</vt:lpstr>
      <vt:lpstr>Ensemble</vt:lpstr>
      <vt:lpstr>Real Case Study Application</vt:lpstr>
      <vt:lpstr>Open the image as an array</vt:lpstr>
      <vt:lpstr>Classification on our image, from Landsat-8 mission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Landsat ground Recognition</dc:title>
  <dc:creator>pippomio1998@gmail.com</dc:creator>
  <cp:lastModifiedBy>pippomio1998@gmail.com</cp:lastModifiedBy>
  <cp:revision>6</cp:revision>
  <dcterms:created xsi:type="dcterms:W3CDTF">2020-12-21T12:24:40Z</dcterms:created>
  <dcterms:modified xsi:type="dcterms:W3CDTF">2020-12-21T13:20:50Z</dcterms:modified>
</cp:coreProperties>
</file>