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4" r:id="rId4"/>
    <p:sldId id="326" r:id="rId5"/>
    <p:sldId id="377" r:id="rId6"/>
    <p:sldId id="271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9"/>
    <p:restoredTop sz="94663"/>
  </p:normalViewPr>
  <p:slideViewPr>
    <p:cSldViewPr snapToGrid="0" snapToObjects="1">
      <p:cViewPr varScale="1">
        <p:scale>
          <a:sx n="84" d="100"/>
          <a:sy n="84" d="100"/>
        </p:scale>
        <p:origin x="20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3CD30-101B-B74D-9C53-0B1B819FAB8D}" type="datetimeFigureOut">
              <a:rPr lang="en-US" smtClean="0"/>
              <a:t>3/5/20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2DCE7-7C9F-7A42-9E7D-9DC9A7E11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1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keep growing</a:t>
            </a:r>
            <a:r>
              <a:rPr lang="en-US" baseline="0" dirty="0"/>
              <a:t> our feature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096BB-EAD4-478A-B2F3-8753DF48E4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90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Helical Wheel:</a:t>
            </a:r>
            <a:r>
              <a:rPr lang="en-US" baseline="0" dirty="0"/>
              <a:t> 100deg for alpha, 160deg for beta-sheet</a:t>
            </a:r>
          </a:p>
          <a:p>
            <a:r>
              <a:rPr lang="en-US" baseline="0" dirty="0"/>
              <a:t>Mean amp. Moment is measure of how amphipathic a helix is perpendicular to its axis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096BB-EAD4-478A-B2F3-8753DF48E4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1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4A47-59F8-2347-9285-6BB57728A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5D08C-56AC-2C48-B3AB-1376FD9C5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F10AD-EC56-E24C-96EB-63A98624E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89E3-5D3D-6F42-83EE-6F9CB6BF6B23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76394-4CC0-A040-BA78-28C41FB3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FE754-404C-1B46-9DBB-9B3471A3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DE8C-C282-BF47-8AF3-B349D32E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4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DF3B-2AB4-7548-B795-FE85FE56B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63A18-DADF-FA4C-9C91-D8E090788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D443C-C243-6A49-8214-A8D4435D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89E3-5D3D-6F42-83EE-6F9CB6BF6B23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8FEC5-1B68-4A4A-921D-E51B077C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F7DC5-E117-4C43-80C8-D858A363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DE8C-C282-BF47-8AF3-B349D32E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9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071DE-4291-EE42-9985-72D604EA8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1C63D-E90C-1C49-B0C7-BA76EC73D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0D1BB-0C00-AF44-BB7D-535889CB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89E3-5D3D-6F42-83EE-6F9CB6BF6B23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954F3-7966-7B4D-87D2-B1B4BBE7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C7757-30E9-5340-8AD8-AA582AFBC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DE8C-C282-BF47-8AF3-B349D32E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8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5302-5FC1-A34E-892B-4D2B1B71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9B53A-8F8D-AA4E-A887-7CFEC153A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49E4E-27E1-5C49-9F2E-AD74FF72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89E3-5D3D-6F42-83EE-6F9CB6BF6B23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0FFBB-9C74-604A-88D6-6846CBA5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75EAB-936E-2540-A6ED-B1023220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DE8C-C282-BF47-8AF3-B349D32E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8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3F7A-F28D-4D46-9F4F-2141059B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3C218-FA9C-6E4B-B263-C12B664E5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2BB2D-C4A7-B946-B992-1EB42446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89E3-5D3D-6F42-83EE-6F9CB6BF6B23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83301-A043-9747-A2CF-1D4E2E64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DB709-29B1-9E4D-9207-05C2402B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DE8C-C282-BF47-8AF3-B349D32E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63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BAD9-1AD8-D14D-9EF4-B04C6916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AADE8-4AA2-7343-BBB3-FB9A6A5E1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4CA7B-BC03-B045-BB54-2E0A01E17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0A568-9C80-AB4A-BCC7-0A3C4D572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89E3-5D3D-6F42-83EE-6F9CB6BF6B23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65D0C-8031-2141-B91A-993F9BC0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775BB-DFBD-E043-B45F-4FF3334F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DE8C-C282-BF47-8AF3-B349D32E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3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B5CD-219B-364E-94C3-011C0A5A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1DD03-E70E-CE41-9794-E98DF9332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D9219-2DCA-944F-B9D2-9290DEAA3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2C3798-7AF4-4C4B-B5C7-3A986054A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392047-DB82-BE47-BE43-46ED4DB7A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311C2-497A-0742-9A80-B8F337DEB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89E3-5D3D-6F42-83EE-6F9CB6BF6B23}" type="datetimeFigureOut">
              <a:rPr lang="en-US" smtClean="0"/>
              <a:t>3/5/20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58DD2-588A-2B40-B11E-64EC1F39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8930D8-D35A-664D-9049-2E8B7299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DE8C-C282-BF47-8AF3-B349D32E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8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4F2F-1A52-CA49-A689-C46FAA43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538DB-3546-8343-BBDF-2257D745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89E3-5D3D-6F42-83EE-6F9CB6BF6B23}" type="datetimeFigureOut">
              <a:rPr lang="en-US" smtClean="0"/>
              <a:t>3/5/20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DDB16-22EE-884B-B6FF-64A14FF1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24B11-E5FF-634E-B0D6-522AEC78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DE8C-C282-BF47-8AF3-B349D32E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4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D04485-1138-5B42-BD7D-68A7C883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89E3-5D3D-6F42-83EE-6F9CB6BF6B23}" type="datetimeFigureOut">
              <a:rPr lang="en-US" smtClean="0"/>
              <a:t>3/5/20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A2B21-4621-5F4E-8994-3571122E8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B94A8-BD52-D748-9D5D-F6FD6A40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DE8C-C282-BF47-8AF3-B349D32E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9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1E47-A6D9-A244-A4A8-41DE61D1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327A4-8609-A24A-9B53-D1F58BDE5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D961F-7463-2440-B08F-E293C3181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B23D3-F75E-C542-8BF8-447508DD7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89E3-5D3D-6F42-83EE-6F9CB6BF6B23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2E874-AD8C-7340-8845-5282B726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17397-6752-1747-B43F-DCB97E1E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DE8C-C282-BF47-8AF3-B349D32E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1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FE8D-80AA-A64D-B811-DB8CA5F75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121255-3912-CA41-ADAA-F7B41C5AD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678B0-CCD7-6E45-92F2-B3ED4E5E1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405EC-DF09-C943-B7E1-6EB59E787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89E3-5D3D-6F42-83EE-6F9CB6BF6B23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41255-F5BB-A446-9724-0BD0C9F7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49F58-26CA-BD4D-9F26-014306A6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DE8C-C282-BF47-8AF3-B349D32E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7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7396D4-9E6B-804A-A72E-267953C2B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385EF-780D-4A48-9918-6F70433F6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52D17-3C66-0B44-8471-29B4EC88F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E89E3-5D3D-6F42-83EE-6F9CB6BF6B23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0275C-BCCD-E147-BB40-BD75C8A6F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53AB1-4205-8C42-8688-BF6EEC182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BDE8C-C282-BF47-8AF3-B349D32E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6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mars.gmu.edu/handle/1920/10178" TargetMode="External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8354-13F3-2E48-95DA-E07198CCE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880" y="708657"/>
            <a:ext cx="1033272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Quick Overview of Antimicrobial Peptides (AMP) Data Set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20123-77AB-AD4A-AC10-35B745FA0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9240" y="5303520"/>
            <a:ext cx="9144000" cy="1287013"/>
          </a:xfrm>
        </p:spPr>
        <p:txBody>
          <a:bodyPr>
            <a:normAutofit/>
          </a:bodyPr>
          <a:lstStyle/>
          <a:p>
            <a:r>
              <a:rPr lang="en-US" dirty="0"/>
              <a:t>Daniel Veltri, Ph.D.</a:t>
            </a:r>
          </a:p>
          <a:p>
            <a:r>
              <a:rPr lang="en-US" dirty="0"/>
              <a:t>March 5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</p:txBody>
      </p:sp>
      <p:pic>
        <p:nvPicPr>
          <p:cNvPr id="4" name="Picture 4" descr="C:\Users\Dan\Desktop\bdef.jpg">
            <a:extLst>
              <a:ext uri="{FF2B5EF4-FFF2-40B4-BE49-F238E27FC236}">
                <a16:creationId xmlns:a16="http://schemas.microsoft.com/office/drawing/2014/main" id="{0C973480-040F-264A-978B-E45EBCA4E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3" t="5541" r="4257" b="5805"/>
          <a:stretch/>
        </p:blipFill>
        <p:spPr bwMode="auto">
          <a:xfrm>
            <a:off x="8212667" y="3428998"/>
            <a:ext cx="3662540" cy="272796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27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0" y="66125"/>
            <a:ext cx="10769600" cy="924475"/>
          </a:xfrm>
        </p:spPr>
        <p:txBody>
          <a:bodyPr>
            <a:normAutofit/>
          </a:bodyPr>
          <a:lstStyle/>
          <a:p>
            <a:pPr algn="l"/>
            <a:r>
              <a:rPr lang="en-US" sz="42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Motivation: Antimicrobial Resistance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1602" y="1159139"/>
            <a:ext cx="7315199" cy="5468892"/>
          </a:xfrm>
        </p:spPr>
        <p:txBody>
          <a:bodyPr>
            <a:noAutofit/>
          </a:bodyPr>
          <a:lstStyle/>
          <a:p>
            <a:r>
              <a:rPr lang="en-US" sz="2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Reports of antibiotic resistance have </a:t>
            </a:r>
            <a:r>
              <a:rPr lang="en-US" sz="2667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increased </a:t>
            </a:r>
            <a:r>
              <a:rPr lang="en-US" sz="2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despite a </a:t>
            </a:r>
            <a:r>
              <a:rPr lang="en-US" sz="2667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slowdown </a:t>
            </a:r>
            <a:r>
              <a:rPr lang="en-US" sz="2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new antibiotics coming to market in recent decades.</a:t>
            </a:r>
          </a:p>
          <a:p>
            <a:pPr marL="0" indent="0">
              <a:buNone/>
            </a:pP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U.S. Center for Disease Control reports over 2 million infections and 23,000 deaths due to antibiotic-resistant bacteria and fungi each year in the U.S.</a:t>
            </a:r>
          </a:p>
          <a:p>
            <a:pPr marL="0" indent="0">
              <a:buNone/>
            </a:pP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Both the White House and the World Health Organization have recently put out urgent calls for new drug development efforts.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11469" y="6477000"/>
            <a:ext cx="7008532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Sources: http://www.cdc.gov/drugresistance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16800" y="2690338"/>
            <a:ext cx="4470400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Methicillin-resistant </a:t>
            </a:r>
            <a:r>
              <a:rPr lang="en-US" sz="1733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Staphylococcus </a:t>
            </a:r>
            <a:r>
              <a:rPr lang="en-US" sz="1733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aureus</a:t>
            </a:r>
            <a:r>
              <a:rPr lang="en-US" sz="1733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7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(left) and </a:t>
            </a:r>
            <a:r>
              <a:rPr lang="en-US" sz="1733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Carbapenem</a:t>
            </a:r>
            <a:r>
              <a:rPr lang="en-US" sz="17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-resistant </a:t>
            </a:r>
            <a:r>
              <a:rPr lang="en-US" sz="1733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Enterobacteriaceae</a:t>
            </a:r>
            <a:r>
              <a:rPr lang="en-US" sz="17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(right).</a:t>
            </a:r>
          </a:p>
        </p:txBody>
      </p:sp>
      <p:pic>
        <p:nvPicPr>
          <p:cNvPr id="6" name="Picture 8" descr="colorized scanning electron micrograph (SEM) of MR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272" y="1155253"/>
            <a:ext cx="1952329" cy="11561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t="5199"/>
          <a:stretch/>
        </p:blipFill>
        <p:spPr bwMode="auto">
          <a:xfrm>
            <a:off x="9630704" y="1314128"/>
            <a:ext cx="2154896" cy="13020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3732431"/>
            <a:ext cx="2855157" cy="289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553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4140200"/>
            <a:ext cx="11396133" cy="2514600"/>
          </a:xfrm>
        </p:spPr>
        <p:txBody>
          <a:bodyPr>
            <a:noAutofit/>
          </a:bodyPr>
          <a:lstStyle/>
          <a:p>
            <a:r>
              <a:rPr lang="en-US" sz="2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promising area for new antibiotic research has been natural antimicrobial peptides (AMPs). These short peptides with innate antibacterial activity are found across all phyla of life.</a:t>
            </a:r>
          </a:p>
          <a:p>
            <a:pPr marL="0" indent="0">
              <a:buNone/>
            </a:pPr>
            <a:endParaRPr lang="en-US" sz="133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date, efforts in designing or modifying AMPs have had limited success in delivering new drugs to market.</a:t>
            </a:r>
          </a:p>
        </p:txBody>
      </p:sp>
      <p:pic>
        <p:nvPicPr>
          <p:cNvPr id="5" name="Picture 3" descr="C:\Users\Dan\Desktop\mag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1" t="8144" r="9723" b="8144"/>
          <a:stretch/>
        </p:blipFill>
        <p:spPr bwMode="auto">
          <a:xfrm>
            <a:off x="3403600" y="1143000"/>
            <a:ext cx="2455333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Dan\Desktop\bdef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3" t="5541" r="4257" b="5805"/>
          <a:stretch/>
        </p:blipFill>
        <p:spPr bwMode="auto">
          <a:xfrm>
            <a:off x="474134" y="1143000"/>
            <a:ext cx="2455333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3" t="10744" r="14553" b="15583"/>
          <a:stretch/>
        </p:blipFill>
        <p:spPr>
          <a:xfrm>
            <a:off x="6333067" y="1143000"/>
            <a:ext cx="2455333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Content Placeholder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5" t="7991" r="18036" b="15297"/>
          <a:stretch/>
        </p:blipFill>
        <p:spPr>
          <a:xfrm>
            <a:off x="9262534" y="1143000"/>
            <a:ext cx="2455333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850189" y="2967335"/>
            <a:ext cx="1703223" cy="954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Beta </a:t>
            </a:r>
            <a:r>
              <a:rPr lang="en-US" sz="1867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Defensin</a:t>
            </a:r>
            <a:r>
              <a:rPr lang="en-US" sz="18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</a:t>
            </a:r>
          </a:p>
          <a:p>
            <a:pPr algn="ctr"/>
            <a:r>
              <a:rPr lang="en-US" sz="1867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Homo sapiens</a:t>
            </a:r>
          </a:p>
          <a:p>
            <a:pPr algn="ctr"/>
            <a:r>
              <a:rPr lang="en-US" sz="18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PDB: 1IJV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77147" y="2967335"/>
            <a:ext cx="1605247" cy="954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67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Magainin</a:t>
            </a:r>
            <a:r>
              <a:rPr lang="en-US" sz="18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</a:t>
            </a:r>
          </a:p>
          <a:p>
            <a:pPr algn="ctr"/>
            <a:r>
              <a:rPr lang="en-US" sz="1867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Xenopus</a:t>
            </a:r>
            <a:r>
              <a:rPr lang="en-US" sz="1867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67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laevis</a:t>
            </a:r>
            <a:endParaRPr lang="en-US" sz="1867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8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PDB: 2MAG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93664" y="2967335"/>
            <a:ext cx="1892826" cy="954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67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Cathelicidin</a:t>
            </a:r>
            <a:r>
              <a:rPr lang="en-US" sz="18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LL-37</a:t>
            </a:r>
          </a:p>
          <a:p>
            <a:pPr algn="ctr"/>
            <a:r>
              <a:rPr lang="en-US" sz="1867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Homo sapiens</a:t>
            </a:r>
          </a:p>
          <a:p>
            <a:pPr algn="ctr"/>
            <a:r>
              <a:rPr lang="en-US" sz="18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PDB: 2K6O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04791" y="2967335"/>
            <a:ext cx="1511888" cy="954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67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Aurelin</a:t>
            </a:r>
            <a:endParaRPr lang="en-US" sz="18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867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Aurelia </a:t>
            </a:r>
            <a:r>
              <a:rPr lang="en-US" sz="1867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aurita</a:t>
            </a:r>
            <a:endParaRPr lang="en-US" sz="1867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8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PDB: 2LG4</a:t>
            </a: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609600" y="66125"/>
            <a:ext cx="10769600" cy="92447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2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AMPs: One of Nature’s Solutions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579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71" y="107636"/>
            <a:ext cx="10033275" cy="840432"/>
          </a:xfrm>
        </p:spPr>
        <p:txBody>
          <a:bodyPr>
            <a:noAutofit/>
          </a:bodyPr>
          <a:lstStyle/>
          <a:p>
            <a:pPr algn="l"/>
            <a:r>
              <a:rPr lang="en-US" sz="42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AMPs are Complicated!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9" y="1092200"/>
            <a:ext cx="6100755" cy="4775200"/>
          </a:xfrm>
        </p:spPr>
        <p:txBody>
          <a:bodyPr>
            <a:noAutofit/>
          </a:bodyPr>
          <a:lstStyle/>
          <a:p>
            <a:r>
              <a:rPr lang="en-US" sz="2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Amino acid (AA) physicochemical properties are important for AMP activity (</a:t>
            </a:r>
            <a:r>
              <a:rPr lang="en-US" sz="2667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charge, hydrophobicity, etc.</a:t>
            </a:r>
            <a:r>
              <a:rPr lang="en-US" sz="2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  <a:endParaRPr lang="en-US" sz="2667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533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AMPs are highly diverse, both in sequence and killing mechanism.</a:t>
            </a:r>
          </a:p>
          <a:p>
            <a:pPr marL="0" indent="0">
              <a:buNone/>
            </a:pPr>
            <a:endParaRPr lang="en-US" sz="133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53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still do not know </a:t>
            </a:r>
            <a:r>
              <a:rPr lang="en-US" sz="2667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exactly</a:t>
            </a:r>
            <a:r>
              <a:rPr lang="en-US" sz="2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how physicochemical properties relate to AMP activity- knowledge needed to </a:t>
            </a:r>
            <a:r>
              <a:rPr lang="en-US" sz="2667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guide AMP design</a:t>
            </a:r>
            <a:r>
              <a:rPr lang="en-US" sz="2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229" y="1049063"/>
            <a:ext cx="5714371" cy="5261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24135" y="6276227"/>
            <a:ext cx="5538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proposed AMP attack mechanisms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83" y="6419835"/>
            <a:ext cx="513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Figure Source: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Wimley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(2011) 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J. of Mem. Bio.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239(1):27-34.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112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637"/>
            <a:ext cx="10972800" cy="868363"/>
          </a:xfrm>
        </p:spPr>
        <p:txBody>
          <a:bodyPr>
            <a:normAutofit/>
          </a:bodyPr>
          <a:lstStyle/>
          <a:p>
            <a:pPr algn="l"/>
            <a:r>
              <a:rPr lang="en-US" sz="37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from the </a:t>
            </a:r>
            <a:r>
              <a:rPr lang="en-US" sz="3733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AAIndex</a:t>
            </a:r>
            <a:endParaRPr lang="en-US" sz="373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7623" y="1333040"/>
            <a:ext cx="11446525" cy="5347159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features are from the </a:t>
            </a:r>
            <a:r>
              <a:rPr lang="en-US" sz="2667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AAIndex</a:t>
            </a:r>
            <a:r>
              <a:rPr lang="en-US" sz="2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 extensive collection of quantified AA physicochemical features.</a:t>
            </a:r>
            <a:endParaRPr lang="en-US" sz="10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00386" y="2600941"/>
            <a:ext cx="36225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Amino Acid Index</a:t>
            </a:r>
          </a:p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www.genome.jp/aaindex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718" y="2429959"/>
            <a:ext cx="1538631" cy="112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355" y="3776859"/>
            <a:ext cx="6376893" cy="2514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99518" y="6375698"/>
            <a:ext cx="3171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sample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AAIndex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entry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8501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-1422400" y="3726670"/>
                <a:ext cx="11277600" cy="471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Feature</m:t>
                      </m:r>
                      <m:r>
                        <a:rPr lang="en-US" sz="2400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1 </m:t>
                      </m:r>
                      <m:r>
                        <a:rPr lang="en-US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,…,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Feature</m:t>
                      </m:r>
                      <m:r>
                        <a:rPr lang="en-US" sz="2400" b="0" i="0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,</m:t>
                      </m:r>
                      <m:r>
                        <a:rPr lang="en-US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𝐶𝑙𝑎𝑠𝑠𝐿𝑎𝑏𝑒𝑙</m:t>
                      </m:r>
                      <m:r>
                        <a:rPr lang="en-US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2400" y="3726670"/>
                <a:ext cx="11277600" cy="471283"/>
              </a:xfrm>
              <a:prstGeom prst="rect">
                <a:avLst/>
              </a:prstGeom>
              <a:blipFill>
                <a:blip r:embed="rId4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8000" y="-25400"/>
            <a:ext cx="10972800" cy="868363"/>
          </a:xfrm>
        </p:spPr>
        <p:txBody>
          <a:bodyPr>
            <a:normAutofit/>
          </a:bodyPr>
          <a:lstStyle/>
          <a:p>
            <a:pPr algn="l"/>
            <a:r>
              <a:rPr lang="en-US" sz="37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Regional Features</a:t>
            </a:r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572" b="76886" l="15349" r="7953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45" t="7991" r="18036" b="15297"/>
          <a:stretch/>
        </p:blipFill>
        <p:spPr>
          <a:xfrm rot="1560000">
            <a:off x="3848060" y="304027"/>
            <a:ext cx="3494453" cy="26027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133600" y="1473201"/>
            <a:ext cx="18682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N-terminus</a:t>
            </a:r>
          </a:p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10AA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473201"/>
            <a:ext cx="1823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C-terminus</a:t>
            </a:r>
          </a:p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 10AA</a:t>
            </a:r>
          </a:p>
        </p:txBody>
      </p:sp>
      <p:sp>
        <p:nvSpPr>
          <p:cNvPr id="3" name="Rectangle 2"/>
          <p:cNvSpPr/>
          <p:nvPr/>
        </p:nvSpPr>
        <p:spPr>
          <a:xfrm>
            <a:off x="4465561" y="1168400"/>
            <a:ext cx="711200" cy="1320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3844916" y="2403158"/>
            <a:ext cx="36043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Amphipathic Window</a:t>
            </a:r>
          </a:p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18AA in Length</a:t>
            </a:r>
          </a:p>
        </p:txBody>
      </p:sp>
      <p:sp>
        <p:nvSpPr>
          <p:cNvPr id="11" name="Isosceles Triangle 10"/>
          <p:cNvSpPr/>
          <p:nvPr/>
        </p:nvSpPr>
        <p:spPr>
          <a:xfrm>
            <a:off x="957942" y="1828801"/>
            <a:ext cx="5249333" cy="2183879"/>
          </a:xfrm>
          <a:custGeom>
            <a:avLst/>
            <a:gdLst>
              <a:gd name="connsiteX0" fmla="*/ 0 w 4038600"/>
              <a:gd name="connsiteY0" fmla="*/ 1594366 h 1594366"/>
              <a:gd name="connsiteX1" fmla="*/ 1093047 w 4038600"/>
              <a:gd name="connsiteY1" fmla="*/ 0 h 1594366"/>
              <a:gd name="connsiteX2" fmla="*/ 4038600 w 4038600"/>
              <a:gd name="connsiteY2" fmla="*/ 1594366 h 1594366"/>
              <a:gd name="connsiteX3" fmla="*/ 0 w 4038600"/>
              <a:gd name="connsiteY3" fmla="*/ 1594366 h 1594366"/>
              <a:gd name="connsiteX0" fmla="*/ 0 w 3436257"/>
              <a:gd name="connsiteY0" fmla="*/ 1594366 h 1637909"/>
              <a:gd name="connsiteX1" fmla="*/ 1093047 w 3436257"/>
              <a:gd name="connsiteY1" fmla="*/ 0 h 1637909"/>
              <a:gd name="connsiteX2" fmla="*/ 3436257 w 3436257"/>
              <a:gd name="connsiteY2" fmla="*/ 1637909 h 1637909"/>
              <a:gd name="connsiteX3" fmla="*/ 0 w 3436257"/>
              <a:gd name="connsiteY3" fmla="*/ 1594366 h 1637909"/>
              <a:gd name="connsiteX0" fmla="*/ 0 w 3937000"/>
              <a:gd name="connsiteY0" fmla="*/ 1608881 h 1637909"/>
              <a:gd name="connsiteX1" fmla="*/ 1593790 w 3937000"/>
              <a:gd name="connsiteY1" fmla="*/ 0 h 1637909"/>
              <a:gd name="connsiteX2" fmla="*/ 3937000 w 3937000"/>
              <a:gd name="connsiteY2" fmla="*/ 1637909 h 1637909"/>
              <a:gd name="connsiteX3" fmla="*/ 0 w 3937000"/>
              <a:gd name="connsiteY3" fmla="*/ 1608881 h 163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7000" h="1637909">
                <a:moveTo>
                  <a:pt x="0" y="1608881"/>
                </a:moveTo>
                <a:lnTo>
                  <a:pt x="1593790" y="0"/>
                </a:lnTo>
                <a:lnTo>
                  <a:pt x="3937000" y="1637909"/>
                </a:lnTo>
                <a:lnTo>
                  <a:pt x="0" y="1608881"/>
                </a:lnTo>
                <a:close/>
              </a:path>
            </a:pathLst>
          </a:custGeom>
          <a:solidFill>
            <a:srgbClr val="FF0000">
              <a:alpha val="13000"/>
            </a:srgb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Isosceles Triangle 11"/>
          <p:cNvSpPr/>
          <p:nvPr/>
        </p:nvSpPr>
        <p:spPr>
          <a:xfrm>
            <a:off x="1006324" y="1828800"/>
            <a:ext cx="7456417" cy="2145173"/>
          </a:xfrm>
          <a:custGeom>
            <a:avLst/>
            <a:gdLst>
              <a:gd name="connsiteX0" fmla="*/ 0 w 5257800"/>
              <a:gd name="connsiteY0" fmla="*/ 1746766 h 1746766"/>
              <a:gd name="connsiteX1" fmla="*/ 4975456 w 5257800"/>
              <a:gd name="connsiteY1" fmla="*/ 0 h 1746766"/>
              <a:gd name="connsiteX2" fmla="*/ 5257800 w 5257800"/>
              <a:gd name="connsiteY2" fmla="*/ 1746766 h 1746766"/>
              <a:gd name="connsiteX3" fmla="*/ 0 w 5257800"/>
              <a:gd name="connsiteY3" fmla="*/ 1746766 h 1746766"/>
              <a:gd name="connsiteX0" fmla="*/ 0 w 4975456"/>
              <a:gd name="connsiteY0" fmla="*/ 1746766 h 1746766"/>
              <a:gd name="connsiteX1" fmla="*/ 4975456 w 4975456"/>
              <a:gd name="connsiteY1" fmla="*/ 0 h 1746766"/>
              <a:gd name="connsiteX2" fmla="*/ 3864428 w 4975456"/>
              <a:gd name="connsiteY2" fmla="*/ 1601623 h 1746766"/>
              <a:gd name="connsiteX3" fmla="*/ 0 w 4975456"/>
              <a:gd name="connsiteY3" fmla="*/ 1746766 h 1746766"/>
              <a:gd name="connsiteX0" fmla="*/ 0 w 5120599"/>
              <a:gd name="connsiteY0" fmla="*/ 1594366 h 1601623"/>
              <a:gd name="connsiteX1" fmla="*/ 5120599 w 5120599"/>
              <a:gd name="connsiteY1" fmla="*/ 0 h 1601623"/>
              <a:gd name="connsiteX2" fmla="*/ 4009571 w 5120599"/>
              <a:gd name="connsiteY2" fmla="*/ 1601623 h 1601623"/>
              <a:gd name="connsiteX3" fmla="*/ 0 w 5120599"/>
              <a:gd name="connsiteY3" fmla="*/ 1594366 h 1601623"/>
              <a:gd name="connsiteX0" fmla="*/ 0 w 5120599"/>
              <a:gd name="connsiteY0" fmla="*/ 1594366 h 1608880"/>
              <a:gd name="connsiteX1" fmla="*/ 5120599 w 5120599"/>
              <a:gd name="connsiteY1" fmla="*/ 0 h 1608880"/>
              <a:gd name="connsiteX2" fmla="*/ 3443514 w 5120599"/>
              <a:gd name="connsiteY2" fmla="*/ 1608880 h 1608880"/>
              <a:gd name="connsiteX3" fmla="*/ 0 w 5120599"/>
              <a:gd name="connsiteY3" fmla="*/ 1594366 h 1608880"/>
              <a:gd name="connsiteX0" fmla="*/ 0 w 5592313"/>
              <a:gd name="connsiteY0" fmla="*/ 1601624 h 1608880"/>
              <a:gd name="connsiteX1" fmla="*/ 5592313 w 5592313"/>
              <a:gd name="connsiteY1" fmla="*/ 0 h 1608880"/>
              <a:gd name="connsiteX2" fmla="*/ 3915228 w 5592313"/>
              <a:gd name="connsiteY2" fmla="*/ 1608880 h 1608880"/>
              <a:gd name="connsiteX3" fmla="*/ 0 w 5592313"/>
              <a:gd name="connsiteY3" fmla="*/ 1601624 h 16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2313" h="1608880">
                <a:moveTo>
                  <a:pt x="0" y="1601624"/>
                </a:moveTo>
                <a:lnTo>
                  <a:pt x="5592313" y="0"/>
                </a:lnTo>
                <a:lnTo>
                  <a:pt x="3915228" y="1608880"/>
                </a:lnTo>
                <a:lnTo>
                  <a:pt x="0" y="1601624"/>
                </a:lnTo>
                <a:close/>
              </a:path>
            </a:pathLst>
          </a:custGeom>
          <a:solidFill>
            <a:srgbClr val="FF0000">
              <a:alpha val="13000"/>
            </a:srgb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Isosceles Triangle 11"/>
          <p:cNvSpPr/>
          <p:nvPr/>
        </p:nvSpPr>
        <p:spPr>
          <a:xfrm>
            <a:off x="957943" y="2807043"/>
            <a:ext cx="6516915" cy="1149997"/>
          </a:xfrm>
          <a:custGeom>
            <a:avLst/>
            <a:gdLst>
              <a:gd name="connsiteX0" fmla="*/ 0 w 5257800"/>
              <a:gd name="connsiteY0" fmla="*/ 1746766 h 1746766"/>
              <a:gd name="connsiteX1" fmla="*/ 4975456 w 5257800"/>
              <a:gd name="connsiteY1" fmla="*/ 0 h 1746766"/>
              <a:gd name="connsiteX2" fmla="*/ 5257800 w 5257800"/>
              <a:gd name="connsiteY2" fmla="*/ 1746766 h 1746766"/>
              <a:gd name="connsiteX3" fmla="*/ 0 w 5257800"/>
              <a:gd name="connsiteY3" fmla="*/ 1746766 h 1746766"/>
              <a:gd name="connsiteX0" fmla="*/ 0 w 4975456"/>
              <a:gd name="connsiteY0" fmla="*/ 1746766 h 1746766"/>
              <a:gd name="connsiteX1" fmla="*/ 4975456 w 4975456"/>
              <a:gd name="connsiteY1" fmla="*/ 0 h 1746766"/>
              <a:gd name="connsiteX2" fmla="*/ 3864428 w 4975456"/>
              <a:gd name="connsiteY2" fmla="*/ 1601623 h 1746766"/>
              <a:gd name="connsiteX3" fmla="*/ 0 w 4975456"/>
              <a:gd name="connsiteY3" fmla="*/ 1746766 h 1746766"/>
              <a:gd name="connsiteX0" fmla="*/ 0 w 5120599"/>
              <a:gd name="connsiteY0" fmla="*/ 1594366 h 1601623"/>
              <a:gd name="connsiteX1" fmla="*/ 5120599 w 5120599"/>
              <a:gd name="connsiteY1" fmla="*/ 0 h 1601623"/>
              <a:gd name="connsiteX2" fmla="*/ 4009571 w 5120599"/>
              <a:gd name="connsiteY2" fmla="*/ 1601623 h 1601623"/>
              <a:gd name="connsiteX3" fmla="*/ 0 w 5120599"/>
              <a:gd name="connsiteY3" fmla="*/ 1594366 h 1601623"/>
              <a:gd name="connsiteX0" fmla="*/ 0 w 4009571"/>
              <a:gd name="connsiteY0" fmla="*/ 1652424 h 1659681"/>
              <a:gd name="connsiteX1" fmla="*/ 3023284 w 4009571"/>
              <a:gd name="connsiteY1" fmla="*/ 0 h 1659681"/>
              <a:gd name="connsiteX2" fmla="*/ 4009571 w 4009571"/>
              <a:gd name="connsiteY2" fmla="*/ 1659681 h 1659681"/>
              <a:gd name="connsiteX3" fmla="*/ 0 w 4009571"/>
              <a:gd name="connsiteY3" fmla="*/ 1652424 h 1659681"/>
              <a:gd name="connsiteX0" fmla="*/ 0 w 4386943"/>
              <a:gd name="connsiteY0" fmla="*/ 1652424 h 1703225"/>
              <a:gd name="connsiteX1" fmla="*/ 3023284 w 4386943"/>
              <a:gd name="connsiteY1" fmla="*/ 0 h 1703225"/>
              <a:gd name="connsiteX2" fmla="*/ 4386943 w 4386943"/>
              <a:gd name="connsiteY2" fmla="*/ 1703225 h 1703225"/>
              <a:gd name="connsiteX3" fmla="*/ 0 w 4386943"/>
              <a:gd name="connsiteY3" fmla="*/ 1652424 h 1703225"/>
              <a:gd name="connsiteX0" fmla="*/ 0 w 4887686"/>
              <a:gd name="connsiteY0" fmla="*/ 1724995 h 1724995"/>
              <a:gd name="connsiteX1" fmla="*/ 3524027 w 4887686"/>
              <a:gd name="connsiteY1" fmla="*/ 0 h 1724995"/>
              <a:gd name="connsiteX2" fmla="*/ 4887686 w 4887686"/>
              <a:gd name="connsiteY2" fmla="*/ 1703225 h 1724995"/>
              <a:gd name="connsiteX3" fmla="*/ 0 w 4887686"/>
              <a:gd name="connsiteY3" fmla="*/ 1724995 h 172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7686" h="1724995">
                <a:moveTo>
                  <a:pt x="0" y="1724995"/>
                </a:moveTo>
                <a:lnTo>
                  <a:pt x="3524027" y="0"/>
                </a:lnTo>
                <a:lnTo>
                  <a:pt x="4887686" y="1703225"/>
                </a:lnTo>
                <a:lnTo>
                  <a:pt x="0" y="1724995"/>
                </a:lnTo>
                <a:close/>
              </a:path>
            </a:pathLst>
          </a:custGeom>
          <a:solidFill>
            <a:srgbClr val="FF0000">
              <a:alpha val="13000"/>
            </a:srgb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1209523" y="4214886"/>
            <a:ext cx="10474477" cy="152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Physicochemical Features Include: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AAIndex</a:t>
            </a:r>
            <a:r>
              <a:rPr lang="en-US" sz="18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Features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from the EMBOSS package (</a:t>
            </a:r>
            <a:r>
              <a:rPr lang="en-US" sz="1867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emboss.sourceforge.net</a:t>
            </a:r>
            <a:r>
              <a:rPr lang="en-US" sz="18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Engineered Featured from Feature from </a:t>
            </a:r>
            <a:r>
              <a:rPr lang="en-US" sz="1867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TCBB 14(2) pp300-313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 Amphipathic Moment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39404" y="3917951"/>
            <a:ext cx="27764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dirty="0"/>
              <a:t>~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068" y="915830"/>
            <a:ext cx="3962400" cy="37597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93CC4D-3D9C-0D4F-953B-8F4823650DC1}"/>
              </a:ext>
            </a:extLst>
          </p:cNvPr>
          <p:cNvSpPr txBox="1"/>
          <p:nvPr/>
        </p:nvSpPr>
        <p:spPr>
          <a:xfrm>
            <a:off x="466925" y="6167193"/>
            <a:ext cx="1105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details on all of these features (and many more) in my Dissertation: </a:t>
            </a:r>
            <a:r>
              <a:rPr lang="en-US" dirty="0">
                <a:hlinkClick r:id="rId8"/>
              </a:rPr>
              <a:t>http://</a:t>
            </a:r>
            <a:r>
              <a:rPr lang="en-US" dirty="0" err="1">
                <a:hlinkClick r:id="rId8"/>
              </a:rPr>
              <a:t>mars.gmu.edu</a:t>
            </a:r>
            <a:r>
              <a:rPr lang="en-US" dirty="0">
                <a:hlinkClick r:id="rId8"/>
              </a:rPr>
              <a:t>/handle/1920/10178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728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243 0.01573 L 0.07621 0.01265 L 0.12222 -0.00556 " pathEditMode="relative" ptsTypes="AAAA">
                                      <p:cBhvr>
                                        <p:cTn id="3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3" grpId="0" animBg="1"/>
      <p:bldP spid="3" grpId="1" animBg="1"/>
      <p:bldP spid="9" grpId="0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C447-947B-6E41-9595-58A52860E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5915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Feature Description 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C6D148-7785-6349-856F-CA488A0E2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653567"/>
              </p:ext>
            </p:extLst>
          </p:nvPr>
        </p:nvGraphicFramePr>
        <p:xfrm>
          <a:off x="455364" y="813228"/>
          <a:ext cx="11281272" cy="5231544"/>
        </p:xfrm>
        <a:graphic>
          <a:graphicData uri="http://schemas.openxmlformats.org/drawingml/2006/table">
            <a:tbl>
              <a:tblPr/>
              <a:tblGrid>
                <a:gridCol w="1564394">
                  <a:extLst>
                    <a:ext uri="{9D8B030D-6E8A-4147-A177-3AD203B41FA5}">
                      <a16:colId xmlns:a16="http://schemas.microsoft.com/office/drawing/2014/main" val="1896466518"/>
                    </a:ext>
                  </a:extLst>
                </a:gridCol>
                <a:gridCol w="2857042">
                  <a:extLst>
                    <a:ext uri="{9D8B030D-6E8A-4147-A177-3AD203B41FA5}">
                      <a16:colId xmlns:a16="http://schemas.microsoft.com/office/drawing/2014/main" val="1549048433"/>
                    </a:ext>
                  </a:extLst>
                </a:gridCol>
                <a:gridCol w="3276373">
                  <a:extLst>
                    <a:ext uri="{9D8B030D-6E8A-4147-A177-3AD203B41FA5}">
                      <a16:colId xmlns:a16="http://schemas.microsoft.com/office/drawing/2014/main" val="3335085492"/>
                    </a:ext>
                  </a:extLst>
                </a:gridCol>
                <a:gridCol w="3583463">
                  <a:extLst>
                    <a:ext uri="{9D8B030D-6E8A-4147-A177-3AD203B41FA5}">
                      <a16:colId xmlns:a16="http://schemas.microsoft.com/office/drawing/2014/main" val="77798322"/>
                    </a:ext>
                  </a:extLst>
                </a:gridCol>
              </a:tblGrid>
              <a:tr h="4359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Feature_Name</a:t>
                      </a:r>
                      <a:endParaRPr lang="en-US" sz="105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Part_of_Peptide_Considered</a:t>
                      </a:r>
                      <a:endParaRPr lang="en-US" sz="105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Reference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016337"/>
                  </a:ext>
                </a:extLst>
              </a:tr>
              <a:tr h="4359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FULL_Charge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over full peptide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amino acid charge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http://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emboss.sourceforge.net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/apps/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/emboss/apps/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pepstats.html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094888"/>
                  </a:ext>
                </a:extLst>
              </a:tr>
              <a:tr h="4359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FULL_AcidicMolPerc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over full peptide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Mole% of Acidic amino acids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http://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emboss.sourceforge.net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/apps/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/emboss/apps/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pepstats.html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487601"/>
                  </a:ext>
                </a:extLst>
              </a:tr>
              <a:tr h="4359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FULL_AURR980107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over full peptide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 of helix amino acids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https://www.genome.jp/dbget-bin/www_bget?aaindex:AURR980107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391382"/>
                  </a:ext>
                </a:extLst>
              </a:tr>
              <a:tr h="4359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FULL_DAYM780201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over full peptide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Relative mutability of amino acids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https://www.genome.jp/dbget-bin/www_bget?aaindex:DAYM780201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259151"/>
                  </a:ext>
                </a:extLst>
              </a:tr>
              <a:tr h="4359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FULL_GEOR030101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over full peptide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Amino acid linker propensity (helicity)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https://www.genome.jp/dbget-bin/www_bget?aaindex:GEOR030101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335690"/>
                  </a:ext>
                </a:extLst>
              </a:tr>
              <a:tr h="4359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FULL_OOBM850104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over full peptide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Amino acid non-bonded energy per atom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https://www.genome.jp/dbget-bin/www_bget?aaindex:OOBM850104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334912"/>
                  </a:ext>
                </a:extLst>
              </a:tr>
              <a:tr h="4359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NT_EFC195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 in first 10 N-terminal amino acids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Engineered feature using evolutionary algorithm looking</a:t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‘GCCA’ pattern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https://www.dveltri.com/documents/veltri_kamath_shehu_TCBBv1.1.pdf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23452"/>
                  </a:ext>
                </a:extLst>
              </a:tr>
              <a:tr h="4359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AS_MeanAmphiMoment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 in window of amino acids with highest amphipathicity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amphipathic moment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https://www.nature.com/articles/nsb1096-842.pdf?origin=ppub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062552"/>
                  </a:ext>
                </a:extLst>
              </a:tr>
              <a:tr h="4359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AS_DAYM780201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 in window of amino acids with highest amphipathicity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Relative mutability of amino acids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https://www.genome.jp/dbget-bin/www_bget?aaindex:DAYM780201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986080"/>
                  </a:ext>
                </a:extLst>
              </a:tr>
              <a:tr h="4359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AS_FUKS010112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 in window of amino acids with highest amphipathicity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Amino acid composition in helical chains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https://www.genome.jp/dbget-bin/www_bget?aaindex:FUKS010112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786329"/>
                  </a:ext>
                </a:extLst>
              </a:tr>
              <a:tr h="4359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CT_RACS820104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 in last 10 C-terminal amino acids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amino acid geometry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https://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www.genome.jp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dbget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-bin/www_bget?aaindex:RACS820104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100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1499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3|12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|5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1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9|18.6|1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802</Words>
  <Application>Microsoft Macintosh PowerPoint</Application>
  <PresentationFormat>Widescreen</PresentationFormat>
  <Paragraphs>113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Quick Overview of Antimicrobial Peptides (AMP) Data Set Features</vt:lpstr>
      <vt:lpstr>Motivation: Antimicrobial Resistance</vt:lpstr>
      <vt:lpstr>PowerPoint Presentation</vt:lpstr>
      <vt:lpstr>AMPs are Complicated!</vt:lpstr>
      <vt:lpstr>Features from the AAIndex</vt:lpstr>
      <vt:lpstr>Regional Features</vt:lpstr>
      <vt:lpstr>Feature Description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Over of AMP Data Set Features</dc:title>
  <dc:creator>Veltri, Daniel (NIH/NIAID) [E]</dc:creator>
  <cp:lastModifiedBy>Veltri, Daniel (NIH/NIAID) [E]</cp:lastModifiedBy>
  <cp:revision>6</cp:revision>
  <dcterms:created xsi:type="dcterms:W3CDTF">2020-03-05T11:13:33Z</dcterms:created>
  <dcterms:modified xsi:type="dcterms:W3CDTF">2020-03-05T11:37:17Z</dcterms:modified>
</cp:coreProperties>
</file>