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6EA5E-F235-458F-A69B-3B515F63D83D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F6566-B2A8-46BE-90AD-524843BD7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1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F6566-B2A8-46BE-90AD-524843BD71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80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3261E-0EFA-C203-BC9E-C8A0F20DA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72B44-9175-B0D6-71D7-473D45761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D1676-72B6-6999-F2FF-3428248B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B8D85-87FF-0215-2900-AFDF9372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0403C-72D4-9C1A-3B29-DA6C5C89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1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E68C8-8111-3FAA-2B3F-5BFC86AC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07551C-F9BA-246F-25F8-CFA4E669F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E3AA5-EC7F-64B6-2B00-48DA02E0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BDEC3-852E-A087-8B0E-B50CFAFF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AA4C6-A9EB-FD4E-4A86-0275FCA5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4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0FE8CA-B8C5-76E6-C0B6-0F0C7518D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621FE-E335-56B1-2978-9D13C4876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AEDC4-D865-A814-108B-3B4337B4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59175D-B294-D5A5-A190-AE0C1C4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C7BEDA-940B-8731-FE38-AE457A66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3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13B0B-B1CF-9A77-C923-7E52A755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E022F-679E-79C5-ADA9-B56C68A3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D171E0-6DA0-27AF-1475-610DEA7A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97D1C-7DB2-D151-85CD-8ADB93D7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D50AE-F814-D47E-4E45-1403ACAA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3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A8EEA-79A5-EDE8-BD64-A6C35B4C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9337F-559B-ED4A-CA1F-CEC483C8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80B3B6-9E98-99DD-D7E4-33E9F704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E6F50-E346-D59C-4646-4496B6E2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87EFB-2A52-91CF-C7F9-C579B766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7E8E8-F3D8-7BBE-EA0A-4D0FE747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B083B-8084-C3A3-A0BD-0416EDE32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6AC8E3-24F5-C1BE-D471-407C07C0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1C654-6337-8D61-F0E7-0D960591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1D22D0-A7B1-3EBE-3DC8-EC284E93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210514-B488-153B-8CCF-8599A45B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59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6CDBF-E2FB-086C-B0BC-620BD4C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4AAA4-78B2-46C2-F1F8-BB1A2F6C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A05820-9D3D-FE0A-EE5F-F0AA7488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DEA37C-0AF5-33FA-66BC-2D61033A8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F3182D-3773-CBC1-7208-430C66071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E203DF-4603-D4FB-9EB8-A93CF4FB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B81C1F-039F-68A5-251F-3449ADC6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AEE487-64E7-00AE-E4B3-59B80851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B2082-3AD6-F665-49A3-912E0265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125CEF-01F8-6259-AE8D-4E9F1ECA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64EC71-9DBA-CE1A-E22C-672A6307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02A220-FBB5-FF79-DAC8-DE18A20B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ED0018-03A8-474A-62E7-DB9269E6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DF08A2-8783-E3A6-576E-24E4F39E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F45FB5-E799-D33A-0E5D-CD422124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53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A9F6A-66A5-FF66-8019-275368EB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1ABE83-4ABD-6D75-3D9F-2C135803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05706-8F94-A905-DE73-90ADE984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E20F3-733A-D65E-4ACB-92ECBC19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72AAE5-BAE9-E3D8-2BF1-CBF42B45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A2C13F-636D-583A-DD87-057643A2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20EC7-9D62-30AB-1EE8-14BAE8FC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920511-FCF6-55F2-E871-76385D28C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070FD7-71C6-FDF6-F492-B179C7FEA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C7C2A4-DA26-AC96-7DA1-361F9155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B615AC-1D56-58FD-FB48-76EF7527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DBAFB-297B-9161-D41A-55EB529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1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E1C565-AC27-AFC7-EAD4-7909B3D9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D283B-7155-77E9-08D8-4ADD1698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221E0-DC9E-CF12-1AAF-34BEDCDA0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7953-BAAF-4AB9-A46F-E3293A217F6C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C629C1-F19D-BD16-8786-95E4716BA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1A9EC-9CCB-8A9E-C17B-98262F5C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BF0E-D3E6-4580-9F66-C28DE45AC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95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-sc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vbadesktop.com/web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wervbadesktop.com/web34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lenium.dev/ja/document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1.river.go.jp/cgi-bin/DspDamData.exe?KIND=1&amp;ID=1368040365050&amp;BGNDATE=20220819&amp;ENDDATE=2022082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A6B0E-2DC6-34F8-F620-CE1F877F9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VBA </a:t>
            </a:r>
            <a:r>
              <a:rPr lang="ja-JP" altLang="en-US" sz="5400" dirty="0"/>
              <a:t>で </a:t>
            </a:r>
            <a:r>
              <a:rPr lang="en-US" altLang="ja-JP" sz="5400" dirty="0"/>
              <a:t>Web </a:t>
            </a:r>
            <a:r>
              <a:rPr lang="ja-JP" altLang="en-US" sz="5400" dirty="0"/>
              <a:t>スクレイピング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605CE7-D070-7433-BD36-648C0F4C9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59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DD089DD-44FA-A2D0-1982-245570AD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9" y="1538585"/>
            <a:ext cx="4825323" cy="31150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FA23EA-986C-3EAE-1159-3335C577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8585"/>
            <a:ext cx="4825324" cy="311508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7C86B3-A6A1-3E1E-63F8-487B47190459}"/>
              </a:ext>
            </a:extLst>
          </p:cNvPr>
          <p:cNvSpPr txBox="1"/>
          <p:nvPr/>
        </p:nvSpPr>
        <p:spPr>
          <a:xfrm>
            <a:off x="904245" y="4857750"/>
            <a:ext cx="463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1200" dirty="0"/>
              <a:t>ワークブックを開く段階で最新の</a:t>
            </a:r>
            <a:r>
              <a:rPr lang="ja-JP" altLang="en-US" sz="1200" dirty="0"/>
              <a:t>ドライバをインストール</a:t>
            </a:r>
            <a:endParaRPr lang="en-US" altLang="ja-JP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1200" dirty="0"/>
              <a:t>ライブラリが更新されている場合は差し替え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>
                <a:hlinkClick r:id="rId4"/>
              </a:rPr>
              <a:t>git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がインストールされていることが前提）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FABEA3-E829-FA1C-3361-C260747B70A5}"/>
              </a:ext>
            </a:extLst>
          </p:cNvPr>
          <p:cNvSpPr txBox="1"/>
          <p:nvPr/>
        </p:nvSpPr>
        <p:spPr>
          <a:xfrm>
            <a:off x="6096000" y="4857749"/>
            <a:ext cx="4634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1200" dirty="0"/>
              <a:t>ボタンをクリックして例題のダム諸量を表示</a:t>
            </a:r>
          </a:p>
        </p:txBody>
      </p:sp>
    </p:spTree>
    <p:extLst>
      <p:ext uri="{BB962C8B-B14F-4D97-AF65-F5344CB8AC3E}">
        <p14:creationId xmlns:p14="http://schemas.microsoft.com/office/powerpoint/2010/main" val="37559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749A2-F9A8-5D38-4A12-DB778A87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Web </a:t>
            </a:r>
            <a:r>
              <a:rPr lang="ja-JP" altLang="en-US" sz="4400" dirty="0"/>
              <a:t>スクレイピング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C2A37-5674-9EA0-8A32-69B24669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Scraping</a:t>
            </a:r>
            <a:r>
              <a:rPr lang="ja-JP" altLang="en-US" dirty="0"/>
              <a:t> </a:t>
            </a:r>
            <a:r>
              <a:rPr kumimoji="1" lang="en-US" altLang="ja-JP" dirty="0"/>
              <a:t>【</a:t>
            </a:r>
            <a:r>
              <a:rPr kumimoji="1" lang="en-US" altLang="ja-JP" dirty="0" err="1"/>
              <a:t>skréipiŋ</a:t>
            </a:r>
            <a:r>
              <a:rPr kumimoji="1" lang="en-US" altLang="ja-JP" dirty="0"/>
              <a:t>】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削ること、こすること、剥離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削り［こすり］落としたもの、剥離物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《</a:t>
            </a:r>
            <a:r>
              <a:rPr kumimoji="1" lang="ja-JP" altLang="en-US" dirty="0"/>
              <a:t>コ</a:t>
            </a:r>
            <a:r>
              <a:rPr kumimoji="1" lang="en-US" altLang="ja-JP" dirty="0"/>
              <a:t>》</a:t>
            </a:r>
            <a:r>
              <a:rPr kumimoji="1" lang="ja-JP" altLang="en-US" dirty="0"/>
              <a:t>スクレイピング</a:t>
            </a:r>
            <a:r>
              <a:rPr lang="ja-JP" altLang="en-US" dirty="0"/>
              <a:t>。</a:t>
            </a:r>
            <a:r>
              <a:rPr kumimoji="1" lang="ja-JP" altLang="en-US" dirty="0"/>
              <a:t>特に別のプログラムの出力から本来とは異なる用途・形式などでデータを抽出・取得・収集すること。</a:t>
            </a:r>
            <a:endParaRPr kumimoji="1" lang="en-US" altLang="ja-JP" dirty="0"/>
          </a:p>
          <a:p>
            <a:r>
              <a:rPr lang="en-US" altLang="ja-JP" sz="2800" dirty="0"/>
              <a:t>Web </a:t>
            </a:r>
            <a:r>
              <a:rPr lang="ja-JP" altLang="en-US" sz="2800" dirty="0"/>
              <a:t>スクレイピング</a:t>
            </a:r>
            <a:r>
              <a:rPr lang="ja-JP" altLang="en-US" dirty="0"/>
              <a:t>は</a:t>
            </a:r>
            <a:r>
              <a:rPr kumimoji="1" lang="ja-JP" altLang="en-US" dirty="0"/>
              <a:t>ウェブサイトから情報を抽出するコンピュータソフトウェア技術のこと。通常このようなソフトウェアプログラムは低レベルの</a:t>
            </a:r>
            <a:r>
              <a:rPr kumimoji="1" lang="en-US" altLang="ja-JP" dirty="0"/>
              <a:t>HTTP</a:t>
            </a:r>
            <a:r>
              <a:rPr kumimoji="1" lang="ja-JP" altLang="en-US" dirty="0"/>
              <a:t>を実装することで、もしくはウェブブラウザを埋め込むことによって、</a:t>
            </a:r>
            <a:r>
              <a:rPr kumimoji="1" lang="en-US" altLang="ja-JP" dirty="0"/>
              <a:t>WWW</a:t>
            </a:r>
            <a:r>
              <a:rPr kumimoji="1" lang="ja-JP" altLang="en-US" dirty="0"/>
              <a:t>のコンテンツを取得する。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09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1456-921D-C34C-5BE3-73B5DCFC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Windows 10 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42D96-5011-E372-17BF-F0A8EE800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3481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クラスライブラリ </a:t>
            </a:r>
            <a:r>
              <a:rPr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(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Microsoft Internet Controls</a:t>
            </a:r>
            <a:r>
              <a:rPr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)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を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「参照設定」で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追加することで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VBA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から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Internet Explorer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 </a:t>
            </a:r>
            <a:r>
              <a:rPr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(IE) 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の操作を自動化することができる。</a:t>
            </a:r>
            <a:endParaRPr lang="en-US" altLang="ja-JP" dirty="0">
              <a:solidFill>
                <a:srgbClr val="333333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r>
              <a:rPr kumimoji="1" lang="ja-JP" altLang="en-US" dirty="0"/>
              <a:t>例えば、</a:t>
            </a:r>
            <a:r>
              <a:rPr kumimoji="1" lang="en-US" altLang="ja-JP" dirty="0"/>
              <a:t> yahoo</a:t>
            </a:r>
            <a:r>
              <a:rPr lang="ja-JP" altLang="en-US" dirty="0"/>
              <a:t> のホームページを開くための </a:t>
            </a:r>
            <a:r>
              <a:rPr lang="en-US" altLang="ja-JP" dirty="0"/>
              <a:t>VBA </a:t>
            </a:r>
            <a:r>
              <a:rPr lang="ja-JP" altLang="en-US" dirty="0"/>
              <a:t>は以下のように記述される。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22790D-BEA6-541A-A772-E9A04D4691F9}"/>
              </a:ext>
            </a:extLst>
          </p:cNvPr>
          <p:cNvSpPr txBox="1"/>
          <p:nvPr/>
        </p:nvSpPr>
        <p:spPr>
          <a:xfrm>
            <a:off x="1997149" y="4252865"/>
            <a:ext cx="8197702" cy="119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80000" bIns="180000" rtlCol="0">
            <a:spAutoFit/>
          </a:bodyPr>
          <a:lstStyle/>
          <a:p>
            <a:r>
              <a:rPr kumimoji="1" lang="en-US" altLang="ja-JP" dirty="0"/>
              <a:t>  Dim </a:t>
            </a:r>
            <a:r>
              <a:rPr kumimoji="1" lang="en-US" altLang="ja-JP" dirty="0" err="1"/>
              <a:t>objIE</a:t>
            </a:r>
            <a:r>
              <a:rPr kumimoji="1" lang="en-US" altLang="ja-JP" dirty="0"/>
              <a:t> As New </a:t>
            </a:r>
            <a:r>
              <a:rPr kumimoji="1" lang="en-US" altLang="ja-JP" dirty="0" err="1"/>
              <a:t>InternetExplorer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objIE.Visible</a:t>
            </a:r>
            <a:r>
              <a:rPr kumimoji="1" lang="en-US" altLang="ja-JP" dirty="0"/>
              <a:t> = True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objIE.Navigate</a:t>
            </a:r>
            <a:r>
              <a:rPr kumimoji="1" lang="en-US" altLang="ja-JP" dirty="0"/>
              <a:t> “https://www.yahoo.co.jp/”</a:t>
            </a:r>
          </a:p>
        </p:txBody>
      </p:sp>
    </p:spTree>
    <p:extLst>
      <p:ext uri="{BB962C8B-B14F-4D97-AF65-F5344CB8AC3E}">
        <p14:creationId xmlns:p14="http://schemas.microsoft.com/office/powerpoint/2010/main" val="232666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76319-B574-2714-D8E1-C2BD77B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Windows 11 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2E5A3-E7C0-227C-C89D-7DDD4961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0303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Windows 11 </a:t>
            </a:r>
            <a:r>
              <a:rPr kumimoji="1" lang="ja-JP" altLang="en-US" dirty="0"/>
              <a:t>には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IE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が含まれていない。また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Microsoft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は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今年</a:t>
            </a:r>
            <a:r>
              <a:rPr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(2022 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年</a:t>
            </a:r>
            <a:r>
              <a:rPr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) 6 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月に </a:t>
            </a:r>
            <a:r>
              <a:rPr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IE 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のサポートを終了しており、新規にインストールすることもできない。</a:t>
            </a:r>
            <a:endParaRPr lang="en-US" altLang="ja-JP" dirty="0">
              <a:solidFill>
                <a:srgbClr val="333333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したがって、</a:t>
            </a:r>
            <a:r>
              <a:rPr kumimoji="1" lang="en-US" altLang="ja-JP" dirty="0"/>
              <a:t>Windows 11 </a:t>
            </a:r>
            <a:r>
              <a:rPr kumimoji="1" lang="ja-JP" altLang="en-US" dirty="0"/>
              <a:t>で </a:t>
            </a:r>
            <a:r>
              <a:rPr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IE 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用のマクロは動作しない。</a:t>
            </a:r>
            <a:br>
              <a:rPr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</a:b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→ 他のブラウザを操作するマクロに書き換える必要がある。</a:t>
            </a:r>
            <a:endParaRPr lang="en-US" altLang="ja-JP" dirty="0">
              <a:solidFill>
                <a:srgbClr val="333333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現在、これを可能にするものが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有志により開発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・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公開されている。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その代表として 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  <a:hlinkClick r:id="rId3"/>
              </a:rPr>
              <a:t>SeleniumBasic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と 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  <a:hlinkClick r:id="rId4"/>
              </a:rPr>
              <a:t>SeleniumVBA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Yu Gothic" panose="020B0400000000000000" pitchFamily="50" charset="-128"/>
                <a:ea typeface="Yu Gothic" panose="020B0400000000000000" pitchFamily="50" charset="-128"/>
              </a:rPr>
              <a:t>がある。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7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1870E-9840-52FC-ED11-BB637D49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Selenium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E61238-F050-C71A-BD3C-E1975FC4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  <a:hlinkClick r:id="rId2"/>
              </a:rPr>
              <a:t>Selenium</a:t>
            </a:r>
            <a:r>
              <a:rPr lang="en-US" altLang="ja-JP" sz="2800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 </a:t>
            </a:r>
            <a:r>
              <a:rPr lang="ja-JP" altLang="en-US" sz="2800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は </a:t>
            </a:r>
            <a:r>
              <a:rPr lang="en-US" altLang="ja-JP" sz="2800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Web </a:t>
            </a:r>
            <a:r>
              <a:rPr lang="ja-JP" altLang="en-US" sz="2800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スクレイピングの標準化プロジェクト</a:t>
            </a:r>
            <a:r>
              <a:rPr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で</a:t>
            </a:r>
            <a:r>
              <a:rPr lang="ja-JP" altLang="en-US" sz="2800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主要なブラウザと主要なプログラム言語に対応している。</a:t>
            </a:r>
            <a:endParaRPr lang="en-US" altLang="ja-JP" sz="2800" dirty="0">
              <a:solidFill>
                <a:srgbClr val="333333"/>
              </a:solidFill>
              <a:latin typeface="Yu Gothic" panose="020B0400000000000000" pitchFamily="50" charset="-128"/>
              <a:ea typeface="Yu Gothic" panose="020B0400000000000000" pitchFamily="50" charset="-128"/>
            </a:endParaRPr>
          </a:p>
          <a:p>
            <a:r>
              <a:rPr kumimoji="1"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下図は中核のプロダクツである </a:t>
            </a:r>
            <a:r>
              <a:rPr kumimoji="1" lang="en-US" altLang="ja-JP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WebDriver </a:t>
            </a:r>
            <a:r>
              <a:rPr kumimoji="1" lang="ja-JP" altLang="en-US" dirty="0">
                <a:solidFill>
                  <a:srgbClr val="333333"/>
                </a:solidFill>
                <a:latin typeface="Yu Gothic" panose="020B0400000000000000" pitchFamily="50" charset="-128"/>
                <a:ea typeface="Yu Gothic" panose="020B0400000000000000" pitchFamily="50" charset="-128"/>
              </a:rPr>
              <a:t>の概念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21D07FF-A729-804B-E327-A019B91DAC0C}"/>
              </a:ext>
            </a:extLst>
          </p:cNvPr>
          <p:cNvGrpSpPr/>
          <p:nvPr/>
        </p:nvGrpSpPr>
        <p:grpSpPr>
          <a:xfrm>
            <a:off x="3043293" y="3262903"/>
            <a:ext cx="6105414" cy="3391897"/>
            <a:chOff x="3043293" y="2920003"/>
            <a:chExt cx="6105414" cy="3391897"/>
          </a:xfrm>
        </p:grpSpPr>
        <p:pic>
          <p:nvPicPr>
            <p:cNvPr id="5" name="Picture 2" descr="What is Selenium WebDriver | Architecture, Advantage - Scientech Easy">
              <a:extLst>
                <a:ext uri="{FF2B5EF4-FFF2-40B4-BE49-F238E27FC236}">
                  <a16:creationId xmlns:a16="http://schemas.microsoft.com/office/drawing/2014/main" id="{B3FB5647-C8CA-5D9E-4272-42D57FCBC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293" y="2920003"/>
              <a:ext cx="6105414" cy="339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75697-84A1-4640-347D-B14AE11D4ECB}"/>
                </a:ext>
              </a:extLst>
            </p:cNvPr>
            <p:cNvSpPr txBox="1"/>
            <p:nvPr/>
          </p:nvSpPr>
          <p:spPr>
            <a:xfrm>
              <a:off x="3753293" y="5528934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trike="dblStrike" dirty="0">
                  <a:solidFill>
                    <a:srgbClr val="FF0000"/>
                  </a:solidFill>
                </a:rPr>
                <a:t>VBA</a:t>
              </a:r>
              <a:endParaRPr kumimoji="1" lang="ja-JP" altLang="en-US" strike="dblStrik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6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29817-049F-BDC9-B6CD-1F895105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SeleniumBasic</a:t>
            </a:r>
            <a:r>
              <a:rPr lang="ja-JP" altLang="en-US" dirty="0"/>
              <a:t>・</a:t>
            </a:r>
            <a:r>
              <a:rPr kumimoji="1" lang="en-US" altLang="ja-JP" dirty="0" err="1"/>
              <a:t>SeleniumVBA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BB852-049D-360B-B0FC-08419BCD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VBA </a:t>
            </a:r>
            <a:r>
              <a:rPr lang="ja-JP" altLang="en-US" dirty="0"/>
              <a:t>で </a:t>
            </a:r>
            <a:r>
              <a:rPr lang="en-US" altLang="ja-JP" dirty="0"/>
              <a:t>WebDriver </a:t>
            </a:r>
            <a:r>
              <a:rPr lang="ja-JP" altLang="en-US" dirty="0"/>
              <a:t>の規格に則る </a:t>
            </a:r>
            <a:r>
              <a:rPr lang="en-US" altLang="ja-JP" dirty="0"/>
              <a:t>JSON Wire Protocol</a:t>
            </a:r>
            <a:r>
              <a:rPr lang="ja-JP" altLang="en-US" dirty="0"/>
              <a:t> を実装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en-US" altLang="ja-JP" dirty="0" err="1"/>
              <a:t>SeleniumBasic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クラスライブラリ </a:t>
            </a:r>
            <a:r>
              <a:rPr kumimoji="1" lang="en-US" altLang="ja-JP" dirty="0"/>
              <a:t>(</a:t>
            </a:r>
            <a:r>
              <a:rPr kumimoji="1" lang="ja-JP" altLang="en-US" dirty="0"/>
              <a:t>バイナリ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で提供され処理が</a:t>
            </a:r>
            <a:r>
              <a:rPr lang="ja-JP" altLang="en-US" dirty="0"/>
              <a:t>高速。インストール要</a:t>
            </a:r>
            <a:endParaRPr lang="en-US" altLang="ja-JP" dirty="0"/>
          </a:p>
          <a:p>
            <a:pPr lvl="1"/>
            <a:r>
              <a:rPr lang="en-US" altLang="ja-JP" dirty="0"/>
              <a:t>Browser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baseline="30000" dirty="0"/>
              <a:t>＊</a:t>
            </a:r>
            <a:r>
              <a:rPr lang="en-US" altLang="ja-JP" dirty="0"/>
              <a:t> </a:t>
            </a:r>
            <a:r>
              <a:rPr lang="ja-JP" altLang="en-US" dirty="0"/>
              <a:t>の更新機能なし</a:t>
            </a:r>
            <a:endParaRPr lang="en-US" altLang="ja-JP" dirty="0"/>
          </a:p>
          <a:p>
            <a:pPr lvl="1"/>
            <a:r>
              <a:rPr lang="ja-JP" altLang="en-US" dirty="0"/>
              <a:t>日本語の紹介記事が多い</a:t>
            </a:r>
            <a:endParaRPr lang="en-US" altLang="ja-JP" dirty="0"/>
          </a:p>
          <a:p>
            <a:r>
              <a:rPr kumimoji="1" lang="en-US" altLang="ja-JP" dirty="0" err="1"/>
              <a:t>SeleniumVBA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VBA </a:t>
            </a:r>
            <a:r>
              <a:rPr kumimoji="1" lang="ja-JP" altLang="en-US" dirty="0"/>
              <a:t>で</a:t>
            </a:r>
            <a:r>
              <a:rPr lang="ja-JP" altLang="en-US" dirty="0"/>
              <a:t>提供され処理が低速。インストール不要 </a:t>
            </a:r>
            <a:r>
              <a:rPr lang="en-US" altLang="ja-JP" dirty="0"/>
              <a:t>(</a:t>
            </a:r>
            <a:r>
              <a:rPr lang="ja-JP" altLang="en-US" dirty="0"/>
              <a:t>更新困難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Browser</a:t>
            </a:r>
            <a:r>
              <a:rPr lang="ja-JP" altLang="en-US" dirty="0"/>
              <a:t> </a:t>
            </a:r>
            <a:r>
              <a:rPr lang="en-US" altLang="ja-JP" dirty="0"/>
              <a:t>Driver </a:t>
            </a:r>
            <a:r>
              <a:rPr lang="ja-JP" altLang="en-US" dirty="0"/>
              <a:t>の更新機能あり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9E7360-828C-E0B5-4BAB-19727A00175A}"/>
              </a:ext>
            </a:extLst>
          </p:cNvPr>
          <p:cNvSpPr txBox="1"/>
          <p:nvPr/>
        </p:nvSpPr>
        <p:spPr>
          <a:xfrm>
            <a:off x="1028699" y="5665569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 </a:t>
            </a:r>
            <a:r>
              <a:rPr kumimoji="1" lang="en-US" altLang="ja-JP" dirty="0"/>
              <a:t>Real Browser </a:t>
            </a:r>
            <a:r>
              <a:rPr kumimoji="1" lang="ja-JP" altLang="en-US" dirty="0"/>
              <a:t>が更新された場合、それに適合する </a:t>
            </a:r>
            <a:r>
              <a:rPr lang="en-US" altLang="ja-JP" dirty="0"/>
              <a:t>Browser</a:t>
            </a:r>
            <a:r>
              <a:rPr lang="ja-JP" altLang="en-US" dirty="0"/>
              <a:t> </a:t>
            </a:r>
            <a:r>
              <a:rPr lang="en-US" altLang="ja-JP" dirty="0"/>
              <a:t>Driver </a:t>
            </a:r>
            <a:r>
              <a:rPr lang="ja-JP" altLang="en-US" dirty="0"/>
              <a:t>を用意する必要がある。</a:t>
            </a:r>
            <a:r>
              <a:rPr kumimoji="1" lang="ja-JP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633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5851F-E94F-CC33-04C1-69DE441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水文水質データベースのスクレイピング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4D9433-4B3A-712D-2566-00A80E6E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00145" cy="4351338"/>
          </a:xfrm>
        </p:spPr>
        <p:txBody>
          <a:bodyPr/>
          <a:lstStyle/>
          <a:p>
            <a:r>
              <a:rPr kumimoji="1" lang="ja-JP" altLang="en-US" dirty="0"/>
              <a:t>大町ダムの </a:t>
            </a:r>
            <a:r>
              <a:rPr kumimoji="1" lang="en-US" altLang="ja-JP" dirty="0"/>
              <a:t>2022/8/19</a:t>
            </a:r>
            <a:r>
              <a:rPr kumimoji="1" lang="ja-JP" altLang="en-US" dirty="0"/>
              <a:t>～</a:t>
            </a:r>
            <a:r>
              <a:rPr kumimoji="1" lang="en-US" altLang="ja-JP" dirty="0"/>
              <a:t>8/25 </a:t>
            </a:r>
            <a:r>
              <a:rPr kumimoji="1" lang="ja-JP" altLang="en-US" dirty="0"/>
              <a:t>の</a:t>
            </a:r>
            <a:r>
              <a:rPr lang="ja-JP" altLang="en-US" dirty="0"/>
              <a:t>ダム諸量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1400" dirty="0">
                <a:hlinkClick r:id="rId2"/>
              </a:rPr>
              <a:t>http://www1.river.go.jp/cgi-bin/DspDamData.exe?KIND=1&amp;ID=1368040365050&amp;BGNDATE=20220819&amp;ENDDATE=20220825</a:t>
            </a:r>
            <a:endParaRPr lang="en-US" altLang="ja-JP" sz="1400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C4108A-B298-8CB8-F742-34ECAFF4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359" y="2906468"/>
            <a:ext cx="4684947" cy="3586407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395C0E2-0F52-7E2F-67D4-EF7FA749DA4B}"/>
              </a:ext>
            </a:extLst>
          </p:cNvPr>
          <p:cNvSpPr/>
          <p:nvPr/>
        </p:nvSpPr>
        <p:spPr>
          <a:xfrm>
            <a:off x="7251405" y="4274288"/>
            <a:ext cx="2541181" cy="839972"/>
          </a:xfrm>
          <a:prstGeom prst="wedgeRoundRectCallout">
            <a:avLst>
              <a:gd name="adj1" fmla="val -128996"/>
              <a:gd name="adj2" fmla="val 637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この数表を抽出する</a:t>
            </a:r>
          </a:p>
        </p:txBody>
      </p:sp>
    </p:spTree>
    <p:extLst>
      <p:ext uri="{BB962C8B-B14F-4D97-AF65-F5344CB8AC3E}">
        <p14:creationId xmlns:p14="http://schemas.microsoft.com/office/powerpoint/2010/main" val="339610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D6F509-C882-720D-AFF0-6039E4FEF465}"/>
              </a:ext>
            </a:extLst>
          </p:cNvPr>
          <p:cNvSpPr txBox="1"/>
          <p:nvPr/>
        </p:nvSpPr>
        <p:spPr>
          <a:xfrm>
            <a:off x="2181225" y="440620"/>
            <a:ext cx="66008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&lt;HTML&gt;</a:t>
            </a:r>
          </a:p>
          <a:p>
            <a:r>
              <a:rPr kumimoji="1" lang="en-US" altLang="ja-JP" sz="1200" dirty="0"/>
              <a:t>&lt;HEAD&gt;…&lt;/HEAD&gt;</a:t>
            </a:r>
          </a:p>
          <a:p>
            <a:r>
              <a:rPr kumimoji="1" lang="en-US" altLang="ja-JP" sz="1200" dirty="0"/>
              <a:t>&lt;BODY …&gt;</a:t>
            </a:r>
          </a:p>
          <a:p>
            <a:r>
              <a:rPr kumimoji="1" lang="en-US" altLang="ja-JP" sz="1200" dirty="0"/>
              <a:t>&lt;CENTER&gt;</a:t>
            </a:r>
          </a:p>
          <a:p>
            <a:r>
              <a:rPr kumimoji="1" lang="en-US" altLang="ja-JP" sz="1200" dirty="0"/>
              <a:t>&lt;TABLE …&gt;…&lt;/TABLE&gt;</a:t>
            </a:r>
          </a:p>
          <a:p>
            <a:r>
              <a:rPr kumimoji="1" lang="en-US" altLang="ja-JP" sz="1200" dirty="0"/>
              <a:t>&lt;P …&gt;&lt;FONT …&gt;</a:t>
            </a:r>
            <a:r>
              <a:rPr kumimoji="1" lang="ja-JP" altLang="en-US" sz="1200" dirty="0"/>
              <a:t>任意期間ダム諸量検索結果</a:t>
            </a:r>
            <a:r>
              <a:rPr kumimoji="1" lang="en-US" altLang="ja-JP" sz="1200" dirty="0"/>
              <a:t>&lt;/FONT&gt;</a:t>
            </a:r>
          </a:p>
          <a:p>
            <a:r>
              <a:rPr kumimoji="1" lang="en-US" altLang="ja-JP" sz="1200" dirty="0"/>
              <a:t>&lt;A </a:t>
            </a:r>
            <a:r>
              <a:rPr kumimoji="1" lang="en-US" altLang="ja-JP" sz="1200" dirty="0" err="1"/>
              <a:t>href</a:t>
            </a:r>
            <a:r>
              <a:rPr kumimoji="1" lang="en-US" altLang="ja-JP" sz="1200" dirty="0"/>
              <a:t>=“</a:t>
            </a:r>
            <a:r>
              <a:rPr kumimoji="1" lang="en-US" altLang="ja-JP" sz="1200" dirty="0">
                <a:solidFill>
                  <a:srgbClr val="00B050"/>
                </a:solidFill>
              </a:rPr>
              <a:t>csv </a:t>
            </a:r>
            <a:r>
              <a:rPr kumimoji="1" lang="ja-JP" altLang="en-US" sz="1200" dirty="0">
                <a:solidFill>
                  <a:srgbClr val="00B050"/>
                </a:solidFill>
              </a:rPr>
              <a:t>表示</a:t>
            </a:r>
            <a:r>
              <a:rPr lang="ja-JP" altLang="en-US" sz="1200" dirty="0">
                <a:solidFill>
                  <a:srgbClr val="00B050"/>
                </a:solidFill>
              </a:rPr>
              <a:t>用のページの </a:t>
            </a:r>
            <a:r>
              <a:rPr lang="en-US" altLang="ja-JP" sz="1200" dirty="0">
                <a:solidFill>
                  <a:srgbClr val="00B050"/>
                </a:solidFill>
              </a:rPr>
              <a:t>URL</a:t>
            </a:r>
            <a:r>
              <a:rPr kumimoji="1" lang="en-US" altLang="ja-JP" sz="1200" dirty="0"/>
              <a:t>" target="_blank"&gt;…&lt;/A&gt;</a:t>
            </a:r>
          </a:p>
          <a:p>
            <a:r>
              <a:rPr kumimoji="1" lang="en-US" altLang="ja-JP" sz="1200" dirty="0"/>
              <a:t>&lt;A </a:t>
            </a:r>
            <a:r>
              <a:rPr kumimoji="1" lang="en-US" altLang="ja-JP" sz="1200" dirty="0" err="1"/>
              <a:t>href</a:t>
            </a:r>
            <a:r>
              <a:rPr kumimoji="1" lang="en-US" altLang="ja-JP" sz="1200" dirty="0"/>
              <a:t>=“</a:t>
            </a:r>
            <a:r>
              <a:rPr lang="ja-JP" altLang="en-US" sz="1200" dirty="0">
                <a:solidFill>
                  <a:srgbClr val="00B050"/>
                </a:solidFill>
              </a:rPr>
              <a:t>グラフ表示用のページの </a:t>
            </a:r>
            <a:r>
              <a:rPr lang="en-US" altLang="ja-JP" sz="1200" dirty="0">
                <a:solidFill>
                  <a:srgbClr val="00B050"/>
                </a:solidFill>
              </a:rPr>
              <a:t>URL</a:t>
            </a:r>
            <a:r>
              <a:rPr kumimoji="1" lang="en-US" altLang="ja-JP" sz="1200" dirty="0"/>
              <a:t>" TARGET="_blank"&gt;…&lt;/A&gt;</a:t>
            </a:r>
          </a:p>
          <a:p>
            <a:r>
              <a:rPr kumimoji="1" lang="en-US" altLang="ja-JP" sz="1200" dirty="0"/>
              <a:t>&lt;P …&gt;&lt;FONT …&gt;&lt;B&gt;2022</a:t>
            </a:r>
            <a:r>
              <a:rPr kumimoji="1" lang="ja-JP" altLang="en-US" sz="1200" dirty="0"/>
              <a:t>年</a:t>
            </a:r>
            <a:r>
              <a:rPr kumimoji="1" lang="en-US" altLang="ja-JP" sz="1200" dirty="0"/>
              <a:t>8</a:t>
            </a:r>
            <a:r>
              <a:rPr kumimoji="1" lang="ja-JP" altLang="en-US" sz="1200" dirty="0"/>
              <a:t>月</a:t>
            </a:r>
            <a:r>
              <a:rPr kumimoji="1" lang="en-US" altLang="ja-JP" sz="1200" dirty="0"/>
              <a:t>19</a:t>
            </a:r>
            <a:r>
              <a:rPr kumimoji="1" lang="ja-JP" altLang="en-US" sz="1200" dirty="0"/>
              <a:t>日 ～ </a:t>
            </a:r>
            <a:r>
              <a:rPr kumimoji="1" lang="en-US" altLang="ja-JP" sz="1200" dirty="0"/>
              <a:t>2022</a:t>
            </a:r>
            <a:r>
              <a:rPr kumimoji="1" lang="ja-JP" altLang="en-US" sz="1200" dirty="0"/>
              <a:t>年</a:t>
            </a:r>
            <a:r>
              <a:rPr kumimoji="1" lang="en-US" altLang="ja-JP" sz="1200" dirty="0"/>
              <a:t>8</a:t>
            </a:r>
            <a:r>
              <a:rPr kumimoji="1" lang="ja-JP" altLang="en-US" sz="1200" dirty="0"/>
              <a:t>月</a:t>
            </a:r>
            <a:r>
              <a:rPr kumimoji="1" lang="en-US" altLang="ja-JP" sz="1200" dirty="0"/>
              <a:t>25</a:t>
            </a:r>
            <a:r>
              <a:rPr kumimoji="1" lang="ja-JP" altLang="en-US" sz="1200" dirty="0"/>
              <a:t>日</a:t>
            </a:r>
            <a:r>
              <a:rPr kumimoji="1" lang="en-US" altLang="ja-JP" sz="1200" dirty="0"/>
              <a:t>&lt;/B&gt;&lt;/FONT&gt;</a:t>
            </a:r>
          </a:p>
          <a:p>
            <a:r>
              <a:rPr kumimoji="1" lang="en-US" altLang="ja-JP" sz="1200" dirty="0"/>
              <a:t>&lt;TABLE …&gt;…&lt;/TABLE&gt;</a:t>
            </a:r>
          </a:p>
          <a:p>
            <a:r>
              <a:rPr kumimoji="1" lang="en-US" altLang="ja-JP" sz="1200" dirty="0"/>
              <a:t>&lt;</a:t>
            </a:r>
            <a:r>
              <a:rPr kumimoji="1" lang="en-US" altLang="ja-JP" sz="1200" dirty="0">
                <a:solidFill>
                  <a:srgbClr val="FF0000"/>
                </a:solidFill>
              </a:rPr>
              <a:t>IFRAME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="</a:t>
            </a:r>
            <a:r>
              <a:rPr kumimoji="1" lang="en-US" altLang="ja-JP" sz="1200" dirty="0">
                <a:solidFill>
                  <a:srgbClr val="FF0000"/>
                </a:solidFill>
              </a:rPr>
              <a:t>/html/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frm</a:t>
            </a:r>
            <a:r>
              <a:rPr kumimoji="1" lang="en-US" altLang="ja-JP" sz="1200" dirty="0">
                <a:solidFill>
                  <a:srgbClr val="FF0000"/>
                </a:solidFill>
              </a:rPr>
              <a:t>/DamFreeData2022090506084732419.html</a:t>
            </a:r>
            <a:r>
              <a:rPr kumimoji="1" lang="en-US" altLang="ja-JP" sz="1200" dirty="0"/>
              <a:t>" …&gt;&lt;/IFRAME&gt;</a:t>
            </a:r>
          </a:p>
          <a:p>
            <a:r>
              <a:rPr kumimoji="1" lang="en-US" altLang="ja-JP" sz="1200" dirty="0"/>
              <a:t>&lt;/CENTER&gt;&lt;/BODY&gt;&lt;/HTML&gt;</a:t>
            </a:r>
          </a:p>
          <a:p>
            <a:endParaRPr lang="en-US" altLang="ja-JP" sz="1200" dirty="0"/>
          </a:p>
          <a:p>
            <a:r>
              <a:rPr lang="ja-JP" altLang="en-US" sz="1200" b="1" dirty="0">
                <a:solidFill>
                  <a:srgbClr val="00B050"/>
                </a:solidFill>
              </a:rPr>
              <a:t>テンポラリファイル </a:t>
            </a:r>
            <a:r>
              <a:rPr kumimoji="1" lang="en-US" altLang="ja-JP" sz="1200" b="1" dirty="0">
                <a:solidFill>
                  <a:srgbClr val="00B050"/>
                </a:solidFill>
              </a:rPr>
              <a:t>/html/</a:t>
            </a:r>
            <a:r>
              <a:rPr kumimoji="1" lang="en-US" altLang="ja-JP" sz="1200" b="1" dirty="0" err="1">
                <a:solidFill>
                  <a:srgbClr val="00B050"/>
                </a:solidFill>
              </a:rPr>
              <a:t>frm</a:t>
            </a:r>
            <a:r>
              <a:rPr kumimoji="1" lang="en-US" altLang="ja-JP" sz="1200" b="1" dirty="0">
                <a:solidFill>
                  <a:srgbClr val="00B050"/>
                </a:solidFill>
              </a:rPr>
              <a:t>/DamFreeData2022090506084732419.html</a:t>
            </a:r>
            <a:endParaRPr lang="en-US" altLang="ja-JP" sz="1200" b="1" dirty="0">
              <a:solidFill>
                <a:srgbClr val="00B050"/>
              </a:solidFill>
            </a:endParaRPr>
          </a:p>
          <a:p>
            <a:r>
              <a:rPr kumimoji="1" lang="en-US" altLang="ja-JP" sz="1200" dirty="0"/>
              <a:t>&lt;HTML&gt;</a:t>
            </a:r>
          </a:p>
          <a:p>
            <a:r>
              <a:rPr kumimoji="1" lang="en-US" altLang="ja-JP" sz="1200" dirty="0"/>
              <a:t>&lt;HEAD&gt;…&lt;/HEAD&gt;</a:t>
            </a:r>
          </a:p>
          <a:p>
            <a:r>
              <a:rPr kumimoji="1" lang="en-US" altLang="ja-JP" sz="1200" dirty="0"/>
              <a:t>&lt;BODY …&gt;</a:t>
            </a:r>
          </a:p>
          <a:p>
            <a:r>
              <a:rPr kumimoji="1" lang="en-US" altLang="ja-JP" sz="1200" dirty="0"/>
              <a:t>&lt;DIV …&gt;</a:t>
            </a:r>
          </a:p>
          <a:p>
            <a:r>
              <a:rPr kumimoji="1" lang="en-US" altLang="ja-JP" sz="1200" dirty="0"/>
              <a:t>&lt;CENTER&gt;</a:t>
            </a:r>
          </a:p>
          <a:p>
            <a:r>
              <a:rPr kumimoji="1" lang="en-US" altLang="ja-JP" sz="1200" dirty="0"/>
              <a:t>&lt;TABLE …&gt;</a:t>
            </a:r>
          </a:p>
          <a:p>
            <a:r>
              <a:rPr kumimoji="1" lang="en-US" altLang="ja-JP" sz="1200" dirty="0"/>
              <a:t>  &lt;TBODY&gt;</a:t>
            </a:r>
          </a:p>
          <a:p>
            <a:r>
              <a:rPr kumimoji="1" lang="en-US" altLang="ja-JP" sz="1200" dirty="0"/>
              <a:t>    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TR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      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TD</a:t>
            </a:r>
            <a:r>
              <a:rPr kumimoji="1" lang="en-US" altLang="ja-JP" sz="1200" dirty="0"/>
              <a:t> …&gt;</a:t>
            </a:r>
            <a:r>
              <a:rPr kumimoji="1" lang="en-US" altLang="ja-JP" sz="1200" dirty="0">
                <a:solidFill>
                  <a:srgbClr val="FF0000"/>
                </a:solidFill>
              </a:rPr>
              <a:t>2022/08/19</a:t>
            </a:r>
            <a:r>
              <a:rPr kumimoji="1" lang="en-US" altLang="ja-JP" sz="1200" dirty="0"/>
              <a:t>&lt;/TD&gt;</a:t>
            </a:r>
          </a:p>
          <a:p>
            <a:r>
              <a:rPr lang="en-US" altLang="ja-JP" sz="1200" dirty="0"/>
              <a:t>      </a:t>
            </a:r>
            <a:r>
              <a:rPr kumimoji="1" lang="en-US" altLang="ja-JP" sz="1200" dirty="0"/>
              <a:t>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TD</a:t>
            </a:r>
            <a:r>
              <a:rPr kumimoji="1" lang="en-US" altLang="ja-JP" sz="1200" dirty="0"/>
              <a:t> …&gt;</a:t>
            </a:r>
            <a:r>
              <a:rPr kumimoji="1" lang="en-US" altLang="ja-JP" sz="1200" dirty="0">
                <a:solidFill>
                  <a:srgbClr val="FF0000"/>
                </a:solidFill>
              </a:rPr>
              <a:t>01:00</a:t>
            </a:r>
            <a:r>
              <a:rPr kumimoji="1" lang="en-US" altLang="ja-JP" sz="1200" dirty="0"/>
              <a:t>&lt;/TD&gt;</a:t>
            </a:r>
          </a:p>
          <a:p>
            <a:r>
              <a:rPr lang="en-US" altLang="ja-JP" sz="1200" dirty="0"/>
              <a:t>      </a:t>
            </a:r>
            <a:r>
              <a:rPr kumimoji="1" lang="en-US" altLang="ja-JP" sz="1200" dirty="0"/>
              <a:t>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TD</a:t>
            </a:r>
            <a:r>
              <a:rPr kumimoji="1" lang="en-US" altLang="ja-JP" sz="1200" dirty="0"/>
              <a:t> …&gt;&lt;FONT …&gt;</a:t>
            </a:r>
            <a:r>
              <a:rPr kumimoji="1" lang="en-US" altLang="ja-JP" sz="1200" dirty="0">
                <a:solidFill>
                  <a:srgbClr val="FF0000"/>
                </a:solidFill>
              </a:rPr>
              <a:t>0.0</a:t>
            </a:r>
            <a:r>
              <a:rPr kumimoji="1" lang="en-US" altLang="ja-JP" sz="1200" dirty="0"/>
              <a:t>&lt;/FONT&gt;&lt;/TD&gt;</a:t>
            </a:r>
          </a:p>
          <a:p>
            <a:r>
              <a:rPr kumimoji="1" lang="en-US" altLang="ja-JP" sz="1200" dirty="0"/>
              <a:t>      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TD</a:t>
            </a:r>
            <a:r>
              <a:rPr kumimoji="1" lang="en-US" altLang="ja-JP" sz="1200" dirty="0"/>
              <a:t> …&gt;&lt;FONT …&gt;</a:t>
            </a:r>
            <a:r>
              <a:rPr kumimoji="1" lang="en-US" altLang="ja-JP" sz="1200" dirty="0">
                <a:solidFill>
                  <a:srgbClr val="FF0000"/>
                </a:solidFill>
              </a:rPr>
              <a:t>7473</a:t>
            </a:r>
            <a:r>
              <a:rPr kumimoji="1" lang="en-US" altLang="ja-JP" sz="1200" dirty="0"/>
              <a:t>&lt;/FONT&gt;&lt;/TD&gt;</a:t>
            </a:r>
          </a:p>
          <a:p>
            <a:r>
              <a:rPr kumimoji="1" lang="en-US" altLang="ja-JP" sz="1200" dirty="0"/>
              <a:t>      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TD</a:t>
            </a:r>
            <a:r>
              <a:rPr kumimoji="1" lang="en-US" altLang="ja-JP" sz="1200" dirty="0"/>
              <a:t> …&gt;&lt;FONT …&gt;</a:t>
            </a:r>
            <a:r>
              <a:rPr kumimoji="1" lang="en-US" altLang="ja-JP" sz="1200" dirty="0">
                <a:solidFill>
                  <a:srgbClr val="FF0000"/>
                </a:solidFill>
              </a:rPr>
              <a:t>10.11</a:t>
            </a:r>
            <a:r>
              <a:rPr kumimoji="1" lang="en-US" altLang="ja-JP" sz="1200" dirty="0"/>
              <a:t>&lt;/FONT&gt;&lt;/TD&gt;</a:t>
            </a:r>
          </a:p>
          <a:p>
            <a:r>
              <a:rPr kumimoji="1" lang="en-US" altLang="ja-JP" sz="1200" dirty="0"/>
              <a:t>      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TD</a:t>
            </a:r>
            <a:r>
              <a:rPr kumimoji="1" lang="en-US" altLang="ja-JP" sz="1200" dirty="0"/>
              <a:t> …&gt;&lt;FONT …&gt;</a:t>
            </a:r>
            <a:r>
              <a:rPr kumimoji="1" lang="en-US" altLang="ja-JP" sz="1200" dirty="0">
                <a:solidFill>
                  <a:srgbClr val="FF0000"/>
                </a:solidFill>
              </a:rPr>
              <a:t>19.99</a:t>
            </a:r>
            <a:r>
              <a:rPr kumimoji="1" lang="en-US" altLang="ja-JP" sz="1200" dirty="0"/>
              <a:t>&lt;/FONT&gt;&lt;/TD&gt;</a:t>
            </a:r>
          </a:p>
          <a:p>
            <a:r>
              <a:rPr kumimoji="1" lang="en-US" altLang="ja-JP" sz="1200" dirty="0"/>
              <a:t>      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TD</a:t>
            </a:r>
            <a:r>
              <a:rPr kumimoji="1" lang="en-US" altLang="ja-JP" sz="1200" dirty="0"/>
              <a:t> …&gt;&lt;FONT …&gt;</a:t>
            </a:r>
            <a:r>
              <a:rPr kumimoji="1" lang="en-US" altLang="ja-JP" sz="1200" dirty="0">
                <a:solidFill>
                  <a:srgbClr val="FF0000"/>
                </a:solidFill>
              </a:rPr>
              <a:t>94.0</a:t>
            </a:r>
            <a:r>
              <a:rPr kumimoji="1" lang="en-US" altLang="ja-JP" sz="1200" dirty="0"/>
              <a:t>&lt;/FONT&gt;&lt;/TD&gt;</a:t>
            </a:r>
          </a:p>
          <a:p>
            <a:r>
              <a:rPr kumimoji="1" lang="en-US" altLang="ja-JP" sz="1200" dirty="0"/>
              <a:t>    &lt;/TR&gt;</a:t>
            </a:r>
          </a:p>
          <a:p>
            <a:r>
              <a:rPr kumimoji="1" lang="en-US" altLang="ja-JP" sz="1200" dirty="0"/>
              <a:t> </a:t>
            </a:r>
            <a:r>
              <a:rPr lang="ja-JP" altLang="en-US" sz="1200" dirty="0"/>
              <a:t>   </a:t>
            </a:r>
            <a:r>
              <a:rPr kumimoji="1" lang="en-US" altLang="ja-JP" sz="1200" dirty="0"/>
              <a:t>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TR</a:t>
            </a:r>
            <a:r>
              <a:rPr kumimoji="1" lang="en-US" altLang="ja-JP" sz="1200" dirty="0"/>
              <a:t>&gt;…&lt;/TR&gt; 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TR</a:t>
            </a:r>
            <a:r>
              <a:rPr kumimoji="1" lang="en-US" altLang="ja-JP" sz="1200" dirty="0"/>
              <a:t>&gt;…&lt;/TR&gt;…&lt;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TR</a:t>
            </a:r>
            <a:r>
              <a:rPr kumimoji="1" lang="en-US" altLang="ja-JP" sz="1200" dirty="0"/>
              <a:t>&gt;…&lt;/TR&gt; &lt;</a:t>
            </a:r>
            <a:r>
              <a:rPr kumimoji="1" lang="en-US" altLang="ja-JP" sz="1200" dirty="0">
                <a:solidFill>
                  <a:srgbClr val="FF0000"/>
                </a:solidFill>
              </a:rPr>
              <a:t>TR</a:t>
            </a:r>
            <a:r>
              <a:rPr kumimoji="1" lang="en-US" altLang="ja-JP" sz="1200" dirty="0"/>
              <a:t>&gt;…&lt;/TR&gt;</a:t>
            </a:r>
          </a:p>
          <a:p>
            <a:r>
              <a:rPr kumimoji="1" lang="en-US" altLang="ja-JP" sz="1200" dirty="0"/>
              <a:t>&lt;/TBODY&gt; &lt;/TABLE&gt;&lt;/CENTER&gt;&lt;/DIV&gt;&lt;/BODY&gt;&lt;/HTML&gt;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240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95F343-6AEE-97C3-086F-613B62748179}"/>
              </a:ext>
            </a:extLst>
          </p:cNvPr>
          <p:cNvSpPr txBox="1"/>
          <p:nvPr/>
        </p:nvSpPr>
        <p:spPr>
          <a:xfrm>
            <a:off x="1466185" y="452987"/>
            <a:ext cx="86398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00" dirty="0"/>
              <a:t>Dim driver As New WebDriver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lang="en-US" altLang="ja-JP" sz="1300" dirty="0" err="1">
                <a:solidFill>
                  <a:srgbClr val="00B050"/>
                </a:solidFill>
              </a:rPr>
              <a:t>SeleniumVBA</a:t>
            </a:r>
            <a:r>
              <a:rPr lang="en-US" altLang="ja-JP" sz="1300" dirty="0">
                <a:solidFill>
                  <a:srgbClr val="00B050"/>
                </a:solidFill>
              </a:rPr>
              <a:t> </a:t>
            </a:r>
            <a:r>
              <a:rPr lang="ja-JP" altLang="en-US" sz="1300" dirty="0">
                <a:solidFill>
                  <a:srgbClr val="00B050"/>
                </a:solidFill>
              </a:rPr>
              <a:t>の </a:t>
            </a:r>
            <a:r>
              <a:rPr lang="en-US" altLang="ja-JP" sz="1300" dirty="0" err="1">
                <a:solidFill>
                  <a:srgbClr val="00B050"/>
                </a:solidFill>
              </a:rPr>
              <a:t>WebCriver</a:t>
            </a:r>
            <a:r>
              <a:rPr lang="en-US" altLang="ja-JP" sz="1300" dirty="0">
                <a:solidFill>
                  <a:srgbClr val="00B050"/>
                </a:solidFill>
              </a:rPr>
              <a:t> </a:t>
            </a:r>
            <a:r>
              <a:rPr lang="ja-JP" altLang="en-US" sz="1300" dirty="0">
                <a:solidFill>
                  <a:srgbClr val="00B050"/>
                </a:solidFill>
              </a:rPr>
              <a:t>クラスのオブジェクト</a:t>
            </a:r>
            <a:endParaRPr kumimoji="1" lang="en-US" altLang="ja-JP" sz="1300" dirty="0"/>
          </a:p>
          <a:p>
            <a:r>
              <a:rPr kumimoji="1" lang="en-US" altLang="ja-JP" sz="1300" dirty="0" err="1"/>
              <a:t>driver.StartChrome</a:t>
            </a:r>
            <a:r>
              <a:rPr kumimoji="1" lang="en-US" altLang="ja-JP" sz="1300" dirty="0"/>
              <a:t> </a:t>
            </a:r>
            <a:r>
              <a:rPr kumimoji="1" lang="en-US" altLang="ja-JP" sz="1300" dirty="0" err="1"/>
              <a:t>ThisWorkbook.Path</a:t>
            </a:r>
            <a:r>
              <a:rPr kumimoji="1" lang="en-US" altLang="ja-JP" sz="1300" dirty="0"/>
              <a:t> &amp; “\chromedriver.exe”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lang="ja-JP" altLang="en-US" sz="1300" dirty="0">
                <a:solidFill>
                  <a:srgbClr val="00B050"/>
                </a:solidFill>
              </a:rPr>
              <a:t>セッションの開始（</a:t>
            </a:r>
            <a:r>
              <a:rPr lang="en-US" altLang="ja-JP" sz="1300" dirty="0" err="1">
                <a:solidFill>
                  <a:srgbClr val="00B050"/>
                </a:solidFill>
              </a:rPr>
              <a:t>ChromeDriver</a:t>
            </a:r>
            <a:r>
              <a:rPr lang="en-US" altLang="ja-JP" sz="1300" dirty="0">
                <a:solidFill>
                  <a:srgbClr val="00B050"/>
                </a:solidFill>
              </a:rPr>
              <a:t> </a:t>
            </a:r>
            <a:r>
              <a:rPr lang="ja-JP" altLang="en-US" sz="1300" dirty="0">
                <a:solidFill>
                  <a:srgbClr val="00B050"/>
                </a:solidFill>
              </a:rPr>
              <a:t>使用）</a:t>
            </a:r>
            <a:endParaRPr kumimoji="1" lang="en-US" altLang="ja-JP" sz="1300" dirty="0">
              <a:solidFill>
                <a:srgbClr val="00B050"/>
              </a:solidFill>
            </a:endParaRPr>
          </a:p>
          <a:p>
            <a:endParaRPr kumimoji="1" lang="en-US" altLang="ja-JP" sz="1300" dirty="0"/>
          </a:p>
          <a:p>
            <a:r>
              <a:rPr kumimoji="1" lang="en-US" altLang="ja-JP" sz="1300" dirty="0"/>
              <a:t>Dim caps As </a:t>
            </a:r>
            <a:r>
              <a:rPr kumimoji="1" lang="en-US" altLang="ja-JP" sz="1300" dirty="0" err="1"/>
              <a:t>WebCapabilities</a:t>
            </a:r>
            <a:endParaRPr kumimoji="1" lang="en-US" altLang="ja-JP" sz="1300" dirty="0"/>
          </a:p>
          <a:p>
            <a:r>
              <a:rPr kumimoji="1" lang="en-US" altLang="ja-JP" sz="1300" dirty="0"/>
              <a:t>Set caps = </a:t>
            </a:r>
            <a:r>
              <a:rPr kumimoji="1" lang="en-US" altLang="ja-JP" sz="1300" dirty="0" err="1"/>
              <a:t>driver.CreateCapabilities</a:t>
            </a:r>
            <a:endParaRPr kumimoji="1" lang="en-US" altLang="ja-JP" sz="1300" dirty="0"/>
          </a:p>
          <a:p>
            <a:r>
              <a:rPr kumimoji="1" lang="en-US" altLang="ja-JP" sz="1300" dirty="0" err="1"/>
              <a:t>caps.RunInvisible</a:t>
            </a:r>
            <a:r>
              <a:rPr kumimoji="1" lang="en-US" altLang="ja-JP" sz="1300" dirty="0"/>
              <a:t>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kumimoji="1" lang="ja-JP" altLang="en-US" sz="1300" dirty="0">
                <a:solidFill>
                  <a:srgbClr val="00B050"/>
                </a:solidFill>
              </a:rPr>
              <a:t>非表示モード</a:t>
            </a:r>
            <a:endParaRPr kumimoji="1" lang="en-US" altLang="ja-JP" sz="1300" dirty="0">
              <a:solidFill>
                <a:srgbClr val="00B050"/>
              </a:solidFill>
            </a:endParaRPr>
          </a:p>
          <a:p>
            <a:r>
              <a:rPr kumimoji="1" lang="en-US" altLang="ja-JP" sz="1300" dirty="0" err="1"/>
              <a:t>driver.OpenBrowser</a:t>
            </a:r>
            <a:r>
              <a:rPr kumimoji="1" lang="en-US" altLang="ja-JP" sz="1300" dirty="0"/>
              <a:t> caps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kumimoji="1" lang="ja-JP" altLang="en-US" sz="1300" dirty="0">
                <a:solidFill>
                  <a:srgbClr val="00B050"/>
                </a:solidFill>
              </a:rPr>
              <a:t>ブラウザとドライバの接続</a:t>
            </a:r>
            <a:endParaRPr kumimoji="1" lang="en-US" altLang="ja-JP" sz="1300" dirty="0"/>
          </a:p>
          <a:p>
            <a:endParaRPr kumimoji="1" lang="en-US" altLang="ja-JP" sz="1300" dirty="0"/>
          </a:p>
          <a:p>
            <a:r>
              <a:rPr kumimoji="1" lang="en-US" altLang="ja-JP" sz="1300" dirty="0" err="1"/>
              <a:t>load_url</a:t>
            </a:r>
            <a:r>
              <a:rPr kumimoji="1" lang="en-US" altLang="ja-JP" sz="1300" dirty="0"/>
              <a:t> = “http://www1.river.go.jp/</a:t>
            </a:r>
            <a:r>
              <a:rPr kumimoji="1" lang="en-US" altLang="ja-JP" sz="1300" dirty="0" err="1"/>
              <a:t>cgi</a:t>
            </a:r>
            <a:r>
              <a:rPr kumimoji="1" lang="en-US" altLang="ja-JP" sz="1300" dirty="0"/>
              <a:t>-bin/</a:t>
            </a:r>
            <a:r>
              <a:rPr kumimoji="1" lang="en-US" altLang="ja-JP" sz="1300" dirty="0" err="1"/>
              <a:t>DspDamData.exe?KIND</a:t>
            </a:r>
            <a:r>
              <a:rPr kumimoji="1" lang="en-US" altLang="ja-JP" sz="1300" dirty="0"/>
              <a:t>=1&amp;” &amp; _  </a:t>
            </a:r>
          </a:p>
          <a:p>
            <a:r>
              <a:rPr lang="en-US" altLang="ja-JP" sz="1300" dirty="0"/>
              <a:t>                 </a:t>
            </a:r>
            <a:r>
              <a:rPr kumimoji="1" lang="en-US" altLang="ja-JP" sz="1300" dirty="0"/>
              <a:t>“ID=1368040365050&amp;BGNDATE=20220819&amp;ENDDATE=20220825</a:t>
            </a:r>
          </a:p>
          <a:p>
            <a:r>
              <a:rPr kumimoji="1" lang="en-US" altLang="ja-JP" sz="1300" dirty="0" err="1"/>
              <a:t>driver.NavigateTo</a:t>
            </a:r>
            <a:r>
              <a:rPr kumimoji="1" lang="en-US" altLang="ja-JP" sz="1300" dirty="0"/>
              <a:t> </a:t>
            </a:r>
            <a:r>
              <a:rPr kumimoji="1" lang="en-US" altLang="ja-JP" sz="1300" dirty="0" err="1"/>
              <a:t>load_url</a:t>
            </a:r>
            <a:r>
              <a:rPr kumimoji="1" lang="en-US" altLang="ja-JP" sz="1300" dirty="0"/>
              <a:t>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kumimoji="1" lang="en-US" altLang="ja-JP" sz="1300" dirty="0" err="1">
                <a:solidFill>
                  <a:srgbClr val="00B050"/>
                </a:solidFill>
              </a:rPr>
              <a:t>load_url</a:t>
            </a:r>
            <a:r>
              <a:rPr kumimoji="1" lang="en-US" altLang="ja-JP" sz="1300" dirty="0"/>
              <a:t> </a:t>
            </a:r>
            <a:r>
              <a:rPr lang="ja-JP" altLang="en-US" sz="1300" dirty="0">
                <a:solidFill>
                  <a:srgbClr val="00B050"/>
                </a:solidFill>
              </a:rPr>
              <a:t>に遷移</a:t>
            </a:r>
            <a:endParaRPr kumimoji="1" lang="en-US" altLang="ja-JP" sz="1300" dirty="0"/>
          </a:p>
          <a:p>
            <a:endParaRPr kumimoji="1" lang="en-US" altLang="ja-JP" sz="1300" dirty="0"/>
          </a:p>
          <a:p>
            <a:r>
              <a:rPr kumimoji="1" lang="en-US" altLang="ja-JP" sz="1300" dirty="0" err="1"/>
              <a:t>driver.FindElement</a:t>
            </a:r>
            <a:r>
              <a:rPr kumimoji="1" lang="en-US" altLang="ja-JP" sz="1300" dirty="0"/>
              <a:t>(</a:t>
            </a:r>
            <a:r>
              <a:rPr kumimoji="1" lang="en-US" altLang="ja-JP" sz="1300" dirty="0" err="1"/>
              <a:t>by.tagName</a:t>
            </a:r>
            <a:r>
              <a:rPr kumimoji="1" lang="en-US" altLang="ja-JP" sz="1300" dirty="0"/>
              <a:t>, “</a:t>
            </a:r>
            <a:r>
              <a:rPr kumimoji="1" lang="en-US" altLang="ja-JP" sz="1300" dirty="0" err="1">
                <a:solidFill>
                  <a:srgbClr val="FF0000"/>
                </a:solidFill>
              </a:rPr>
              <a:t>iframe</a:t>
            </a:r>
            <a:r>
              <a:rPr kumimoji="1" lang="en-US" altLang="ja-JP" sz="1300" dirty="0"/>
              <a:t>”).</a:t>
            </a:r>
            <a:r>
              <a:rPr kumimoji="1" lang="en-US" altLang="ja-JP" sz="1300" dirty="0" err="1"/>
              <a:t>SwitchToFrame</a:t>
            </a:r>
            <a:r>
              <a:rPr kumimoji="1" lang="en-US" altLang="ja-JP" sz="1300" dirty="0"/>
              <a:t> </a:t>
            </a:r>
            <a:r>
              <a:rPr kumimoji="1" lang="en-US" altLang="ja-JP" sz="1300" dirty="0">
                <a:solidFill>
                  <a:srgbClr val="00B050"/>
                </a:solidFill>
              </a:rPr>
              <a:t>‘/html/</a:t>
            </a:r>
            <a:r>
              <a:rPr kumimoji="1" lang="en-US" altLang="ja-JP" sz="1300" dirty="0" err="1">
                <a:solidFill>
                  <a:srgbClr val="00B050"/>
                </a:solidFill>
              </a:rPr>
              <a:t>frm</a:t>
            </a:r>
            <a:r>
              <a:rPr kumimoji="1" lang="en-US" altLang="ja-JP" sz="1300" dirty="0">
                <a:solidFill>
                  <a:srgbClr val="00B050"/>
                </a:solidFill>
              </a:rPr>
              <a:t>/DamFreeData….html </a:t>
            </a:r>
            <a:r>
              <a:rPr kumimoji="1" lang="ja-JP" altLang="en-US" sz="1300" dirty="0">
                <a:solidFill>
                  <a:srgbClr val="00B050"/>
                </a:solidFill>
              </a:rPr>
              <a:t>に切替</a:t>
            </a:r>
            <a:endParaRPr kumimoji="1" lang="en-US" altLang="ja-JP" sz="1300" dirty="0">
              <a:solidFill>
                <a:srgbClr val="00B050"/>
              </a:solidFill>
            </a:endParaRPr>
          </a:p>
          <a:p>
            <a:endParaRPr lang="en-US" altLang="ja-JP" sz="1300" dirty="0">
              <a:solidFill>
                <a:srgbClr val="00B050"/>
              </a:solidFill>
            </a:endParaRPr>
          </a:p>
          <a:p>
            <a:r>
              <a:rPr kumimoji="1" lang="en-US" altLang="ja-JP" sz="1300" dirty="0"/>
              <a:t>Dim </a:t>
            </a:r>
            <a:r>
              <a:rPr kumimoji="1" lang="en-US" altLang="ja-JP" sz="1300" dirty="0" err="1"/>
              <a:t>htmldoc</a:t>
            </a:r>
            <a:r>
              <a:rPr kumimoji="1" lang="en-US" altLang="ja-JP" sz="1300" dirty="0"/>
              <a:t> As Object</a:t>
            </a:r>
          </a:p>
          <a:p>
            <a:r>
              <a:rPr kumimoji="1" lang="en-US" altLang="ja-JP" sz="1300" dirty="0"/>
              <a:t>Set </a:t>
            </a:r>
            <a:r>
              <a:rPr kumimoji="1" lang="en-US" altLang="ja-JP" sz="1300" dirty="0" err="1"/>
              <a:t>htmldoc</a:t>
            </a:r>
            <a:r>
              <a:rPr kumimoji="1" lang="en-US" altLang="ja-JP" sz="1300" dirty="0"/>
              <a:t> = New </a:t>
            </a:r>
            <a:r>
              <a:rPr kumimoji="1" lang="en-US" altLang="ja-JP" sz="1300" dirty="0" err="1"/>
              <a:t>MSHTML.HTMLDocument</a:t>
            </a:r>
            <a:endParaRPr kumimoji="1" lang="en-US" altLang="ja-JP" sz="1300" dirty="0"/>
          </a:p>
          <a:p>
            <a:r>
              <a:rPr kumimoji="1" lang="en-US" altLang="ja-JP" sz="1300" dirty="0" err="1"/>
              <a:t>htmldoc.Write</a:t>
            </a:r>
            <a:r>
              <a:rPr kumimoji="1" lang="en-US" altLang="ja-JP" sz="1300" dirty="0"/>
              <a:t> </a:t>
            </a:r>
            <a:r>
              <a:rPr kumimoji="1" lang="en-US" altLang="ja-JP" sz="1300" dirty="0" err="1"/>
              <a:t>driver.GetPageSource</a:t>
            </a:r>
            <a:r>
              <a:rPr kumimoji="1" lang="en-US" altLang="ja-JP" sz="1300" dirty="0"/>
              <a:t>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lang="ja-JP" altLang="en-US" sz="1300" dirty="0">
                <a:solidFill>
                  <a:srgbClr val="00B050"/>
                </a:solidFill>
              </a:rPr>
              <a:t>文字列 </a:t>
            </a:r>
            <a:r>
              <a:rPr lang="en-US" altLang="ja-JP" sz="1300" dirty="0">
                <a:solidFill>
                  <a:srgbClr val="00B050"/>
                </a:solidFill>
              </a:rPr>
              <a:t>(&lt;HTML&gt;</a:t>
            </a:r>
            <a:r>
              <a:rPr kumimoji="1" lang="en-US" altLang="ja-JP" sz="1300" dirty="0">
                <a:solidFill>
                  <a:srgbClr val="00B050"/>
                </a:solidFill>
              </a:rPr>
              <a:t>…</a:t>
            </a:r>
            <a:r>
              <a:rPr lang="en-US" altLang="ja-JP" sz="1300" dirty="0">
                <a:solidFill>
                  <a:srgbClr val="00B050"/>
                </a:solidFill>
              </a:rPr>
              <a:t>&lt;/HTML&gt;) </a:t>
            </a:r>
            <a:r>
              <a:rPr lang="ja-JP" altLang="en-US" sz="1300" dirty="0">
                <a:solidFill>
                  <a:srgbClr val="00B050"/>
                </a:solidFill>
              </a:rPr>
              <a:t>を </a:t>
            </a:r>
            <a:r>
              <a:rPr lang="en-US" altLang="ja-JP" sz="1300" dirty="0" err="1">
                <a:solidFill>
                  <a:srgbClr val="00B050"/>
                </a:solidFill>
              </a:rPr>
              <a:t>HTMLDocument</a:t>
            </a:r>
            <a:r>
              <a:rPr lang="ja-JP" altLang="en-US" sz="1300" dirty="0">
                <a:solidFill>
                  <a:srgbClr val="00B050"/>
                </a:solidFill>
              </a:rPr>
              <a:t> オブジェクトに変換</a:t>
            </a:r>
            <a:endParaRPr lang="en-US" altLang="ja-JP" sz="1300" dirty="0">
              <a:solidFill>
                <a:srgbClr val="00B050"/>
              </a:solidFill>
            </a:endParaRPr>
          </a:p>
          <a:p>
            <a:endParaRPr kumimoji="1" lang="en-US" altLang="ja-JP" sz="1300" dirty="0"/>
          </a:p>
          <a:p>
            <a:r>
              <a:rPr kumimoji="1" lang="en-US" altLang="ja-JP" sz="1300" dirty="0"/>
              <a:t>r = 1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kumimoji="1" lang="ja-JP" altLang="en-US" sz="1300" dirty="0">
                <a:solidFill>
                  <a:srgbClr val="00B050"/>
                </a:solidFill>
              </a:rPr>
              <a:t>以下</a:t>
            </a:r>
            <a:r>
              <a:rPr lang="ja-JP" altLang="en-US" sz="1300" dirty="0">
                <a:solidFill>
                  <a:srgbClr val="00B050"/>
                </a:solidFill>
              </a:rPr>
              <a:t>の処理</a:t>
            </a:r>
            <a:r>
              <a:rPr kumimoji="1" lang="ja-JP" altLang="en-US" sz="1300" dirty="0">
                <a:solidFill>
                  <a:srgbClr val="00B050"/>
                </a:solidFill>
              </a:rPr>
              <a:t>を </a:t>
            </a:r>
            <a:r>
              <a:rPr kumimoji="1" lang="en-US" altLang="ja-JP" sz="1300" dirty="0">
                <a:solidFill>
                  <a:srgbClr val="00B050"/>
                </a:solidFill>
              </a:rPr>
              <a:t>WebDriver </a:t>
            </a:r>
            <a:r>
              <a:rPr kumimoji="1" lang="ja-JP" altLang="en-US" sz="1300" dirty="0">
                <a:solidFill>
                  <a:srgbClr val="00B050"/>
                </a:solidFill>
              </a:rPr>
              <a:t>を使用して行うのは非効率 </a:t>
            </a:r>
            <a:r>
              <a:rPr kumimoji="1" lang="en-US" altLang="ja-JP" sz="1300" dirty="0">
                <a:solidFill>
                  <a:srgbClr val="00B050"/>
                </a:solidFill>
              </a:rPr>
              <a:t>(</a:t>
            </a:r>
            <a:r>
              <a:rPr kumimoji="1" lang="ja-JP" altLang="en-US" sz="1300" dirty="0">
                <a:solidFill>
                  <a:srgbClr val="00B050"/>
                </a:solidFill>
              </a:rPr>
              <a:t>静的なコンテンツなので無意味</a:t>
            </a:r>
            <a:r>
              <a:rPr kumimoji="1" lang="en-US" altLang="ja-JP" sz="1300" dirty="0">
                <a:solidFill>
                  <a:srgbClr val="00B050"/>
                </a:solidFill>
              </a:rPr>
              <a:t>)</a:t>
            </a:r>
            <a:endParaRPr kumimoji="1" lang="en-US" altLang="ja-JP" sz="1300" dirty="0"/>
          </a:p>
          <a:p>
            <a:r>
              <a:rPr kumimoji="1" lang="en-US" altLang="ja-JP" sz="1300" dirty="0"/>
              <a:t>For Each tr In </a:t>
            </a:r>
            <a:r>
              <a:rPr kumimoji="1" lang="en-US" altLang="ja-JP" sz="1300" dirty="0" err="1"/>
              <a:t>htmldoc.getElementsByTagName</a:t>
            </a:r>
            <a:r>
              <a:rPr kumimoji="1" lang="en-US" altLang="ja-JP" sz="1300" dirty="0"/>
              <a:t>(“</a:t>
            </a:r>
            <a:r>
              <a:rPr kumimoji="1" lang="en-US" altLang="ja-JP" sz="1300" dirty="0">
                <a:solidFill>
                  <a:srgbClr val="FF0000"/>
                </a:solidFill>
              </a:rPr>
              <a:t>tr</a:t>
            </a:r>
            <a:r>
              <a:rPr kumimoji="1" lang="en-US" altLang="ja-JP" sz="1300" dirty="0"/>
              <a:t>”)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kumimoji="1" lang="ja-JP" altLang="en-US" sz="1300" dirty="0">
                <a:solidFill>
                  <a:srgbClr val="00B050"/>
                </a:solidFill>
              </a:rPr>
              <a:t>行 </a:t>
            </a:r>
            <a:r>
              <a:rPr kumimoji="1" lang="en-US" altLang="ja-JP" sz="1300" dirty="0">
                <a:solidFill>
                  <a:srgbClr val="00B050"/>
                </a:solidFill>
              </a:rPr>
              <a:t>(&lt;TR&gt;…&lt;/TR&gt;) </a:t>
            </a:r>
            <a:r>
              <a:rPr kumimoji="1" lang="ja-JP" altLang="en-US" sz="1300" dirty="0">
                <a:solidFill>
                  <a:srgbClr val="00B050"/>
                </a:solidFill>
              </a:rPr>
              <a:t>の抽出</a:t>
            </a:r>
            <a:endParaRPr kumimoji="1" lang="en-US" altLang="ja-JP" sz="1300" dirty="0"/>
          </a:p>
          <a:p>
            <a:r>
              <a:rPr kumimoji="1" lang="en-US" altLang="ja-JP" sz="1300" dirty="0"/>
              <a:t>    c = 1</a:t>
            </a:r>
          </a:p>
          <a:p>
            <a:r>
              <a:rPr lang="ja-JP" altLang="en-US" sz="1300" dirty="0"/>
              <a:t>    </a:t>
            </a:r>
            <a:r>
              <a:rPr kumimoji="1" lang="en-US" altLang="ja-JP" sz="1300" dirty="0"/>
              <a:t>For Each td In </a:t>
            </a:r>
            <a:r>
              <a:rPr kumimoji="1" lang="en-US" altLang="ja-JP" sz="1300" dirty="0" err="1"/>
              <a:t>tr.getElementsByTagName</a:t>
            </a:r>
            <a:r>
              <a:rPr kumimoji="1" lang="en-US" altLang="ja-JP" sz="1300" dirty="0"/>
              <a:t>(“</a:t>
            </a:r>
            <a:r>
              <a:rPr kumimoji="1" lang="en-US" altLang="ja-JP" sz="1300" dirty="0">
                <a:solidFill>
                  <a:srgbClr val="FF0000"/>
                </a:solidFill>
              </a:rPr>
              <a:t>td</a:t>
            </a:r>
            <a:r>
              <a:rPr kumimoji="1" lang="en-US" altLang="ja-JP" sz="1300" dirty="0"/>
              <a:t>”)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kumimoji="1" lang="ja-JP" altLang="en-US" sz="1300" dirty="0">
                <a:solidFill>
                  <a:srgbClr val="00B050"/>
                </a:solidFill>
              </a:rPr>
              <a:t>列</a:t>
            </a:r>
            <a:r>
              <a:rPr kumimoji="1" lang="en-US" altLang="ja-JP" sz="1300" dirty="0">
                <a:solidFill>
                  <a:srgbClr val="00B050"/>
                </a:solidFill>
              </a:rPr>
              <a:t>(&lt;TD&gt;…&lt;/TD&gt;)</a:t>
            </a:r>
            <a:r>
              <a:rPr kumimoji="1" lang="ja-JP" altLang="en-US" sz="1300" dirty="0">
                <a:solidFill>
                  <a:srgbClr val="00B050"/>
                </a:solidFill>
              </a:rPr>
              <a:t>の抽出</a:t>
            </a:r>
            <a:endParaRPr kumimoji="1" lang="en-US" altLang="ja-JP" sz="1300" dirty="0"/>
          </a:p>
          <a:p>
            <a:r>
              <a:rPr kumimoji="1" lang="en-US" altLang="ja-JP" sz="1300" dirty="0"/>
              <a:t>        cells(r, c) = </a:t>
            </a:r>
            <a:r>
              <a:rPr kumimoji="1" lang="en-US" altLang="ja-JP" sz="1300" dirty="0" err="1"/>
              <a:t>td.innerText</a:t>
            </a:r>
            <a:r>
              <a:rPr kumimoji="1" lang="en-US" altLang="ja-JP" sz="1300" dirty="0"/>
              <a:t>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kumimoji="1" lang="ja-JP" altLang="en-US" sz="1300" dirty="0">
                <a:solidFill>
                  <a:srgbClr val="00B050"/>
                </a:solidFill>
              </a:rPr>
              <a:t>列要素の文字列をセルに出力</a:t>
            </a:r>
            <a:endParaRPr kumimoji="1" lang="en-US" altLang="ja-JP" sz="1300" dirty="0"/>
          </a:p>
          <a:p>
            <a:r>
              <a:rPr kumimoji="1" lang="en-US" altLang="ja-JP" sz="1300" dirty="0"/>
              <a:t>        c = c + 1</a:t>
            </a:r>
          </a:p>
          <a:p>
            <a:r>
              <a:rPr kumimoji="1" lang="en-US" altLang="ja-JP" sz="1300" dirty="0"/>
              <a:t>    Next</a:t>
            </a:r>
          </a:p>
          <a:p>
            <a:r>
              <a:rPr kumimoji="1" lang="en-US" altLang="ja-JP" sz="1300" dirty="0"/>
              <a:t>    r = r + 1</a:t>
            </a:r>
          </a:p>
          <a:p>
            <a:r>
              <a:rPr kumimoji="1" lang="en-US" altLang="ja-JP" sz="1300" dirty="0"/>
              <a:t>Next</a:t>
            </a:r>
          </a:p>
          <a:p>
            <a:endParaRPr kumimoji="1" lang="en-US" altLang="ja-JP" sz="1300" dirty="0"/>
          </a:p>
          <a:p>
            <a:r>
              <a:rPr kumimoji="1" lang="en-US" altLang="ja-JP" sz="1300" dirty="0" err="1"/>
              <a:t>driver.Shutdown</a:t>
            </a:r>
            <a:r>
              <a:rPr kumimoji="1" lang="en-US" altLang="ja-JP" sz="1300" dirty="0"/>
              <a:t> </a:t>
            </a:r>
            <a:r>
              <a:rPr kumimoji="1" lang="en-US" altLang="ja-JP" sz="1300" dirty="0">
                <a:solidFill>
                  <a:srgbClr val="00B050"/>
                </a:solidFill>
              </a:rPr>
              <a:t>‘</a:t>
            </a:r>
            <a:r>
              <a:rPr lang="ja-JP" altLang="en-US" sz="1300" dirty="0">
                <a:solidFill>
                  <a:srgbClr val="00B050"/>
                </a:solidFill>
              </a:rPr>
              <a:t>セッションの終了</a:t>
            </a:r>
            <a:endParaRPr lang="en-US" altLang="ja-JP" sz="1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1029</Words>
  <Application>Microsoft Office PowerPoint</Application>
  <PresentationFormat>ワイド画面</PresentationFormat>
  <Paragraphs>100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</vt:lpstr>
      <vt:lpstr>游ゴシック Light</vt:lpstr>
      <vt:lpstr>Arial</vt:lpstr>
      <vt:lpstr>Wingdings</vt:lpstr>
      <vt:lpstr>Office テーマ</vt:lpstr>
      <vt:lpstr>VBA で Web スクレイピング</vt:lpstr>
      <vt:lpstr>Web スクレイピング</vt:lpstr>
      <vt:lpstr>Windows 10 の場合</vt:lpstr>
      <vt:lpstr>Windows 11 の場合</vt:lpstr>
      <vt:lpstr>Selenium</vt:lpstr>
      <vt:lpstr>SeleniumBasic・SeleniumVBA</vt:lpstr>
      <vt:lpstr>水文水質データベースのスクレイピング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で Web スクレイピング</dc:title>
  <dc:creator>壇 鉄也</dc:creator>
  <cp:lastModifiedBy>Tetsuya Dan(壇　鉄也)</cp:lastModifiedBy>
  <cp:revision>56</cp:revision>
  <dcterms:created xsi:type="dcterms:W3CDTF">2022-09-03T06:28:22Z</dcterms:created>
  <dcterms:modified xsi:type="dcterms:W3CDTF">2022-09-05T05:51:40Z</dcterms:modified>
</cp:coreProperties>
</file>