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5" r:id="rId2"/>
    <p:sldId id="262" r:id="rId3"/>
    <p:sldId id="294" r:id="rId4"/>
    <p:sldId id="258" r:id="rId5"/>
    <p:sldId id="266" r:id="rId6"/>
    <p:sldId id="267" r:id="rId7"/>
    <p:sldId id="289" r:id="rId8"/>
    <p:sldId id="263" r:id="rId9"/>
    <p:sldId id="291" r:id="rId10"/>
    <p:sldId id="290" r:id="rId11"/>
    <p:sldId id="273" r:id="rId12"/>
    <p:sldId id="292" r:id="rId13"/>
    <p:sldId id="270" r:id="rId14"/>
    <p:sldId id="264" r:id="rId15"/>
    <p:sldId id="265" r:id="rId16"/>
    <p:sldId id="293" r:id="rId17"/>
    <p:sldId id="284" r:id="rId18"/>
    <p:sldId id="280" r:id="rId19"/>
    <p:sldId id="287"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690" autoAdjust="0"/>
  </p:normalViewPr>
  <p:slideViewPr>
    <p:cSldViewPr snapToGrid="0">
      <p:cViewPr varScale="1">
        <p:scale>
          <a:sx n="104" d="100"/>
          <a:sy n="104" d="100"/>
        </p:scale>
        <p:origin x="870"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E5C9F-AB14-455F-87BB-AF6581F31574}" type="datetimeFigureOut">
              <a:rPr lang="en-US" smtClean="0"/>
              <a:pPr/>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6CA99-1244-4150-8853-46737E332A0E}" type="slidenum">
              <a:rPr lang="en-US" smtClean="0"/>
              <a:pPr/>
              <a:t>‹#›</a:t>
            </a:fld>
            <a:endParaRPr lang="en-US"/>
          </a:p>
        </p:txBody>
      </p:sp>
    </p:spTree>
    <p:extLst>
      <p:ext uri="{BB962C8B-B14F-4D97-AF65-F5344CB8AC3E}">
        <p14:creationId xmlns:p14="http://schemas.microsoft.com/office/powerpoint/2010/main" val="491796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FB6CA99-1244-4150-8853-46737E332A0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B6CA99-1244-4150-8853-46737E332A0E}" type="slidenum">
              <a:rPr lang="en-US" smtClean="0"/>
              <a:pPr/>
              <a:t>14</a:t>
            </a:fld>
            <a:endParaRPr lang="en-US"/>
          </a:p>
        </p:txBody>
      </p:sp>
    </p:spTree>
    <p:extLst>
      <p:ext uri="{BB962C8B-B14F-4D97-AF65-F5344CB8AC3E}">
        <p14:creationId xmlns:p14="http://schemas.microsoft.com/office/powerpoint/2010/main" val="3657210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B6CA99-1244-4150-8853-46737E332A0E}" type="slidenum">
              <a:rPr lang="en-US" smtClean="0"/>
              <a:pPr/>
              <a:t>15</a:t>
            </a:fld>
            <a:endParaRPr lang="en-US"/>
          </a:p>
        </p:txBody>
      </p:sp>
    </p:spTree>
    <p:extLst>
      <p:ext uri="{BB962C8B-B14F-4D97-AF65-F5344CB8AC3E}">
        <p14:creationId xmlns:p14="http://schemas.microsoft.com/office/powerpoint/2010/main" val="739536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55D06F-50AA-4611-BA9F-49FCB8CD1750}"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6DD91-415A-468A-AECC-00982E490EB0}" type="slidenum">
              <a:rPr lang="en-US" smtClean="0"/>
              <a:pPr/>
              <a:t>‹#›</a:t>
            </a:fld>
            <a:endParaRPr lang="en-US"/>
          </a:p>
        </p:txBody>
      </p:sp>
    </p:spTree>
    <p:extLst>
      <p:ext uri="{BB962C8B-B14F-4D97-AF65-F5344CB8AC3E}">
        <p14:creationId xmlns:p14="http://schemas.microsoft.com/office/powerpoint/2010/main" val="394400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55D06F-50AA-4611-BA9F-49FCB8CD1750}"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6DD91-415A-468A-AECC-00982E490EB0}" type="slidenum">
              <a:rPr lang="en-US" smtClean="0"/>
              <a:pPr/>
              <a:t>‹#›</a:t>
            </a:fld>
            <a:endParaRPr lang="en-US"/>
          </a:p>
        </p:txBody>
      </p:sp>
    </p:spTree>
    <p:extLst>
      <p:ext uri="{BB962C8B-B14F-4D97-AF65-F5344CB8AC3E}">
        <p14:creationId xmlns:p14="http://schemas.microsoft.com/office/powerpoint/2010/main" val="163072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55D06F-50AA-4611-BA9F-49FCB8CD1750}"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6DD91-415A-468A-AECC-00982E490EB0}" type="slidenum">
              <a:rPr lang="en-US" smtClean="0"/>
              <a:pPr/>
              <a:t>‹#›</a:t>
            </a:fld>
            <a:endParaRPr lang="en-US"/>
          </a:p>
        </p:txBody>
      </p:sp>
    </p:spTree>
    <p:extLst>
      <p:ext uri="{BB962C8B-B14F-4D97-AF65-F5344CB8AC3E}">
        <p14:creationId xmlns:p14="http://schemas.microsoft.com/office/powerpoint/2010/main" val="268553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55D06F-50AA-4611-BA9F-49FCB8CD1750}"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6DD91-415A-468A-AECC-00982E490EB0}" type="slidenum">
              <a:rPr lang="en-US" smtClean="0"/>
              <a:pPr/>
              <a:t>‹#›</a:t>
            </a:fld>
            <a:endParaRPr lang="en-US"/>
          </a:p>
        </p:txBody>
      </p:sp>
    </p:spTree>
    <p:extLst>
      <p:ext uri="{BB962C8B-B14F-4D97-AF65-F5344CB8AC3E}">
        <p14:creationId xmlns:p14="http://schemas.microsoft.com/office/powerpoint/2010/main" val="45933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55D06F-50AA-4611-BA9F-49FCB8CD1750}"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6DD91-415A-468A-AECC-00982E490EB0}" type="slidenum">
              <a:rPr lang="en-US" smtClean="0"/>
              <a:pPr/>
              <a:t>‹#›</a:t>
            </a:fld>
            <a:endParaRPr lang="en-US"/>
          </a:p>
        </p:txBody>
      </p:sp>
    </p:spTree>
    <p:extLst>
      <p:ext uri="{BB962C8B-B14F-4D97-AF65-F5344CB8AC3E}">
        <p14:creationId xmlns:p14="http://schemas.microsoft.com/office/powerpoint/2010/main" val="298399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55D06F-50AA-4611-BA9F-49FCB8CD1750}" type="datetimeFigureOut">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56DD91-415A-468A-AECC-00982E490EB0}" type="slidenum">
              <a:rPr lang="en-US" smtClean="0"/>
              <a:pPr/>
              <a:t>‹#›</a:t>
            </a:fld>
            <a:endParaRPr lang="en-US"/>
          </a:p>
        </p:txBody>
      </p:sp>
    </p:spTree>
    <p:extLst>
      <p:ext uri="{BB962C8B-B14F-4D97-AF65-F5344CB8AC3E}">
        <p14:creationId xmlns:p14="http://schemas.microsoft.com/office/powerpoint/2010/main" val="176618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55D06F-50AA-4611-BA9F-49FCB8CD1750}" type="datetimeFigureOut">
              <a:rPr lang="en-US" smtClean="0"/>
              <a:pPr/>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56DD91-415A-468A-AECC-00982E490EB0}" type="slidenum">
              <a:rPr lang="en-US" smtClean="0"/>
              <a:pPr/>
              <a:t>‹#›</a:t>
            </a:fld>
            <a:endParaRPr lang="en-US"/>
          </a:p>
        </p:txBody>
      </p:sp>
    </p:spTree>
    <p:extLst>
      <p:ext uri="{BB962C8B-B14F-4D97-AF65-F5344CB8AC3E}">
        <p14:creationId xmlns:p14="http://schemas.microsoft.com/office/powerpoint/2010/main" val="71283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55D06F-50AA-4611-BA9F-49FCB8CD1750}" type="datetimeFigureOut">
              <a:rPr lang="en-US" smtClean="0"/>
              <a:pPr/>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56DD91-415A-468A-AECC-00982E490EB0}" type="slidenum">
              <a:rPr lang="en-US" smtClean="0"/>
              <a:pPr/>
              <a:t>‹#›</a:t>
            </a:fld>
            <a:endParaRPr lang="en-US"/>
          </a:p>
        </p:txBody>
      </p:sp>
    </p:spTree>
    <p:extLst>
      <p:ext uri="{BB962C8B-B14F-4D97-AF65-F5344CB8AC3E}">
        <p14:creationId xmlns:p14="http://schemas.microsoft.com/office/powerpoint/2010/main" val="67916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5D06F-50AA-4611-BA9F-49FCB8CD1750}" type="datetimeFigureOut">
              <a:rPr lang="en-US" smtClean="0"/>
              <a:pPr/>
              <a:t>6/26/2019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56DD91-415A-468A-AECC-00982E490EB0}" type="slidenum">
              <a:rPr lang="en-US" smtClean="0"/>
              <a:pPr/>
              <a:t>‹#›</a:t>
            </a:fld>
            <a:endParaRPr lang="en-US"/>
          </a:p>
        </p:txBody>
      </p:sp>
    </p:spTree>
    <p:extLst>
      <p:ext uri="{BB962C8B-B14F-4D97-AF65-F5344CB8AC3E}">
        <p14:creationId xmlns:p14="http://schemas.microsoft.com/office/powerpoint/2010/main" val="412664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55D06F-50AA-4611-BA9F-49FCB8CD1750}" type="datetimeFigureOut">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56DD91-415A-468A-AECC-00982E490EB0}" type="slidenum">
              <a:rPr lang="en-US" smtClean="0"/>
              <a:pPr/>
              <a:t>‹#›</a:t>
            </a:fld>
            <a:endParaRPr lang="en-US"/>
          </a:p>
        </p:txBody>
      </p:sp>
    </p:spTree>
    <p:extLst>
      <p:ext uri="{BB962C8B-B14F-4D97-AF65-F5344CB8AC3E}">
        <p14:creationId xmlns:p14="http://schemas.microsoft.com/office/powerpoint/2010/main" val="3609731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55D06F-50AA-4611-BA9F-49FCB8CD1750}" type="datetimeFigureOut">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56DD91-415A-468A-AECC-00982E490EB0}" type="slidenum">
              <a:rPr lang="en-US" smtClean="0"/>
              <a:pPr/>
              <a:t>‹#›</a:t>
            </a:fld>
            <a:endParaRPr lang="en-US"/>
          </a:p>
        </p:txBody>
      </p:sp>
    </p:spTree>
    <p:extLst>
      <p:ext uri="{BB962C8B-B14F-4D97-AF65-F5344CB8AC3E}">
        <p14:creationId xmlns:p14="http://schemas.microsoft.com/office/powerpoint/2010/main" val="134656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5D06F-50AA-4611-BA9F-49FCB8CD1750}" type="datetimeFigureOut">
              <a:rPr lang="en-US" smtClean="0"/>
              <a:pPr/>
              <a:t>6/26/2019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6DD91-415A-468A-AECC-00982E490EB0}" type="slidenum">
              <a:rPr lang="en-US" smtClean="0"/>
              <a:pPr/>
              <a:t>‹#›</a:t>
            </a:fld>
            <a:endParaRPr lang="en-US"/>
          </a:p>
        </p:txBody>
      </p:sp>
    </p:spTree>
    <p:extLst>
      <p:ext uri="{BB962C8B-B14F-4D97-AF65-F5344CB8AC3E}">
        <p14:creationId xmlns:p14="http://schemas.microsoft.com/office/powerpoint/2010/main" val="108000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auto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073" y="0"/>
            <a:ext cx="13110073" cy="6858000"/>
          </a:xfrm>
          <a:prstGeom prst="rect">
            <a:avLst/>
          </a:prstGeom>
          <a:solidFill>
            <a:schemeClr val="accent2">
              <a:lumMod val="50000"/>
            </a:schemeClr>
          </a:solidFill>
          <a:effectLst>
            <a:outerShdw blurRad="50800" dist="38100" dir="2700000" algn="tl" rotWithShape="0">
              <a:prstClr val="black">
                <a:alpha val="40000"/>
              </a:prstClr>
            </a:outerShdw>
          </a:effectLst>
        </p:spPr>
      </p:pic>
      <p:sp>
        <p:nvSpPr>
          <p:cNvPr id="5" name="Title 1"/>
          <p:cNvSpPr txBox="1">
            <a:spLocks/>
          </p:cNvSpPr>
          <p:nvPr/>
        </p:nvSpPr>
        <p:spPr>
          <a:xfrm>
            <a:off x="7355786" y="3429000"/>
            <a:ext cx="9386170" cy="1155070"/>
          </a:xfrm>
          <a:prstGeom prst="rect">
            <a:avLst/>
          </a:prstGeom>
          <a:noFill/>
          <a:effectLst>
            <a:outerShdw blurRad="50800" dist="38100" dir="2220000" algn="ctr" rotWithShape="0">
              <a:schemeClr val="accent2">
                <a:lumMod val="75000"/>
              </a:scheme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smtClean="0">
                <a:solidFill>
                  <a:schemeClr val="accent2">
                    <a:lumMod val="50000"/>
                  </a:schemeClr>
                </a:solidFill>
                <a:effectLst>
                  <a:outerShdw blurRad="50800" dist="50800" dir="5400000" algn="ctr" rotWithShape="0">
                    <a:schemeClr val="accent4">
                      <a:lumMod val="40000"/>
                      <a:lumOff val="60000"/>
                    </a:schemeClr>
                  </a:outerShdw>
                </a:effectLst>
              </a:rPr>
              <a:t>AUTOMATION</a:t>
            </a:r>
            <a:endParaRPr lang="en-US" sz="6000" dirty="0">
              <a:solidFill>
                <a:schemeClr val="accent2">
                  <a:lumMod val="50000"/>
                </a:schemeClr>
              </a:solidFill>
              <a:effectLst>
                <a:outerShdw blurRad="50800" dist="50800" dir="5400000" algn="ctr" rotWithShape="0">
                  <a:schemeClr val="accent4">
                    <a:lumMod val="40000"/>
                    <a:lumOff val="60000"/>
                  </a:schemeClr>
                </a:outerShdw>
              </a:effectLst>
            </a:endParaRPr>
          </a:p>
        </p:txBody>
      </p:sp>
      <p:sp>
        <p:nvSpPr>
          <p:cNvPr id="6" name="Rectangle 5"/>
          <p:cNvSpPr/>
          <p:nvPr/>
        </p:nvSpPr>
        <p:spPr>
          <a:xfrm>
            <a:off x="9714800" y="4382861"/>
            <a:ext cx="2069221" cy="402418"/>
          </a:xfrm>
          <a:prstGeom prst="rect">
            <a:avLst/>
          </a:prstGeom>
        </p:spPr>
        <p:txBody>
          <a:bodyPr wrap="none">
            <a:spAutoFit/>
          </a:bodyPr>
          <a:lstStyle/>
          <a:p>
            <a:pPr marR="0" lvl="0">
              <a:lnSpc>
                <a:spcPct val="105000"/>
              </a:lnSpc>
              <a:spcBef>
                <a:spcPts val="0"/>
              </a:spcBef>
              <a:spcAft>
                <a:spcPts val="0"/>
              </a:spcAft>
            </a:pPr>
            <a:r>
              <a:rPr lang="en-US" sz="2000" b="1" dirty="0" smtClean="0">
                <a:latin typeface="Calibri" panose="020F0502020204030204" pitchFamily="34" charset="0"/>
                <a:ea typeface="Calibri" panose="020F0502020204030204" pitchFamily="34" charset="0"/>
              </a:rPr>
              <a:t>Nguyen Ngoc Duy</a:t>
            </a:r>
            <a:endParaRPr lang="en-US" sz="2000" b="1"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998348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320" y="1155266"/>
            <a:ext cx="8094009" cy="46174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3980" y="325643"/>
            <a:ext cx="3191258" cy="523220"/>
          </a:xfrm>
          <a:prstGeom prst="rect">
            <a:avLst/>
          </a:prstGeom>
        </p:spPr>
        <p:txBody>
          <a:bodyPr wrap="none">
            <a:spAutoFit/>
          </a:bodyPr>
          <a:lstStyle/>
          <a:p>
            <a:r>
              <a:rPr lang="en-US" sz="2800" b="1" dirty="0" smtClean="0">
                <a:solidFill>
                  <a:srgbClr val="222222"/>
                </a:solidFill>
              </a:rPr>
              <a:t>XPath </a:t>
            </a:r>
            <a:r>
              <a:rPr lang="en-US" sz="2800" b="1" dirty="0">
                <a:solidFill>
                  <a:srgbClr val="222222"/>
                </a:solidFill>
              </a:rPr>
              <a:t>axes methods</a:t>
            </a:r>
            <a:endParaRPr lang="en-US" sz="2800" b="1" dirty="0"/>
          </a:p>
        </p:txBody>
      </p:sp>
    </p:spTree>
    <p:extLst>
      <p:ext uri="{BB962C8B-B14F-4D97-AF65-F5344CB8AC3E}">
        <p14:creationId xmlns:p14="http://schemas.microsoft.com/office/powerpoint/2010/main" val="2905239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782" y="338296"/>
            <a:ext cx="3469219" cy="523220"/>
          </a:xfrm>
          <a:prstGeom prst="rect">
            <a:avLst/>
          </a:prstGeom>
        </p:spPr>
        <p:txBody>
          <a:bodyPr wrap="none">
            <a:spAutoFit/>
          </a:bodyPr>
          <a:lstStyle/>
          <a:p>
            <a:r>
              <a:rPr lang="en-US" sz="2800" b="1" i="0" dirty="0" smtClean="0">
                <a:solidFill>
                  <a:srgbClr val="222222"/>
                </a:solidFill>
                <a:effectLst/>
                <a:latin typeface="Source Sans Pro" panose="020B0503030403020204" pitchFamily="34" charset="0"/>
              </a:rPr>
              <a:t> XPath axes methods</a:t>
            </a:r>
            <a:endParaRPr lang="en-US" sz="2800" b="1" i="0" dirty="0">
              <a:solidFill>
                <a:srgbClr val="222222"/>
              </a:solidFill>
              <a:effectLst/>
              <a:latin typeface="Source Sans Pro" panose="020B0503030403020204" pitchFamily="34" charset="0"/>
            </a:endParaRPr>
          </a:p>
        </p:txBody>
      </p:sp>
      <p:sp>
        <p:nvSpPr>
          <p:cNvPr id="2" name="Rectangle 1"/>
          <p:cNvSpPr/>
          <p:nvPr/>
        </p:nvSpPr>
        <p:spPr>
          <a:xfrm>
            <a:off x="781617" y="855776"/>
            <a:ext cx="7592399" cy="461665"/>
          </a:xfrm>
          <a:prstGeom prst="rect">
            <a:avLst/>
          </a:prstGeom>
        </p:spPr>
        <p:txBody>
          <a:bodyPr wrap="none">
            <a:spAutoFit/>
          </a:bodyPr>
          <a:lstStyle/>
          <a:p>
            <a:r>
              <a:rPr lang="en-US" sz="2400" b="1" dirty="0">
                <a:solidFill>
                  <a:srgbClr val="222222"/>
                </a:solidFill>
              </a:rPr>
              <a:t>+</a:t>
            </a:r>
            <a:r>
              <a:rPr lang="en-US" sz="2400" b="1" dirty="0" smtClean="0">
                <a:solidFill>
                  <a:srgbClr val="222222"/>
                </a:solidFill>
              </a:rPr>
              <a:t>Following/preceding/Following-sibling/Preceding-sibling</a:t>
            </a:r>
            <a:endParaRPr lang="en-US" sz="2400" b="1" dirty="0">
              <a:solidFill>
                <a:srgbClr val="222222"/>
              </a:solidFill>
            </a:endParaRPr>
          </a:p>
        </p:txBody>
      </p:sp>
      <p:pic>
        <p:nvPicPr>
          <p:cNvPr id="6" name="Picture 5"/>
          <p:cNvPicPr>
            <a:picLocks noChangeAspect="1"/>
          </p:cNvPicPr>
          <p:nvPr/>
        </p:nvPicPr>
        <p:blipFill>
          <a:blip r:embed="rId2"/>
          <a:stretch>
            <a:fillRect/>
          </a:stretch>
        </p:blipFill>
        <p:spPr>
          <a:xfrm>
            <a:off x="797618" y="2250353"/>
            <a:ext cx="3813287" cy="2386302"/>
          </a:xfrm>
          <a:prstGeom prst="rect">
            <a:avLst/>
          </a:prstGeom>
        </p:spPr>
      </p:pic>
      <p:sp>
        <p:nvSpPr>
          <p:cNvPr id="9" name="TextBox 8"/>
          <p:cNvSpPr txBox="1"/>
          <p:nvPr/>
        </p:nvSpPr>
        <p:spPr>
          <a:xfrm>
            <a:off x="6162016" y="1954494"/>
            <a:ext cx="4294910" cy="2308324"/>
          </a:xfrm>
          <a:prstGeom prst="rect">
            <a:avLst/>
          </a:prstGeom>
          <a:noFill/>
        </p:spPr>
        <p:txBody>
          <a:bodyPr wrap="square" rtlCol="0">
            <a:spAutoFit/>
          </a:bodyPr>
          <a:lstStyle/>
          <a:p>
            <a:r>
              <a:rPr lang="en-US" dirty="0" smtClean="0"/>
              <a:t>&lt;td class=‘login’&gt;</a:t>
            </a:r>
          </a:p>
          <a:p>
            <a:r>
              <a:rPr lang="en-US" dirty="0" smtClean="0"/>
              <a:t>     &lt;span id=‘username’&gt;&lt;/span&gt; </a:t>
            </a:r>
            <a:r>
              <a:rPr lang="en-US" dirty="0" smtClean="0">
                <a:solidFill>
                  <a:srgbClr val="FF0000"/>
                </a:solidFill>
              </a:rPr>
              <a:t>(1)</a:t>
            </a:r>
          </a:p>
          <a:p>
            <a:r>
              <a:rPr lang="en-US" dirty="0"/>
              <a:t> </a:t>
            </a:r>
            <a:r>
              <a:rPr lang="en-US" dirty="0" smtClean="0"/>
              <a:t>    &lt;span id =‘password’&gt;&lt;/span&gt; </a:t>
            </a:r>
            <a:r>
              <a:rPr lang="en-US" dirty="0" smtClean="0">
                <a:solidFill>
                  <a:srgbClr val="FF0000"/>
                </a:solidFill>
              </a:rPr>
              <a:t>(2)</a:t>
            </a:r>
          </a:p>
          <a:p>
            <a:r>
              <a:rPr lang="en-US" dirty="0"/>
              <a:t> </a:t>
            </a:r>
            <a:r>
              <a:rPr lang="en-US" dirty="0" smtClean="0"/>
              <a:t>    &lt;span id =‘sign-in’&gt;&lt;/span&gt;      </a:t>
            </a:r>
            <a:r>
              <a:rPr lang="en-US" dirty="0" smtClean="0">
                <a:solidFill>
                  <a:srgbClr val="FF0000"/>
                </a:solidFill>
              </a:rPr>
              <a:t>(3)</a:t>
            </a:r>
          </a:p>
          <a:p>
            <a:r>
              <a:rPr lang="en-US" dirty="0" smtClean="0"/>
              <a:t>&lt;/td&gt;</a:t>
            </a:r>
          </a:p>
          <a:p>
            <a:r>
              <a:rPr lang="en-US" dirty="0" smtClean="0"/>
              <a:t>&lt;td class=‘add’&gt;</a:t>
            </a:r>
          </a:p>
          <a:p>
            <a:r>
              <a:rPr lang="en-US" dirty="0"/>
              <a:t> </a:t>
            </a:r>
            <a:r>
              <a:rPr lang="en-US" dirty="0" smtClean="0"/>
              <a:t>    &lt;span id = ‘12345’&gt;                    </a:t>
            </a:r>
            <a:r>
              <a:rPr lang="en-US" dirty="0" smtClean="0">
                <a:solidFill>
                  <a:srgbClr val="FF0000"/>
                </a:solidFill>
              </a:rPr>
              <a:t>(4)</a:t>
            </a:r>
          </a:p>
          <a:p>
            <a:r>
              <a:rPr lang="en-US" dirty="0" smtClean="0"/>
              <a:t>       </a:t>
            </a:r>
            <a:endParaRPr lang="en-US" dirty="0"/>
          </a:p>
        </p:txBody>
      </p:sp>
      <p:sp>
        <p:nvSpPr>
          <p:cNvPr id="10" name="Rectangle 9"/>
          <p:cNvSpPr/>
          <p:nvPr/>
        </p:nvSpPr>
        <p:spPr>
          <a:xfrm>
            <a:off x="3258442" y="3502654"/>
            <a:ext cx="442750" cy="369332"/>
          </a:xfrm>
          <a:prstGeom prst="rect">
            <a:avLst/>
          </a:prstGeom>
        </p:spPr>
        <p:txBody>
          <a:bodyPr wrap="none">
            <a:spAutoFit/>
          </a:bodyPr>
          <a:lstStyle/>
          <a:p>
            <a:r>
              <a:rPr lang="en-US">
                <a:solidFill>
                  <a:srgbClr val="FF0000"/>
                </a:solidFill>
              </a:rPr>
              <a:t>(1)</a:t>
            </a:r>
            <a:endParaRPr lang="en-US" dirty="0"/>
          </a:p>
        </p:txBody>
      </p:sp>
      <p:sp>
        <p:nvSpPr>
          <p:cNvPr id="11" name="Rectangle 10"/>
          <p:cNvSpPr/>
          <p:nvPr/>
        </p:nvSpPr>
        <p:spPr>
          <a:xfrm>
            <a:off x="3258442" y="3780043"/>
            <a:ext cx="442750" cy="369332"/>
          </a:xfrm>
          <a:prstGeom prst="rect">
            <a:avLst/>
          </a:prstGeom>
        </p:spPr>
        <p:txBody>
          <a:bodyPr wrap="none">
            <a:spAutoFit/>
          </a:bodyPr>
          <a:lstStyle/>
          <a:p>
            <a:r>
              <a:rPr lang="en-US" dirty="0" smtClean="0">
                <a:solidFill>
                  <a:srgbClr val="FF0000"/>
                </a:solidFill>
              </a:rPr>
              <a:t>(2)</a:t>
            </a:r>
            <a:endParaRPr lang="en-US" dirty="0"/>
          </a:p>
        </p:txBody>
      </p:sp>
      <p:sp>
        <p:nvSpPr>
          <p:cNvPr id="12" name="Rectangle 11"/>
          <p:cNvSpPr/>
          <p:nvPr/>
        </p:nvSpPr>
        <p:spPr>
          <a:xfrm>
            <a:off x="2988892" y="4078152"/>
            <a:ext cx="442750" cy="369332"/>
          </a:xfrm>
          <a:prstGeom prst="rect">
            <a:avLst/>
          </a:prstGeom>
        </p:spPr>
        <p:txBody>
          <a:bodyPr wrap="none">
            <a:spAutoFit/>
          </a:bodyPr>
          <a:lstStyle/>
          <a:p>
            <a:r>
              <a:rPr lang="en-US" dirty="0" smtClean="0">
                <a:solidFill>
                  <a:srgbClr val="FF0000"/>
                </a:solidFill>
              </a:rPr>
              <a:t>(3)</a:t>
            </a:r>
            <a:endParaRPr lang="en-US" dirty="0"/>
          </a:p>
        </p:txBody>
      </p:sp>
      <p:sp>
        <p:nvSpPr>
          <p:cNvPr id="13" name="Rectangle 12"/>
          <p:cNvSpPr/>
          <p:nvPr/>
        </p:nvSpPr>
        <p:spPr>
          <a:xfrm>
            <a:off x="2988892" y="4729378"/>
            <a:ext cx="442750" cy="369332"/>
          </a:xfrm>
          <a:prstGeom prst="rect">
            <a:avLst/>
          </a:prstGeom>
        </p:spPr>
        <p:txBody>
          <a:bodyPr wrap="none">
            <a:spAutoFit/>
          </a:bodyPr>
          <a:lstStyle/>
          <a:p>
            <a:r>
              <a:rPr lang="en-US" dirty="0" smtClean="0">
                <a:solidFill>
                  <a:srgbClr val="FF0000"/>
                </a:solidFill>
              </a:rPr>
              <a:t>(4)</a:t>
            </a:r>
            <a:endParaRPr lang="en-US" dirty="0"/>
          </a:p>
        </p:txBody>
      </p:sp>
      <p:sp>
        <p:nvSpPr>
          <p:cNvPr id="14" name="TextBox 13"/>
          <p:cNvSpPr txBox="1"/>
          <p:nvPr/>
        </p:nvSpPr>
        <p:spPr>
          <a:xfrm>
            <a:off x="5080001" y="4378036"/>
            <a:ext cx="6169890" cy="1477328"/>
          </a:xfrm>
          <a:prstGeom prst="rect">
            <a:avLst/>
          </a:prstGeom>
          <a:noFill/>
        </p:spPr>
        <p:txBody>
          <a:bodyPr wrap="square" rtlCol="0">
            <a:spAutoFit/>
          </a:bodyPr>
          <a:lstStyle/>
          <a:p>
            <a:r>
              <a:rPr lang="en-US" dirty="0" err="1" smtClean="0"/>
              <a:t>Xpath</a:t>
            </a:r>
            <a:r>
              <a:rPr lang="en-US" dirty="0" smtClean="0">
                <a:solidFill>
                  <a:srgbClr val="FF0000"/>
                </a:solidFill>
              </a:rPr>
              <a:t>(2)</a:t>
            </a:r>
            <a:r>
              <a:rPr lang="en-US" dirty="0" smtClean="0"/>
              <a:t>= //span[@id=‘password’]</a:t>
            </a:r>
          </a:p>
          <a:p>
            <a:r>
              <a:rPr lang="en-US" dirty="0" smtClean="0"/>
              <a:t>//span[@id=‘password’]//following-sibling::span      </a:t>
            </a:r>
            <a:r>
              <a:rPr lang="en-US" dirty="0" smtClean="0">
                <a:solidFill>
                  <a:srgbClr val="FF0000"/>
                </a:solidFill>
              </a:rPr>
              <a:t>(3)</a:t>
            </a:r>
          </a:p>
          <a:p>
            <a:r>
              <a:rPr lang="en-US" dirty="0"/>
              <a:t>//span[@id=‘password</a:t>
            </a:r>
            <a:r>
              <a:rPr lang="en-US" dirty="0" smtClean="0"/>
              <a:t>’]//preceding-sibling</a:t>
            </a:r>
            <a:r>
              <a:rPr lang="en-US" dirty="0"/>
              <a:t>::</a:t>
            </a:r>
            <a:r>
              <a:rPr lang="en-US" dirty="0" smtClean="0"/>
              <a:t>span     </a:t>
            </a:r>
            <a:r>
              <a:rPr lang="en-US" dirty="0" smtClean="0">
                <a:solidFill>
                  <a:srgbClr val="FF0000"/>
                </a:solidFill>
              </a:rPr>
              <a:t>(1)</a:t>
            </a:r>
          </a:p>
          <a:p>
            <a:r>
              <a:rPr lang="en-US" dirty="0"/>
              <a:t>//span[@id=‘password’]//</a:t>
            </a:r>
            <a:r>
              <a:rPr lang="en-US" dirty="0" smtClean="0"/>
              <a:t>following::span	     </a:t>
            </a:r>
            <a:r>
              <a:rPr lang="en-US" dirty="0" smtClean="0">
                <a:solidFill>
                  <a:srgbClr val="FF0000"/>
                </a:solidFill>
              </a:rPr>
              <a:t>(3), (4)</a:t>
            </a:r>
          </a:p>
          <a:p>
            <a:r>
              <a:rPr lang="en-US" dirty="0"/>
              <a:t>//span[@id=‘password</a:t>
            </a:r>
            <a:r>
              <a:rPr lang="en-US" dirty="0" smtClean="0"/>
              <a:t>’]//preceding::span                  </a:t>
            </a:r>
            <a:r>
              <a:rPr lang="en-US" dirty="0" smtClean="0">
                <a:solidFill>
                  <a:srgbClr val="FF0000"/>
                </a:solidFill>
              </a:rPr>
              <a:t>(1)</a:t>
            </a:r>
            <a:endParaRPr lang="en-US" dirty="0">
              <a:solidFill>
                <a:srgbClr val="FF0000"/>
              </a:solidFill>
            </a:endParaRPr>
          </a:p>
        </p:txBody>
      </p:sp>
    </p:spTree>
    <p:extLst>
      <p:ext uri="{BB962C8B-B14F-4D97-AF65-F5344CB8AC3E}">
        <p14:creationId xmlns:p14="http://schemas.microsoft.com/office/powerpoint/2010/main" val="600450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6129" y="168625"/>
            <a:ext cx="3397084" cy="523220"/>
          </a:xfrm>
          <a:prstGeom prst="rect">
            <a:avLst/>
          </a:prstGeom>
        </p:spPr>
        <p:txBody>
          <a:bodyPr wrap="none">
            <a:spAutoFit/>
          </a:bodyPr>
          <a:lstStyle/>
          <a:p>
            <a:r>
              <a:rPr lang="en-US" sz="2800" b="1" dirty="0" smtClean="0">
                <a:solidFill>
                  <a:srgbClr val="222222"/>
                </a:solidFill>
                <a:latin typeface="Source Sans Pro" panose="020B0503030403020204" pitchFamily="34" charset="0"/>
              </a:rPr>
              <a:t>XPath axes methods</a:t>
            </a:r>
            <a:endParaRPr lang="en-US" sz="2800" b="1" dirty="0">
              <a:solidFill>
                <a:srgbClr val="222222"/>
              </a:solidFill>
              <a:latin typeface="Source Sans Pro" panose="020B0503030403020204" pitchFamily="34" charset="0"/>
            </a:endParaRPr>
          </a:p>
        </p:txBody>
      </p:sp>
      <p:sp>
        <p:nvSpPr>
          <p:cNvPr id="7" name="Rectangle 6"/>
          <p:cNvSpPr/>
          <p:nvPr/>
        </p:nvSpPr>
        <p:spPr>
          <a:xfrm>
            <a:off x="858541" y="691845"/>
            <a:ext cx="4988866" cy="461665"/>
          </a:xfrm>
          <a:prstGeom prst="rect">
            <a:avLst/>
          </a:prstGeom>
        </p:spPr>
        <p:txBody>
          <a:bodyPr wrap="none">
            <a:spAutoFit/>
          </a:bodyPr>
          <a:lstStyle/>
          <a:p>
            <a:r>
              <a:rPr lang="en-US" sz="2400" b="1" dirty="0" smtClean="0">
                <a:solidFill>
                  <a:srgbClr val="222222"/>
                </a:solidFill>
              </a:rPr>
              <a:t>+ Child/Parent/Ancestor</a:t>
            </a:r>
            <a:r>
              <a:rPr lang="en-US" sz="2400" b="1" dirty="0">
                <a:solidFill>
                  <a:srgbClr val="222222"/>
                </a:solidFill>
              </a:rPr>
              <a:t>/ Descendant</a:t>
            </a:r>
            <a:endParaRPr lang="en-US" sz="2400" b="1" dirty="0"/>
          </a:p>
        </p:txBody>
      </p:sp>
      <p:sp>
        <p:nvSpPr>
          <p:cNvPr id="3" name="Rectangle 2"/>
          <p:cNvSpPr/>
          <p:nvPr/>
        </p:nvSpPr>
        <p:spPr>
          <a:xfrm>
            <a:off x="4431322" y="1324305"/>
            <a:ext cx="8510954" cy="2308324"/>
          </a:xfrm>
          <a:prstGeom prst="rect">
            <a:avLst/>
          </a:prstGeom>
        </p:spPr>
        <p:txBody>
          <a:bodyPr wrap="square">
            <a:spAutoFit/>
          </a:bodyPr>
          <a:lstStyle/>
          <a:p>
            <a:pPr lvl="1"/>
            <a:r>
              <a:rPr lang="en-US" sz="1600" dirty="0" smtClean="0"/>
              <a:t>&lt;div class=‘win’</a:t>
            </a:r>
            <a:r>
              <a:rPr lang="en-US" sz="1600" dirty="0"/>
              <a:t> </a:t>
            </a:r>
            <a:r>
              <a:rPr lang="en-US" sz="1600" dirty="0" smtClean="0"/>
              <a:t>style=‘--</a:t>
            </a:r>
            <a:r>
              <a:rPr lang="en-US" sz="1600" dirty="0" err="1"/>
              <a:t>tile-title-color:rgba</a:t>
            </a:r>
            <a:r>
              <a:rPr lang="en-US" sz="1600" dirty="0"/>
              <a:t>(50,50,50,1</a:t>
            </a:r>
            <a:r>
              <a:rPr lang="en-US" sz="1600" dirty="0" smtClean="0"/>
              <a:t>);’&lt;/&gt;                                     </a:t>
            </a:r>
            <a:r>
              <a:rPr lang="en-US" sz="1600" dirty="0" smtClean="0">
                <a:solidFill>
                  <a:srgbClr val="FF0000"/>
                </a:solidFill>
              </a:rPr>
              <a:t>(1)</a:t>
            </a:r>
            <a:endParaRPr lang="en-US" sz="1600" dirty="0" smtClean="0"/>
          </a:p>
          <a:p>
            <a:pPr lvl="1"/>
            <a:r>
              <a:rPr lang="en-US" sz="1600" dirty="0" smtClean="0"/>
              <a:t>	&lt;div class=‘logo’ title=‘Google’ &gt;&lt;/td&gt;                                                                   </a:t>
            </a:r>
            <a:r>
              <a:rPr lang="en-US" sz="1600" dirty="0" smtClean="0">
                <a:solidFill>
                  <a:srgbClr val="FF0000"/>
                </a:solidFill>
              </a:rPr>
              <a:t>(2)</a:t>
            </a:r>
          </a:p>
          <a:p>
            <a:pPr lvl="1"/>
            <a:r>
              <a:rPr lang="en-US" sz="1600" dirty="0" smtClean="0"/>
              <a:t>	&lt;div class=‘utility’&gt;                                                                                                     </a:t>
            </a:r>
            <a:r>
              <a:rPr lang="en-US" sz="1600" dirty="0" smtClean="0">
                <a:solidFill>
                  <a:srgbClr val="FF0000"/>
                </a:solidFill>
              </a:rPr>
              <a:t>(3)</a:t>
            </a:r>
          </a:p>
          <a:p>
            <a:pPr lvl="1"/>
            <a:r>
              <a:rPr lang="en-US" sz="1600" dirty="0" smtClean="0"/>
              <a:t> 	     &lt;span id=‘search’&gt;Search Google or type a URL&lt;/span&gt;                               </a:t>
            </a:r>
            <a:r>
              <a:rPr lang="en-US" sz="1600" dirty="0" smtClean="0">
                <a:solidFill>
                  <a:srgbClr val="FF0000"/>
                </a:solidFill>
              </a:rPr>
              <a:t>(4)</a:t>
            </a:r>
          </a:p>
          <a:p>
            <a:pPr lvl="1"/>
            <a:r>
              <a:rPr lang="en-US" sz="1600" dirty="0" smtClean="0"/>
              <a:t>	     &lt;span id =‘highlight’&gt;&lt;/span&gt; 		                                                       </a:t>
            </a:r>
            <a:r>
              <a:rPr lang="en-US" sz="1600" dirty="0" smtClean="0">
                <a:solidFill>
                  <a:srgbClr val="FF0000"/>
                </a:solidFill>
              </a:rPr>
              <a:t>(5)</a:t>
            </a:r>
          </a:p>
          <a:p>
            <a:pPr lvl="1"/>
            <a:r>
              <a:rPr lang="en-US" sz="1600" dirty="0" smtClean="0"/>
              <a:t>                   &lt;a label =‘</a:t>
            </a:r>
            <a:r>
              <a:rPr lang="en-US" sz="1600" dirty="0" err="1" smtClean="0"/>
              <a:t>Zimbra</a:t>
            </a:r>
            <a:r>
              <a:rPr lang="en-US" sz="1600" dirty="0" smtClean="0"/>
              <a:t>’ </a:t>
            </a:r>
            <a:r>
              <a:rPr lang="en-US" sz="1600" dirty="0" err="1" smtClean="0"/>
              <a:t>href</a:t>
            </a:r>
            <a:r>
              <a:rPr lang="en-US" sz="1600" dirty="0" smtClean="0"/>
              <a:t>="https://webmail.tma.com.vn/"&gt;&lt;/a&gt;                 </a:t>
            </a:r>
            <a:r>
              <a:rPr lang="en-US" sz="1600" dirty="0" smtClean="0">
                <a:solidFill>
                  <a:srgbClr val="FF0000"/>
                </a:solidFill>
              </a:rPr>
              <a:t>(6)</a:t>
            </a:r>
          </a:p>
          <a:p>
            <a:pPr lvl="1"/>
            <a:r>
              <a:rPr lang="en-US" sz="1600" dirty="0" smtClean="0"/>
              <a:t>                   &lt;a label=‘</a:t>
            </a:r>
            <a:r>
              <a:rPr lang="en-US" sz="1600" dirty="0" err="1" smtClean="0"/>
              <a:t>Coporate</a:t>
            </a:r>
            <a:r>
              <a:rPr lang="en-US" sz="1600" dirty="0" smtClean="0"/>
              <a:t>-Intranet’ </a:t>
            </a:r>
            <a:r>
              <a:rPr lang="en-US" sz="1600" dirty="0" err="1" smtClean="0"/>
              <a:t>href</a:t>
            </a:r>
            <a:r>
              <a:rPr lang="en-US" sz="1600" dirty="0" smtClean="0"/>
              <a:t>="https://intranet.tma.com.vn/"&lt;/a&gt;</a:t>
            </a:r>
            <a:r>
              <a:rPr lang="en-US" sz="1600" dirty="0">
                <a:solidFill>
                  <a:srgbClr val="FF0000"/>
                </a:solidFill>
              </a:rPr>
              <a:t> (7)</a:t>
            </a:r>
            <a:endParaRPr lang="en-US" sz="1600" dirty="0" smtClean="0"/>
          </a:p>
          <a:p>
            <a:pPr lvl="1"/>
            <a:r>
              <a:rPr lang="en-US" sz="1600" dirty="0" smtClean="0"/>
              <a:t>                   &lt;</a:t>
            </a:r>
            <a:r>
              <a:rPr lang="en-US" sz="1600" dirty="0"/>
              <a:t>a label=‘Google’ </a:t>
            </a:r>
            <a:r>
              <a:rPr lang="en-US" sz="1600" dirty="0" err="1"/>
              <a:t>href</a:t>
            </a:r>
            <a:r>
              <a:rPr lang="en-US" sz="1600" dirty="0"/>
              <a:t>=‘https://google.com.vn’&lt;/a</a:t>
            </a:r>
            <a:r>
              <a:rPr lang="en-US" sz="1600" dirty="0" smtClean="0"/>
              <a:t>&gt;                                 </a:t>
            </a:r>
            <a:r>
              <a:rPr lang="en-US" sz="1600" dirty="0"/>
              <a:t> </a:t>
            </a:r>
            <a:r>
              <a:rPr lang="en-US" sz="1600" dirty="0">
                <a:solidFill>
                  <a:srgbClr val="FF0000"/>
                </a:solidFill>
              </a:rPr>
              <a:t>(8) </a:t>
            </a:r>
            <a:endParaRPr lang="en-US" sz="1600" dirty="0" smtClean="0">
              <a:solidFill>
                <a:srgbClr val="FF0000"/>
              </a:solidFill>
            </a:endParaRPr>
          </a:p>
          <a:p>
            <a:pPr lvl="1"/>
            <a:r>
              <a:rPr lang="en-US" sz="1600" dirty="0" smtClean="0"/>
              <a:t>                          &lt;a name =‘Google’&lt;/a&gt;				                </a:t>
            </a:r>
            <a:r>
              <a:rPr lang="en-US" sz="1600" dirty="0" smtClean="0">
                <a:solidFill>
                  <a:srgbClr val="FF0000"/>
                </a:solidFill>
              </a:rPr>
              <a:t>(9)</a:t>
            </a:r>
            <a:endParaRPr lang="en-US" sz="1600" dirty="0">
              <a:solidFill>
                <a:srgbClr val="FF0000"/>
              </a:solidFill>
            </a:endParaRPr>
          </a:p>
        </p:txBody>
      </p:sp>
      <p:pic>
        <p:nvPicPr>
          <p:cNvPr id="25" name="Picture 24"/>
          <p:cNvPicPr>
            <a:picLocks noChangeAspect="1"/>
          </p:cNvPicPr>
          <p:nvPr/>
        </p:nvPicPr>
        <p:blipFill>
          <a:blip r:embed="rId2"/>
          <a:stretch>
            <a:fillRect/>
          </a:stretch>
        </p:blipFill>
        <p:spPr>
          <a:xfrm>
            <a:off x="117230" y="1324305"/>
            <a:ext cx="4800600" cy="3676650"/>
          </a:xfrm>
          <a:prstGeom prst="rect">
            <a:avLst/>
          </a:prstGeom>
        </p:spPr>
      </p:pic>
      <p:sp>
        <p:nvSpPr>
          <p:cNvPr id="28" name="TextBox 27"/>
          <p:cNvSpPr txBox="1"/>
          <p:nvPr/>
        </p:nvSpPr>
        <p:spPr>
          <a:xfrm>
            <a:off x="5019675" y="3914042"/>
            <a:ext cx="7105650" cy="2585323"/>
          </a:xfrm>
          <a:prstGeom prst="rect">
            <a:avLst/>
          </a:prstGeom>
          <a:noFill/>
        </p:spPr>
        <p:txBody>
          <a:bodyPr wrap="square" rtlCol="0">
            <a:spAutoFit/>
          </a:bodyPr>
          <a:lstStyle/>
          <a:p>
            <a:r>
              <a:rPr lang="en-US" dirty="0" err="1" smtClean="0"/>
              <a:t>Xpath</a:t>
            </a:r>
            <a:r>
              <a:rPr lang="en-US" dirty="0" smtClean="0">
                <a:solidFill>
                  <a:srgbClr val="FF0000"/>
                </a:solidFill>
              </a:rPr>
              <a:t>(5)</a:t>
            </a:r>
            <a:r>
              <a:rPr lang="en-US" dirty="0" smtClean="0"/>
              <a:t>= //span[@id=‘highlight’]</a:t>
            </a:r>
          </a:p>
          <a:p>
            <a:r>
              <a:rPr lang="en-US" dirty="0" smtClean="0"/>
              <a:t> //</a:t>
            </a:r>
            <a:r>
              <a:rPr lang="en-US" dirty="0"/>
              <a:t>span[@id=‘highlight</a:t>
            </a:r>
            <a:r>
              <a:rPr lang="en-US" dirty="0" smtClean="0"/>
              <a:t>’]//chill::a </a:t>
            </a:r>
            <a:r>
              <a:rPr lang="en-US" dirty="0" smtClean="0">
                <a:solidFill>
                  <a:srgbClr val="FF0000"/>
                </a:solidFill>
              </a:rPr>
              <a:t>(6)(7)(8)	*//chill::a </a:t>
            </a:r>
            <a:r>
              <a:rPr lang="en-US" dirty="0" smtClean="0">
                <a:solidFill>
                  <a:srgbClr val="FF0000"/>
                </a:solidFill>
                <a:sym typeface="Wingdings" panose="05000000000000000000" pitchFamily="2" charset="2"/>
              </a:rPr>
              <a:t> /a</a:t>
            </a:r>
            <a:endParaRPr lang="en-US" dirty="0" smtClean="0">
              <a:solidFill>
                <a:srgbClr val="FF0000"/>
              </a:solidFill>
            </a:endParaRPr>
          </a:p>
          <a:p>
            <a:r>
              <a:rPr lang="en-US" dirty="0" smtClean="0"/>
              <a:t> </a:t>
            </a:r>
            <a:r>
              <a:rPr lang="en-US" dirty="0"/>
              <a:t>//span[@id=‘highlight</a:t>
            </a:r>
            <a:r>
              <a:rPr lang="en-US" dirty="0" smtClean="0"/>
              <a:t>’]//parent::div </a:t>
            </a:r>
            <a:r>
              <a:rPr lang="en-US" dirty="0" smtClean="0">
                <a:solidFill>
                  <a:srgbClr val="FF0000"/>
                </a:solidFill>
              </a:rPr>
              <a:t>(3)	*//</a:t>
            </a:r>
            <a:r>
              <a:rPr lang="en-US" dirty="0">
                <a:solidFill>
                  <a:srgbClr val="FF0000"/>
                </a:solidFill>
              </a:rPr>
              <a:t>parent::div </a:t>
            </a:r>
            <a:r>
              <a:rPr lang="en-US" dirty="0" smtClean="0">
                <a:solidFill>
                  <a:srgbClr val="FF0000"/>
                </a:solidFill>
                <a:sym typeface="Wingdings" panose="05000000000000000000" pitchFamily="2" charset="2"/>
              </a:rPr>
              <a:t>/..</a:t>
            </a:r>
            <a:endParaRPr lang="en-US" dirty="0" smtClean="0">
              <a:solidFill>
                <a:srgbClr val="FF0000"/>
              </a:solidFill>
            </a:endParaRPr>
          </a:p>
          <a:p>
            <a:r>
              <a:rPr lang="en-US" dirty="0" smtClean="0"/>
              <a:t> //</a:t>
            </a:r>
            <a:r>
              <a:rPr lang="en-US" dirty="0"/>
              <a:t>span[@id=‘highlight</a:t>
            </a:r>
            <a:r>
              <a:rPr lang="en-US" dirty="0" smtClean="0"/>
              <a:t>’]//descendant::a </a:t>
            </a:r>
            <a:r>
              <a:rPr lang="en-US" dirty="0" smtClean="0">
                <a:solidFill>
                  <a:srgbClr val="FF0000"/>
                </a:solidFill>
              </a:rPr>
              <a:t>(6)(7)(8)(9)</a:t>
            </a:r>
            <a:endParaRPr lang="en-US" dirty="0">
              <a:solidFill>
                <a:srgbClr val="FF0000"/>
              </a:solidFill>
            </a:endParaRPr>
          </a:p>
          <a:p>
            <a:r>
              <a:rPr lang="en-US" dirty="0" smtClean="0"/>
              <a:t> //</a:t>
            </a:r>
            <a:r>
              <a:rPr lang="en-US" dirty="0"/>
              <a:t>span[@id=‘highlight</a:t>
            </a:r>
            <a:r>
              <a:rPr lang="en-US" dirty="0" smtClean="0"/>
              <a:t>’]//ancestor::div </a:t>
            </a:r>
            <a:r>
              <a:rPr lang="en-US" dirty="0" smtClean="0">
                <a:solidFill>
                  <a:srgbClr val="FF0000"/>
                </a:solidFill>
              </a:rPr>
              <a:t>(1)(3)</a:t>
            </a:r>
            <a:endParaRPr lang="en-US" dirty="0">
              <a:solidFill>
                <a:srgbClr val="FF0000"/>
              </a:solidFill>
            </a:endParaRPr>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84915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71" y="685115"/>
            <a:ext cx="10029172" cy="4401205"/>
          </a:xfrm>
          <a:prstGeom prst="rect">
            <a:avLst/>
          </a:prstGeom>
        </p:spPr>
        <p:txBody>
          <a:bodyPr wrap="square">
            <a:spAutoFit/>
          </a:bodyPr>
          <a:lstStyle/>
          <a:p>
            <a:r>
              <a:rPr lang="en-US" sz="2800" b="1" i="0" dirty="0" smtClean="0">
                <a:solidFill>
                  <a:srgbClr val="222222"/>
                </a:solidFill>
                <a:effectLst/>
                <a:latin typeface="+mj-lt"/>
              </a:rPr>
              <a:t>Summary:</a:t>
            </a:r>
            <a:endParaRPr lang="en-US" sz="2800" b="0" i="0" dirty="0" smtClean="0">
              <a:solidFill>
                <a:srgbClr val="222222"/>
              </a:solidFill>
              <a:effectLst/>
              <a:latin typeface="+mj-lt"/>
            </a:endParaRPr>
          </a:p>
          <a:p>
            <a:r>
              <a:rPr lang="en-US" sz="2800" b="0" i="0" dirty="0" smtClean="0">
                <a:solidFill>
                  <a:srgbClr val="222222"/>
                </a:solidFill>
                <a:effectLst/>
                <a:latin typeface="+mj-lt"/>
              </a:rPr>
              <a:t>XPath is required to find an element on the web page as to do an operation on that particular element.</a:t>
            </a:r>
          </a:p>
          <a:p>
            <a:pPr>
              <a:buFont typeface="Arial" panose="020B0604020202020204" pitchFamily="34" charset="0"/>
              <a:buChar char="•"/>
            </a:pPr>
            <a:r>
              <a:rPr lang="en-US" sz="2800" b="0" i="0" dirty="0" smtClean="0">
                <a:solidFill>
                  <a:srgbClr val="222222"/>
                </a:solidFill>
                <a:effectLst/>
                <a:latin typeface="+mj-lt"/>
              </a:rPr>
              <a:t>There are two types of XPath:</a:t>
            </a:r>
          </a:p>
          <a:p>
            <a:pPr marL="742950" lvl="1" indent="-285750">
              <a:buFont typeface="Arial" panose="020B0604020202020204" pitchFamily="34" charset="0"/>
              <a:buChar char="•"/>
            </a:pPr>
            <a:r>
              <a:rPr lang="en-US" sz="2800" b="1" i="0" dirty="0" smtClean="0">
                <a:solidFill>
                  <a:srgbClr val="222222"/>
                </a:solidFill>
                <a:effectLst/>
                <a:latin typeface="+mj-lt"/>
              </a:rPr>
              <a:t>Absolute XPath</a:t>
            </a:r>
            <a:endParaRPr lang="en-US" sz="2800" b="0" i="0" dirty="0" smtClean="0">
              <a:solidFill>
                <a:srgbClr val="222222"/>
              </a:solidFill>
              <a:effectLst/>
              <a:latin typeface="+mj-lt"/>
            </a:endParaRPr>
          </a:p>
          <a:p>
            <a:pPr marL="742950" lvl="1" indent="-285750">
              <a:buFont typeface="Arial" panose="020B0604020202020204" pitchFamily="34" charset="0"/>
              <a:buChar char="•"/>
            </a:pPr>
            <a:r>
              <a:rPr lang="en-US" sz="2800" b="1" i="0" dirty="0" smtClean="0">
                <a:solidFill>
                  <a:srgbClr val="222222"/>
                </a:solidFill>
                <a:effectLst/>
                <a:latin typeface="+mj-lt"/>
              </a:rPr>
              <a:t>Relative XPath</a:t>
            </a:r>
            <a:endParaRPr lang="en-US" sz="2800" b="0" i="0" dirty="0" smtClean="0">
              <a:solidFill>
                <a:srgbClr val="222222"/>
              </a:solidFill>
              <a:effectLst/>
              <a:latin typeface="+mj-lt"/>
            </a:endParaRPr>
          </a:p>
          <a:p>
            <a:pPr>
              <a:buFont typeface="Arial" panose="020B0604020202020204" pitchFamily="34" charset="0"/>
              <a:buChar char="•"/>
            </a:pPr>
            <a:r>
              <a:rPr lang="en-US" sz="2800" b="0" i="0" dirty="0" smtClean="0">
                <a:solidFill>
                  <a:srgbClr val="222222"/>
                </a:solidFill>
                <a:effectLst/>
                <a:latin typeface="+mj-lt"/>
              </a:rPr>
              <a:t>XPath Axes are the methods used to find dynamic elements, which otherwise not possible to find by normal XPath method</a:t>
            </a:r>
          </a:p>
          <a:p>
            <a:pPr>
              <a:buFont typeface="Arial" panose="020B0604020202020204" pitchFamily="34" charset="0"/>
              <a:buChar char="•"/>
            </a:pPr>
            <a:r>
              <a:rPr lang="en-US" sz="2800" b="0" i="0" dirty="0" smtClean="0">
                <a:solidFill>
                  <a:srgbClr val="222222"/>
                </a:solidFill>
                <a:effectLst/>
                <a:latin typeface="+mj-lt"/>
              </a:rPr>
              <a:t>XPath expression select nodes or list of nodes on the basis of attributes like ID , Name, </a:t>
            </a:r>
            <a:r>
              <a:rPr lang="en-US" sz="2800" b="0" i="0" dirty="0" err="1" smtClean="0">
                <a:solidFill>
                  <a:srgbClr val="222222"/>
                </a:solidFill>
                <a:effectLst/>
                <a:latin typeface="+mj-lt"/>
              </a:rPr>
              <a:t>Classname</a:t>
            </a:r>
            <a:r>
              <a:rPr lang="en-US" sz="2800" b="0" i="0" dirty="0" smtClean="0">
                <a:solidFill>
                  <a:srgbClr val="222222"/>
                </a:solidFill>
                <a:effectLst/>
                <a:latin typeface="+mj-lt"/>
              </a:rPr>
              <a:t>, etc. from the XML document .</a:t>
            </a:r>
            <a:endParaRPr lang="en-US" sz="2800" b="0" i="0" dirty="0">
              <a:solidFill>
                <a:srgbClr val="222222"/>
              </a:solidFill>
              <a:effectLst/>
              <a:latin typeface="+mj-lt"/>
            </a:endParaRPr>
          </a:p>
        </p:txBody>
      </p:sp>
    </p:spTree>
    <p:extLst>
      <p:ext uri="{BB962C8B-B14F-4D97-AF65-F5344CB8AC3E}">
        <p14:creationId xmlns:p14="http://schemas.microsoft.com/office/powerpoint/2010/main" val="62667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CSS </a:t>
            </a:r>
            <a:endParaRPr lang="en-US" dirty="0"/>
          </a:p>
        </p:txBody>
      </p:sp>
      <p:sp>
        <p:nvSpPr>
          <p:cNvPr id="2" name="Rectangle 1"/>
          <p:cNvSpPr/>
          <p:nvPr/>
        </p:nvSpPr>
        <p:spPr>
          <a:xfrm>
            <a:off x="1140822" y="5509975"/>
            <a:ext cx="10628811" cy="461665"/>
          </a:xfrm>
          <a:prstGeom prst="rect">
            <a:avLst/>
          </a:prstGeom>
        </p:spPr>
        <p:txBody>
          <a:bodyPr wrap="square">
            <a:spAutoFit/>
          </a:bodyPr>
          <a:lstStyle/>
          <a:p>
            <a:r>
              <a:rPr lang="en-US" sz="2400" dirty="0"/>
              <a:t>Similar to XPath, </a:t>
            </a:r>
            <a:r>
              <a:rPr lang="en-US" sz="2400" dirty="0" smtClean="0"/>
              <a:t>CSS </a:t>
            </a:r>
            <a:r>
              <a:rPr lang="en-US" sz="2400" dirty="0"/>
              <a:t>is the selector that looks for elements in the </a:t>
            </a:r>
            <a:r>
              <a:rPr lang="en-US" sz="2400" dirty="0" smtClean="0"/>
              <a:t>HTML </a:t>
            </a:r>
            <a:r>
              <a:rPr lang="en-US" sz="2400" dirty="0"/>
              <a:t>document</a:t>
            </a:r>
          </a:p>
        </p:txBody>
      </p:sp>
      <p:pic>
        <p:nvPicPr>
          <p:cNvPr id="1026" name="Picture 2" descr="Image result for css loc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087" y="941688"/>
            <a:ext cx="7524750"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79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XPath vs CSS </a:t>
            </a:r>
            <a:endParaRPr lang="en-US" dirty="0"/>
          </a:p>
        </p:txBody>
      </p:sp>
      <p:pic>
        <p:nvPicPr>
          <p:cNvPr id="3" name="Picture 2"/>
          <p:cNvPicPr/>
          <p:nvPr/>
        </p:nvPicPr>
        <p:blipFill>
          <a:blip r:embed="rId3"/>
          <a:stretch>
            <a:fillRect/>
          </a:stretch>
        </p:blipFill>
        <p:spPr>
          <a:xfrm>
            <a:off x="1812946" y="1325563"/>
            <a:ext cx="7819569" cy="3972947"/>
          </a:xfrm>
          <a:prstGeom prst="rect">
            <a:avLst/>
          </a:prstGeom>
        </p:spPr>
      </p:pic>
    </p:spTree>
    <p:extLst>
      <p:ext uri="{BB962C8B-B14F-4D97-AF65-F5344CB8AC3E}">
        <p14:creationId xmlns:p14="http://schemas.microsoft.com/office/powerpoint/2010/main" val="385071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CSS</a:t>
            </a:r>
          </a:p>
          <a:p>
            <a:r>
              <a:rPr lang="en-US" sz="2400" b="1" dirty="0" smtClean="0"/>
              <a:t>Demo get locator CSS </a:t>
            </a:r>
            <a:endParaRPr lang="en-US" sz="2400" dirty="0"/>
          </a:p>
        </p:txBody>
      </p:sp>
      <p:sp>
        <p:nvSpPr>
          <p:cNvPr id="12" name="Rectangle 11"/>
          <p:cNvSpPr/>
          <p:nvPr/>
        </p:nvSpPr>
        <p:spPr>
          <a:xfrm>
            <a:off x="4431322" y="1324305"/>
            <a:ext cx="8510954" cy="2308324"/>
          </a:xfrm>
          <a:prstGeom prst="rect">
            <a:avLst/>
          </a:prstGeom>
        </p:spPr>
        <p:txBody>
          <a:bodyPr wrap="square">
            <a:spAutoFit/>
          </a:bodyPr>
          <a:lstStyle/>
          <a:p>
            <a:pPr lvl="1"/>
            <a:r>
              <a:rPr lang="en-US" sz="1600" dirty="0" smtClean="0"/>
              <a:t>&lt;div class=‘win’</a:t>
            </a:r>
            <a:r>
              <a:rPr lang="en-US" sz="1600" dirty="0"/>
              <a:t> </a:t>
            </a:r>
            <a:r>
              <a:rPr lang="en-US" sz="1600" dirty="0" smtClean="0"/>
              <a:t>style=‘--</a:t>
            </a:r>
            <a:r>
              <a:rPr lang="en-US" sz="1600" dirty="0" err="1"/>
              <a:t>tile-title-color:rgba</a:t>
            </a:r>
            <a:r>
              <a:rPr lang="en-US" sz="1600" dirty="0"/>
              <a:t>(50,50,50,1</a:t>
            </a:r>
            <a:r>
              <a:rPr lang="en-US" sz="1600" dirty="0" smtClean="0"/>
              <a:t>);’&lt;/&gt;                                     </a:t>
            </a:r>
            <a:r>
              <a:rPr lang="en-US" sz="1600" dirty="0" smtClean="0">
                <a:solidFill>
                  <a:srgbClr val="FF0000"/>
                </a:solidFill>
              </a:rPr>
              <a:t>(1)</a:t>
            </a:r>
            <a:endParaRPr lang="en-US" sz="1600" dirty="0" smtClean="0"/>
          </a:p>
          <a:p>
            <a:pPr lvl="1"/>
            <a:r>
              <a:rPr lang="en-US" sz="1600" dirty="0" smtClean="0"/>
              <a:t>	&lt;div class=‘logo’ title=‘Google’ &gt;&lt;/td&gt;                                                                   </a:t>
            </a:r>
            <a:r>
              <a:rPr lang="en-US" sz="1600" dirty="0" smtClean="0">
                <a:solidFill>
                  <a:srgbClr val="FF0000"/>
                </a:solidFill>
              </a:rPr>
              <a:t>(2)</a:t>
            </a:r>
          </a:p>
          <a:p>
            <a:pPr lvl="1"/>
            <a:r>
              <a:rPr lang="en-US" sz="1600" dirty="0" smtClean="0"/>
              <a:t>	&lt;div class=‘utility’&gt;                                                                                                     </a:t>
            </a:r>
            <a:r>
              <a:rPr lang="en-US" sz="1600" dirty="0" smtClean="0">
                <a:solidFill>
                  <a:srgbClr val="FF0000"/>
                </a:solidFill>
              </a:rPr>
              <a:t>(3)</a:t>
            </a:r>
          </a:p>
          <a:p>
            <a:pPr lvl="1"/>
            <a:r>
              <a:rPr lang="en-US" sz="1600" dirty="0" smtClean="0"/>
              <a:t> 	     &lt;span id=‘search’&gt;Search Google or type a URL&lt;/span&gt;                               </a:t>
            </a:r>
            <a:r>
              <a:rPr lang="en-US" sz="1600" dirty="0" smtClean="0">
                <a:solidFill>
                  <a:srgbClr val="FF0000"/>
                </a:solidFill>
              </a:rPr>
              <a:t>(4)</a:t>
            </a:r>
          </a:p>
          <a:p>
            <a:pPr lvl="1"/>
            <a:r>
              <a:rPr lang="en-US" sz="1600" dirty="0" smtClean="0"/>
              <a:t>	     &lt;span id =‘highlight’&gt;&lt;/span&gt; 		                                                       </a:t>
            </a:r>
            <a:r>
              <a:rPr lang="en-US" sz="1600" dirty="0" smtClean="0">
                <a:solidFill>
                  <a:srgbClr val="FF0000"/>
                </a:solidFill>
              </a:rPr>
              <a:t>(5)</a:t>
            </a:r>
          </a:p>
          <a:p>
            <a:pPr lvl="1"/>
            <a:r>
              <a:rPr lang="en-US" sz="1600" dirty="0" smtClean="0"/>
              <a:t>                   &lt;a label =‘</a:t>
            </a:r>
            <a:r>
              <a:rPr lang="en-US" sz="1600" dirty="0" err="1" smtClean="0"/>
              <a:t>Zimbra</a:t>
            </a:r>
            <a:r>
              <a:rPr lang="en-US" sz="1600" dirty="0" smtClean="0"/>
              <a:t>’ </a:t>
            </a:r>
            <a:r>
              <a:rPr lang="en-US" sz="1600" dirty="0" err="1" smtClean="0"/>
              <a:t>href</a:t>
            </a:r>
            <a:r>
              <a:rPr lang="en-US" sz="1600" dirty="0" smtClean="0"/>
              <a:t>="https://webmail.tma.com.vn/"&gt;&lt;/a&gt;                 </a:t>
            </a:r>
            <a:r>
              <a:rPr lang="en-US" sz="1600" dirty="0" smtClean="0">
                <a:solidFill>
                  <a:srgbClr val="FF0000"/>
                </a:solidFill>
              </a:rPr>
              <a:t>(6)</a:t>
            </a:r>
          </a:p>
          <a:p>
            <a:pPr lvl="1"/>
            <a:r>
              <a:rPr lang="en-US" sz="1600" dirty="0" smtClean="0"/>
              <a:t>                   &lt;a label=‘</a:t>
            </a:r>
            <a:r>
              <a:rPr lang="en-US" sz="1600" dirty="0" err="1" smtClean="0"/>
              <a:t>Coporate</a:t>
            </a:r>
            <a:r>
              <a:rPr lang="en-US" sz="1600" dirty="0" smtClean="0"/>
              <a:t>-Intranet’ </a:t>
            </a:r>
            <a:r>
              <a:rPr lang="en-US" sz="1600" dirty="0" err="1" smtClean="0"/>
              <a:t>href</a:t>
            </a:r>
            <a:r>
              <a:rPr lang="en-US" sz="1600" dirty="0" smtClean="0"/>
              <a:t>="https://intranet.tma.com.vn/"&lt;/a&gt;</a:t>
            </a:r>
            <a:r>
              <a:rPr lang="en-US" sz="1600" dirty="0">
                <a:solidFill>
                  <a:srgbClr val="FF0000"/>
                </a:solidFill>
              </a:rPr>
              <a:t> (7)</a:t>
            </a:r>
            <a:endParaRPr lang="en-US" sz="1600" dirty="0" smtClean="0"/>
          </a:p>
          <a:p>
            <a:pPr lvl="1"/>
            <a:r>
              <a:rPr lang="en-US" sz="1600" dirty="0" smtClean="0"/>
              <a:t>                   &lt;</a:t>
            </a:r>
            <a:r>
              <a:rPr lang="en-US" sz="1600" dirty="0"/>
              <a:t>a label=‘Google’ </a:t>
            </a:r>
            <a:r>
              <a:rPr lang="en-US" sz="1600" dirty="0" err="1"/>
              <a:t>href</a:t>
            </a:r>
            <a:r>
              <a:rPr lang="en-US" sz="1600" dirty="0"/>
              <a:t>=‘https://google.com.vn’&lt;/a</a:t>
            </a:r>
            <a:r>
              <a:rPr lang="en-US" sz="1600" dirty="0" smtClean="0"/>
              <a:t>&gt;                                 </a:t>
            </a:r>
            <a:r>
              <a:rPr lang="en-US" sz="1600" dirty="0"/>
              <a:t> </a:t>
            </a:r>
            <a:r>
              <a:rPr lang="en-US" sz="1600" dirty="0">
                <a:solidFill>
                  <a:srgbClr val="FF0000"/>
                </a:solidFill>
              </a:rPr>
              <a:t>(8) </a:t>
            </a:r>
            <a:endParaRPr lang="en-US" sz="1600" dirty="0" smtClean="0">
              <a:solidFill>
                <a:srgbClr val="FF0000"/>
              </a:solidFill>
            </a:endParaRPr>
          </a:p>
          <a:p>
            <a:pPr lvl="1"/>
            <a:r>
              <a:rPr lang="en-US" sz="1600" dirty="0" smtClean="0"/>
              <a:t>                          &lt;a name =‘Google’&lt;/a&gt;				                </a:t>
            </a:r>
            <a:r>
              <a:rPr lang="en-US" sz="1600" dirty="0" smtClean="0">
                <a:solidFill>
                  <a:srgbClr val="FF0000"/>
                </a:solidFill>
              </a:rPr>
              <a:t>(9)</a:t>
            </a:r>
            <a:endParaRPr lang="en-US" sz="1600" dirty="0">
              <a:solidFill>
                <a:srgbClr val="FF0000"/>
              </a:solidFill>
            </a:endParaRPr>
          </a:p>
        </p:txBody>
      </p:sp>
      <p:pic>
        <p:nvPicPr>
          <p:cNvPr id="13" name="Picture 12"/>
          <p:cNvPicPr>
            <a:picLocks noChangeAspect="1"/>
          </p:cNvPicPr>
          <p:nvPr/>
        </p:nvPicPr>
        <p:blipFill>
          <a:blip r:embed="rId2"/>
          <a:stretch>
            <a:fillRect/>
          </a:stretch>
        </p:blipFill>
        <p:spPr>
          <a:xfrm>
            <a:off x="117230" y="1324305"/>
            <a:ext cx="4800600" cy="3676650"/>
          </a:xfrm>
          <a:prstGeom prst="rect">
            <a:avLst/>
          </a:prstGeom>
        </p:spPr>
      </p:pic>
      <p:sp>
        <p:nvSpPr>
          <p:cNvPr id="14" name="TextBox 13"/>
          <p:cNvSpPr txBox="1"/>
          <p:nvPr/>
        </p:nvSpPr>
        <p:spPr>
          <a:xfrm>
            <a:off x="5372099" y="3894992"/>
            <a:ext cx="7058025" cy="2862322"/>
          </a:xfrm>
          <a:prstGeom prst="rect">
            <a:avLst/>
          </a:prstGeom>
          <a:noFill/>
        </p:spPr>
        <p:txBody>
          <a:bodyPr wrap="square" rtlCol="0">
            <a:spAutoFit/>
          </a:bodyPr>
          <a:lstStyle/>
          <a:p>
            <a:r>
              <a:rPr lang="en-US" dirty="0" err="1" smtClean="0"/>
              <a:t>Xpath</a:t>
            </a:r>
            <a:r>
              <a:rPr lang="en-US" dirty="0" smtClean="0">
                <a:solidFill>
                  <a:srgbClr val="FF0000"/>
                </a:solidFill>
              </a:rPr>
              <a:t>(5)</a:t>
            </a:r>
            <a:r>
              <a:rPr lang="en-US" dirty="0" smtClean="0"/>
              <a:t>= //span[@id=‘highlight’] =&gt; </a:t>
            </a:r>
            <a:r>
              <a:rPr lang="en-US" dirty="0" smtClean="0">
                <a:solidFill>
                  <a:srgbClr val="C00000"/>
                </a:solidFill>
              </a:rPr>
              <a:t>CSS:</a:t>
            </a:r>
            <a:r>
              <a:rPr lang="en-US" dirty="0" smtClean="0"/>
              <a:t> #highlight</a:t>
            </a:r>
          </a:p>
          <a:p>
            <a:r>
              <a:rPr lang="en-US" dirty="0" smtClean="0"/>
              <a:t> //</a:t>
            </a:r>
            <a:r>
              <a:rPr lang="en-US" dirty="0"/>
              <a:t>span[@id=‘highlight</a:t>
            </a:r>
            <a:r>
              <a:rPr lang="en-US" dirty="0" smtClean="0"/>
              <a:t>’]//chill::a </a:t>
            </a:r>
            <a:r>
              <a:rPr lang="en-US" dirty="0" smtClean="0">
                <a:solidFill>
                  <a:srgbClr val="FF0000"/>
                </a:solidFill>
              </a:rPr>
              <a:t>(6)(7)(8) </a:t>
            </a:r>
            <a:r>
              <a:rPr lang="en-US" dirty="0" smtClean="0"/>
              <a:t>=&gt; </a:t>
            </a:r>
            <a:r>
              <a:rPr lang="en-US" dirty="0" smtClean="0">
                <a:solidFill>
                  <a:srgbClr val="C00000"/>
                </a:solidFill>
              </a:rPr>
              <a:t>CSS:</a:t>
            </a:r>
            <a:r>
              <a:rPr lang="en-US" dirty="0" smtClean="0"/>
              <a:t> #highlight &gt; *:chill</a:t>
            </a:r>
            <a:endParaRPr lang="en-US" dirty="0" smtClean="0">
              <a:solidFill>
                <a:srgbClr val="FF0000"/>
              </a:solidFill>
            </a:endParaRPr>
          </a:p>
          <a:p>
            <a:r>
              <a:rPr lang="en-US" dirty="0" smtClean="0"/>
              <a:t> </a:t>
            </a:r>
            <a:r>
              <a:rPr lang="en-US" dirty="0"/>
              <a:t>//span[@id=‘highlight</a:t>
            </a:r>
            <a:r>
              <a:rPr lang="en-US" dirty="0" smtClean="0"/>
              <a:t>’]//parent::div </a:t>
            </a:r>
            <a:r>
              <a:rPr lang="en-US" dirty="0" smtClean="0">
                <a:solidFill>
                  <a:srgbClr val="FF0000"/>
                </a:solidFill>
              </a:rPr>
              <a:t>(3) </a:t>
            </a:r>
            <a:r>
              <a:rPr lang="en-US" dirty="0" smtClean="0"/>
              <a:t>=&gt; </a:t>
            </a:r>
            <a:r>
              <a:rPr lang="en-US" dirty="0" smtClean="0">
                <a:solidFill>
                  <a:srgbClr val="C00000"/>
                </a:solidFill>
              </a:rPr>
              <a:t>CSS:</a:t>
            </a:r>
            <a:r>
              <a:rPr lang="en-US" dirty="0" smtClean="0"/>
              <a:t> No</a:t>
            </a:r>
          </a:p>
          <a:p>
            <a:r>
              <a:rPr lang="en-US" dirty="0" err="1" smtClean="0"/>
              <a:t>Xpath</a:t>
            </a:r>
            <a:r>
              <a:rPr lang="en-US" dirty="0" smtClean="0">
                <a:solidFill>
                  <a:srgbClr val="FF0000"/>
                </a:solidFill>
              </a:rPr>
              <a:t>(5)</a:t>
            </a:r>
            <a:r>
              <a:rPr lang="en-US" dirty="0" smtClean="0"/>
              <a:t>=//span[@id=‘search’]/following-sibling::span </a:t>
            </a:r>
          </a:p>
          <a:p>
            <a:r>
              <a:rPr lang="en-US" dirty="0">
                <a:solidFill>
                  <a:srgbClr val="FF0000"/>
                </a:solidFill>
              </a:rPr>
              <a:t> </a:t>
            </a:r>
            <a:r>
              <a:rPr lang="en-US" dirty="0" smtClean="0"/>
              <a:t>=&gt;</a:t>
            </a:r>
            <a:r>
              <a:rPr lang="en-US" dirty="0" smtClean="0">
                <a:solidFill>
                  <a:srgbClr val="FF0000"/>
                </a:solidFill>
              </a:rPr>
              <a:t> </a:t>
            </a:r>
            <a:r>
              <a:rPr lang="en-US" dirty="0" smtClean="0">
                <a:solidFill>
                  <a:srgbClr val="C00000"/>
                </a:solidFill>
              </a:rPr>
              <a:t>CSS: </a:t>
            </a:r>
            <a:r>
              <a:rPr lang="en-US" dirty="0" smtClean="0"/>
              <a:t>#search +* span</a:t>
            </a:r>
          </a:p>
          <a:p>
            <a:r>
              <a:rPr lang="en-US" dirty="0" err="1"/>
              <a:t>Xpath</a:t>
            </a:r>
            <a:r>
              <a:rPr lang="en-US" dirty="0">
                <a:solidFill>
                  <a:srgbClr val="FF0000"/>
                </a:solidFill>
              </a:rPr>
              <a:t>(5</a:t>
            </a:r>
            <a:r>
              <a:rPr lang="en-US" dirty="0" smtClean="0">
                <a:solidFill>
                  <a:srgbClr val="FF0000"/>
                </a:solidFill>
              </a:rPr>
              <a:t>)</a:t>
            </a:r>
            <a:r>
              <a:rPr lang="en-US" dirty="0" smtClean="0"/>
              <a:t>=//span[contains(@</a:t>
            </a:r>
            <a:r>
              <a:rPr lang="en-US" dirty="0" err="1" smtClean="0"/>
              <a:t>id,’search</a:t>
            </a:r>
            <a:r>
              <a:rPr lang="en-US" dirty="0" smtClean="0"/>
              <a:t>’)] =&gt; </a:t>
            </a:r>
            <a:r>
              <a:rPr lang="en-US" dirty="0" smtClean="0">
                <a:solidFill>
                  <a:srgbClr val="FF0000"/>
                </a:solidFill>
              </a:rPr>
              <a:t>CSS:</a:t>
            </a:r>
            <a:r>
              <a:rPr lang="en-US" dirty="0" smtClean="0"/>
              <a:t> span[id *=‘search’]</a:t>
            </a:r>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825659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316" y="2588445"/>
            <a:ext cx="11497785" cy="1815882"/>
          </a:xfrm>
          <a:prstGeom prst="rect">
            <a:avLst/>
          </a:prstGeom>
        </p:spPr>
        <p:txBody>
          <a:bodyPr wrap="square">
            <a:spAutoFit/>
          </a:bodyPr>
          <a:lstStyle/>
          <a:p>
            <a:pPr marL="285750" indent="-285750">
              <a:buFont typeface="Arial" panose="020B0604020202020204" pitchFamily="34" charset="0"/>
              <a:buChar char="•"/>
            </a:pPr>
            <a:r>
              <a:rPr lang="en-US" sz="2800" dirty="0" smtClean="0"/>
              <a:t>One </a:t>
            </a:r>
            <a:r>
              <a:rPr lang="en-US" sz="2800" dirty="0"/>
              <a:t>of the important differences between XPath and CSS is that, with XPath, we can search elements back or forth in the DOM hierarchy while CSS only works in the transition direction. This means that with XPath, we can locate parent elements with child elements.</a:t>
            </a:r>
          </a:p>
        </p:txBody>
      </p:sp>
      <p:sp>
        <p:nvSpPr>
          <p:cNvPr id="5" name="Rectangle 4"/>
          <p:cNvSpPr/>
          <p:nvPr/>
        </p:nvSpPr>
        <p:spPr>
          <a:xfrm>
            <a:off x="528317" y="1557797"/>
            <a:ext cx="11385008" cy="954107"/>
          </a:xfrm>
          <a:prstGeom prst="rect">
            <a:avLst/>
          </a:prstGeom>
        </p:spPr>
        <p:txBody>
          <a:bodyPr wrap="square">
            <a:spAutoFit/>
          </a:bodyPr>
          <a:lstStyle/>
          <a:p>
            <a:pPr marL="285750" indent="-285750">
              <a:buFont typeface="Arial" panose="020B0604020202020204" pitchFamily="34" charset="0"/>
              <a:buChar char="•"/>
            </a:pPr>
            <a:r>
              <a:rPr lang="en-US" sz="2800" dirty="0"/>
              <a:t>XPath works on general XML (including well-formatted </a:t>
            </a:r>
            <a:r>
              <a:rPr lang="en-US" sz="2800" dirty="0" smtClean="0"/>
              <a:t>HTML) while </a:t>
            </a:r>
            <a:r>
              <a:rPr lang="en-US" sz="2800" dirty="0"/>
              <a:t>CSS and DOM are implemented on HTML.</a:t>
            </a:r>
          </a:p>
        </p:txBody>
      </p:sp>
      <p:sp>
        <p:nvSpPr>
          <p:cNvPr id="6" name="Rectangle 5"/>
          <p:cNvSpPr/>
          <p:nvPr/>
        </p:nvSpPr>
        <p:spPr>
          <a:xfrm>
            <a:off x="528317" y="4534308"/>
            <a:ext cx="11385008" cy="954107"/>
          </a:xfrm>
          <a:prstGeom prst="rect">
            <a:avLst/>
          </a:prstGeom>
        </p:spPr>
        <p:txBody>
          <a:bodyPr wrap="square">
            <a:spAutoFit/>
          </a:bodyPr>
          <a:lstStyle/>
          <a:p>
            <a:pPr marL="285750" indent="-285750">
              <a:buFont typeface="Arial" panose="020B0604020202020204" pitchFamily="34" charset="0"/>
              <a:buChar char="•"/>
            </a:pPr>
            <a:r>
              <a:rPr lang="en-US" sz="2800" dirty="0"/>
              <a:t>XPath can specify Text() content outside of properties by Contains() while CSS is not executable</a:t>
            </a:r>
          </a:p>
        </p:txBody>
      </p:sp>
      <p:sp>
        <p:nvSpPr>
          <p:cNvPr id="7" name="Rectangle 6"/>
          <p:cNvSpPr/>
          <p:nvPr/>
        </p:nvSpPr>
        <p:spPr>
          <a:xfrm>
            <a:off x="528316" y="5618396"/>
            <a:ext cx="11385009" cy="523220"/>
          </a:xfrm>
          <a:prstGeom prst="rect">
            <a:avLst/>
          </a:prstGeom>
        </p:spPr>
        <p:txBody>
          <a:bodyPr wrap="square">
            <a:spAutoFit/>
          </a:bodyPr>
          <a:lstStyle/>
          <a:p>
            <a:pPr marL="285750" indent="-285750">
              <a:buFont typeface="Arial" panose="020B0604020202020204" pitchFamily="34" charset="0"/>
              <a:buChar char="•"/>
            </a:pPr>
            <a:r>
              <a:rPr lang="en-US" sz="2800" dirty="0"/>
              <a:t>XPath of the browser is not always complete (especially in IE).</a:t>
            </a:r>
          </a:p>
        </p:txBody>
      </p:sp>
      <p:sp>
        <p:nvSpPr>
          <p:cNvPr id="9" name="Title 1"/>
          <p:cNvSpPr txBox="1">
            <a:spLocks/>
          </p:cNvSpPr>
          <p:nvPr/>
        </p:nvSpPr>
        <p:spPr>
          <a:xfrm>
            <a:off x="156754" y="-1726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XPath vs CSS </a:t>
            </a:r>
            <a:endParaRPr lang="en-US" dirty="0"/>
          </a:p>
        </p:txBody>
      </p:sp>
      <p:sp>
        <p:nvSpPr>
          <p:cNvPr id="10" name="Rectangle 9"/>
          <p:cNvSpPr/>
          <p:nvPr/>
        </p:nvSpPr>
        <p:spPr>
          <a:xfrm>
            <a:off x="528316" y="981137"/>
            <a:ext cx="6576813" cy="523220"/>
          </a:xfrm>
          <a:prstGeom prst="rect">
            <a:avLst/>
          </a:prstGeom>
        </p:spPr>
        <p:txBody>
          <a:bodyPr wrap="square">
            <a:spAutoFit/>
          </a:bodyPr>
          <a:lstStyle/>
          <a:p>
            <a:pPr marL="342900" indent="-342900">
              <a:buFont typeface="Arial" panose="020B0604020202020204" pitchFamily="34" charset="0"/>
              <a:buChar char="•"/>
            </a:pPr>
            <a:r>
              <a:rPr lang="en-US" sz="2800" dirty="0"/>
              <a:t>CSS has a simpler structure than XPath</a:t>
            </a:r>
          </a:p>
        </p:txBody>
      </p:sp>
    </p:spTree>
    <p:extLst>
      <p:ext uri="{BB962C8B-B14F-4D97-AF65-F5344CB8AC3E}">
        <p14:creationId xmlns:p14="http://schemas.microsoft.com/office/powerpoint/2010/main" val="1956649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845" y="180700"/>
            <a:ext cx="3064365" cy="464423"/>
          </a:xfrm>
          <a:prstGeom prst="rect">
            <a:avLst/>
          </a:prstGeom>
        </p:spPr>
        <p:txBody>
          <a:bodyPr wrap="none">
            <a:spAutoFit/>
          </a:bodyPr>
          <a:lstStyle/>
          <a:p>
            <a:pPr marR="0" lvl="0">
              <a:lnSpc>
                <a:spcPct val="105000"/>
              </a:lnSpc>
              <a:spcBef>
                <a:spcPts val="0"/>
              </a:spcBef>
              <a:spcAft>
                <a:spcPts val="0"/>
              </a:spcAft>
            </a:pPr>
            <a:r>
              <a:rPr lang="en-US" sz="2400" b="1" dirty="0" smtClean="0">
                <a:latin typeface="Calibri" panose="020F0502020204030204" pitchFamily="34" charset="0"/>
                <a:ea typeface="Calibri" panose="020F0502020204030204" pitchFamily="34" charset="0"/>
              </a:rPr>
              <a:t>*Object/Frame/Form</a:t>
            </a:r>
            <a:r>
              <a:rPr lang="en-US" sz="2400" b="1" dirty="0">
                <a:latin typeface="Calibri" panose="020F0502020204030204" pitchFamily="34" charset="0"/>
                <a:ea typeface="Calibri" panose="020F0502020204030204" pitchFamily="34" charset="0"/>
              </a:rPr>
              <a:t>: </a:t>
            </a:r>
          </a:p>
        </p:txBody>
      </p:sp>
      <p:sp>
        <p:nvSpPr>
          <p:cNvPr id="6" name="Rectangle 5"/>
          <p:cNvSpPr/>
          <p:nvPr/>
        </p:nvSpPr>
        <p:spPr>
          <a:xfrm>
            <a:off x="509452" y="5876816"/>
            <a:ext cx="10058399" cy="461665"/>
          </a:xfrm>
          <a:prstGeom prst="rect">
            <a:avLst/>
          </a:prstGeom>
        </p:spPr>
        <p:txBody>
          <a:bodyPr wrap="square">
            <a:spAutoFit/>
          </a:bodyPr>
          <a:lstStyle/>
          <a:p>
            <a:r>
              <a:rPr lang="en-US" sz="2400" dirty="0" err="1" smtClean="0"/>
              <a:t>switchTo</a:t>
            </a:r>
            <a:r>
              <a:rPr lang="en-US" sz="2400" dirty="0" smtClean="0"/>
              <a:t> (). </a:t>
            </a:r>
            <a:r>
              <a:rPr lang="en-US" sz="2400" dirty="0" err="1" smtClean="0"/>
              <a:t>defaultContent</a:t>
            </a:r>
            <a:r>
              <a:rPr lang="en-US" sz="2400" dirty="0" smtClean="0"/>
              <a:t> () of Selenium or </a:t>
            </a:r>
            <a:r>
              <a:rPr lang="en-US" sz="2400" dirty="0"/>
              <a:t>using </a:t>
            </a:r>
            <a:r>
              <a:rPr lang="en-US" sz="2400" dirty="0" err="1" smtClean="0"/>
              <a:t>javascriptexecutor</a:t>
            </a:r>
            <a:endParaRPr lang="en-US" sz="2400" dirty="0"/>
          </a:p>
        </p:txBody>
      </p:sp>
      <p:pic>
        <p:nvPicPr>
          <p:cNvPr id="3" name="Picture 2"/>
          <p:cNvPicPr>
            <a:picLocks noChangeAspect="1"/>
          </p:cNvPicPr>
          <p:nvPr/>
        </p:nvPicPr>
        <p:blipFill>
          <a:blip r:embed="rId2"/>
          <a:stretch>
            <a:fillRect/>
          </a:stretch>
        </p:blipFill>
        <p:spPr>
          <a:xfrm>
            <a:off x="1293224" y="645123"/>
            <a:ext cx="9519769" cy="4998103"/>
          </a:xfrm>
          <a:prstGeom prst="rect">
            <a:avLst/>
          </a:prstGeom>
        </p:spPr>
      </p:pic>
    </p:spTree>
    <p:extLst>
      <p:ext uri="{BB962C8B-B14F-4D97-AF65-F5344CB8AC3E}">
        <p14:creationId xmlns:p14="http://schemas.microsoft.com/office/powerpoint/2010/main" val="3775313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locator win, android, </a:t>
            </a:r>
            <a:r>
              <a:rPr lang="en-US" dirty="0" err="1" smtClean="0"/>
              <a:t>ios</a:t>
            </a:r>
            <a:r>
              <a:rPr lang="en-US" dirty="0" smtClean="0"/>
              <a:t>, web</a:t>
            </a:r>
            <a:endParaRPr lang="en-US" dirty="0"/>
          </a:p>
        </p:txBody>
      </p:sp>
      <p:sp>
        <p:nvSpPr>
          <p:cNvPr id="3" name="Content Placeholder 2"/>
          <p:cNvSpPr>
            <a:spLocks noGrp="1"/>
          </p:cNvSpPr>
          <p:nvPr>
            <p:ph idx="1"/>
          </p:nvPr>
        </p:nvSpPr>
        <p:spPr>
          <a:xfrm>
            <a:off x="838200" y="1690688"/>
            <a:ext cx="10515600" cy="4775426"/>
          </a:xfrm>
        </p:spPr>
        <p:txBody>
          <a:bodyPr/>
          <a:lstStyle/>
          <a:p>
            <a:r>
              <a:rPr lang="en-US" dirty="0" smtClean="0"/>
              <a:t>Win: Using app inspector</a:t>
            </a:r>
          </a:p>
          <a:p>
            <a:r>
              <a:rPr lang="en-US" dirty="0" smtClean="0"/>
              <a:t>Android: Using tool </a:t>
            </a:r>
            <a:r>
              <a:rPr lang="en-US" dirty="0" err="1" smtClean="0"/>
              <a:t>uiautomatorviewer</a:t>
            </a:r>
            <a:r>
              <a:rPr lang="en-US" dirty="0" smtClean="0"/>
              <a:t> from Android SDK/</a:t>
            </a:r>
            <a:r>
              <a:rPr lang="en-US" dirty="0" err="1"/>
              <a:t>A</a:t>
            </a:r>
            <a:r>
              <a:rPr lang="en-US" dirty="0" err="1" smtClean="0"/>
              <a:t>ppium</a:t>
            </a:r>
            <a:r>
              <a:rPr lang="en-US" dirty="0" smtClean="0"/>
              <a:t> </a:t>
            </a:r>
          </a:p>
          <a:p>
            <a:r>
              <a:rPr lang="en-US" dirty="0" smtClean="0"/>
              <a:t>IOS: using </a:t>
            </a:r>
            <a:r>
              <a:rPr lang="en-US" dirty="0" err="1"/>
              <a:t>A</a:t>
            </a:r>
            <a:r>
              <a:rPr lang="en-US" dirty="0" err="1" smtClean="0"/>
              <a:t>ppium</a:t>
            </a:r>
            <a:endParaRPr lang="en-US" dirty="0" smtClean="0"/>
          </a:p>
          <a:p>
            <a:r>
              <a:rPr lang="en-US" dirty="0" smtClean="0"/>
              <a:t>Web: Demo</a:t>
            </a:r>
            <a:endParaRPr lang="en-US" dirty="0"/>
          </a:p>
        </p:txBody>
      </p:sp>
    </p:spTree>
    <p:extLst>
      <p:ext uri="{BB962C8B-B14F-4D97-AF65-F5344CB8AC3E}">
        <p14:creationId xmlns:p14="http://schemas.microsoft.com/office/powerpoint/2010/main" val="332501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4321" y="89553"/>
            <a:ext cx="10515600" cy="7997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 Overview about framework </a:t>
            </a:r>
            <a:endParaRPr lang="en-US" dirty="0"/>
          </a:p>
        </p:txBody>
      </p:sp>
      <p:pic>
        <p:nvPicPr>
          <p:cNvPr id="5126" name="Picture 6" descr="Image result for selen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0722" y="2422772"/>
            <a:ext cx="723281" cy="7015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4347888" y="2845919"/>
            <a:ext cx="746578" cy="952688"/>
          </a:xfrm>
          <a:prstGeom prst="rect">
            <a:avLst/>
          </a:prstGeom>
        </p:spPr>
      </p:pic>
      <p:pic>
        <p:nvPicPr>
          <p:cNvPr id="11" name="Picture 10"/>
          <p:cNvPicPr>
            <a:picLocks noChangeAspect="1"/>
          </p:cNvPicPr>
          <p:nvPr/>
        </p:nvPicPr>
        <p:blipFill>
          <a:blip r:embed="rId5"/>
          <a:stretch>
            <a:fillRect/>
          </a:stretch>
        </p:blipFill>
        <p:spPr>
          <a:xfrm>
            <a:off x="4899113" y="2416045"/>
            <a:ext cx="870593" cy="809651"/>
          </a:xfrm>
          <a:prstGeom prst="rect">
            <a:avLst/>
          </a:prstGeom>
        </p:spPr>
      </p:pic>
      <p:pic>
        <p:nvPicPr>
          <p:cNvPr id="18" name="Picture 17" descr="Image result for JUni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1330413" y="4173149"/>
            <a:ext cx="1067347" cy="99848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276" y="3577012"/>
            <a:ext cx="948816" cy="5435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Relat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50" y="4134032"/>
            <a:ext cx="1146680" cy="115656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9"/>
          <a:stretch>
            <a:fillRect/>
          </a:stretch>
        </p:blipFill>
        <p:spPr>
          <a:xfrm>
            <a:off x="269243" y="5069462"/>
            <a:ext cx="1954627" cy="596883"/>
          </a:xfrm>
          <a:prstGeom prst="rect">
            <a:avLst/>
          </a:prstGeom>
        </p:spPr>
      </p:pic>
      <p:pic>
        <p:nvPicPr>
          <p:cNvPr id="22" name="Picture 18"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6664" y="1515565"/>
            <a:ext cx="734699" cy="7346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1" cstate="print"/>
          <a:stretch>
            <a:fillRect/>
          </a:stretch>
        </p:blipFill>
        <p:spPr>
          <a:xfrm>
            <a:off x="7897269" y="3780668"/>
            <a:ext cx="823965" cy="710315"/>
          </a:xfrm>
          <a:prstGeom prst="rect">
            <a:avLst/>
          </a:prstGeom>
        </p:spPr>
      </p:pic>
      <p:pic>
        <p:nvPicPr>
          <p:cNvPr id="13" name="Picture 12"/>
          <p:cNvPicPr>
            <a:picLocks noChangeAspect="1"/>
          </p:cNvPicPr>
          <p:nvPr/>
        </p:nvPicPr>
        <p:blipFill>
          <a:blip r:embed="rId12" cstate="print"/>
          <a:stretch>
            <a:fillRect/>
          </a:stretch>
        </p:blipFill>
        <p:spPr>
          <a:xfrm>
            <a:off x="9445931" y="3728445"/>
            <a:ext cx="847628" cy="762538"/>
          </a:xfrm>
          <a:prstGeom prst="rect">
            <a:avLst/>
          </a:prstGeom>
        </p:spPr>
      </p:pic>
      <p:pic>
        <p:nvPicPr>
          <p:cNvPr id="14" name="Picture 13"/>
          <p:cNvPicPr>
            <a:picLocks noChangeAspect="1"/>
          </p:cNvPicPr>
          <p:nvPr/>
        </p:nvPicPr>
        <p:blipFill>
          <a:blip r:embed="rId13" cstate="print"/>
          <a:stretch>
            <a:fillRect/>
          </a:stretch>
        </p:blipFill>
        <p:spPr>
          <a:xfrm rot="544731">
            <a:off x="9440283" y="4892834"/>
            <a:ext cx="847936" cy="764766"/>
          </a:xfrm>
          <a:prstGeom prst="rect">
            <a:avLst/>
          </a:prstGeom>
        </p:spPr>
      </p:pic>
      <p:pic>
        <p:nvPicPr>
          <p:cNvPr id="15" name="Picture 14"/>
          <p:cNvPicPr>
            <a:picLocks noChangeAspect="1"/>
          </p:cNvPicPr>
          <p:nvPr/>
        </p:nvPicPr>
        <p:blipFill>
          <a:blip r:embed="rId14" cstate="print"/>
          <a:stretch>
            <a:fillRect/>
          </a:stretch>
        </p:blipFill>
        <p:spPr>
          <a:xfrm>
            <a:off x="8347012" y="2701747"/>
            <a:ext cx="1361821" cy="468025"/>
          </a:xfrm>
          <a:prstGeom prst="rect">
            <a:avLst/>
          </a:prstGeom>
        </p:spPr>
      </p:pic>
      <p:pic>
        <p:nvPicPr>
          <p:cNvPr id="16" name="Picture 15"/>
          <p:cNvPicPr>
            <a:picLocks noChangeAspect="1"/>
          </p:cNvPicPr>
          <p:nvPr/>
        </p:nvPicPr>
        <p:blipFill>
          <a:blip r:embed="rId15"/>
          <a:stretch>
            <a:fillRect/>
          </a:stretch>
        </p:blipFill>
        <p:spPr>
          <a:xfrm>
            <a:off x="8126477" y="2327540"/>
            <a:ext cx="1728383" cy="385513"/>
          </a:xfrm>
          <a:prstGeom prst="rect">
            <a:avLst/>
          </a:prstGeom>
        </p:spPr>
      </p:pic>
      <p:cxnSp>
        <p:nvCxnSpPr>
          <p:cNvPr id="3" name="Straight Arrow Connector 2"/>
          <p:cNvCxnSpPr/>
          <p:nvPr/>
        </p:nvCxnSpPr>
        <p:spPr>
          <a:xfrm>
            <a:off x="1431218" y="1772530"/>
            <a:ext cx="2169133" cy="9292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582475" y="2997302"/>
            <a:ext cx="1017876" cy="9522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830077" y="1661161"/>
            <a:ext cx="1907421" cy="10405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830077" y="2713053"/>
            <a:ext cx="1921076" cy="1328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777549" y="2979420"/>
            <a:ext cx="2066455" cy="11930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16"/>
          <a:stretch>
            <a:fillRect/>
          </a:stretch>
        </p:blipFill>
        <p:spPr>
          <a:xfrm>
            <a:off x="8012613" y="1095867"/>
            <a:ext cx="748021" cy="704234"/>
          </a:xfrm>
          <a:prstGeom prst="rect">
            <a:avLst/>
          </a:prstGeom>
        </p:spPr>
      </p:pic>
      <p:pic>
        <p:nvPicPr>
          <p:cNvPr id="32" name="Picture 31"/>
          <p:cNvPicPr>
            <a:picLocks noChangeAspect="1"/>
          </p:cNvPicPr>
          <p:nvPr/>
        </p:nvPicPr>
        <p:blipFill>
          <a:blip r:embed="rId17"/>
          <a:stretch>
            <a:fillRect/>
          </a:stretch>
        </p:blipFill>
        <p:spPr>
          <a:xfrm>
            <a:off x="8990669" y="1076902"/>
            <a:ext cx="789177" cy="753468"/>
          </a:xfrm>
          <a:prstGeom prst="rect">
            <a:avLst/>
          </a:prstGeom>
        </p:spPr>
      </p:pic>
      <p:pic>
        <p:nvPicPr>
          <p:cNvPr id="33" name="Picture 32"/>
          <p:cNvPicPr>
            <a:picLocks noChangeAspect="1"/>
          </p:cNvPicPr>
          <p:nvPr/>
        </p:nvPicPr>
        <p:blipFill>
          <a:blip r:embed="rId18"/>
          <a:stretch>
            <a:fillRect/>
          </a:stretch>
        </p:blipFill>
        <p:spPr>
          <a:xfrm>
            <a:off x="9894921" y="987324"/>
            <a:ext cx="910306" cy="942489"/>
          </a:xfrm>
          <a:prstGeom prst="rect">
            <a:avLst/>
          </a:prstGeom>
        </p:spPr>
      </p:pic>
      <p:cxnSp>
        <p:nvCxnSpPr>
          <p:cNvPr id="35" name="Straight Arrow Connector 34"/>
          <p:cNvCxnSpPr/>
          <p:nvPr/>
        </p:nvCxnSpPr>
        <p:spPr>
          <a:xfrm flipV="1">
            <a:off x="8760634" y="4052455"/>
            <a:ext cx="734312" cy="140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722870" y="4156078"/>
            <a:ext cx="727608" cy="7657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19" cstate="print"/>
          <a:stretch>
            <a:fillRect/>
          </a:stretch>
        </p:blipFill>
        <p:spPr>
          <a:xfrm>
            <a:off x="11137592" y="2422772"/>
            <a:ext cx="772429" cy="688164"/>
          </a:xfrm>
          <a:prstGeom prst="rect">
            <a:avLst/>
          </a:prstGeom>
        </p:spPr>
      </p:pic>
      <p:cxnSp>
        <p:nvCxnSpPr>
          <p:cNvPr id="43" name="Straight Arrow Connector 42"/>
          <p:cNvCxnSpPr/>
          <p:nvPr/>
        </p:nvCxnSpPr>
        <p:spPr>
          <a:xfrm flipV="1">
            <a:off x="10217455" y="2752789"/>
            <a:ext cx="734312" cy="140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10280981" y="4109714"/>
            <a:ext cx="734312" cy="140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0306014" y="5275217"/>
            <a:ext cx="734312" cy="140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ios"/>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040326" y="4830725"/>
            <a:ext cx="946203" cy="946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p:cNvPicPr>
            <a:picLocks noChangeAspect="1"/>
          </p:cNvPicPr>
          <p:nvPr/>
        </p:nvPicPr>
        <p:blipFill>
          <a:blip r:embed="rId21" cstate="print"/>
          <a:stretch>
            <a:fillRect/>
          </a:stretch>
        </p:blipFill>
        <p:spPr>
          <a:xfrm>
            <a:off x="11137592" y="3705942"/>
            <a:ext cx="788279" cy="785041"/>
          </a:xfrm>
          <a:prstGeom prst="rect">
            <a:avLst/>
          </a:prstGeom>
        </p:spPr>
      </p:pic>
      <p:pic>
        <p:nvPicPr>
          <p:cNvPr id="2" name="Picture 2"/>
          <p:cNvPicPr>
            <a:picLocks noChangeAspect="1" noChangeArrowheads="1"/>
          </p:cNvPicPr>
          <p:nvPr/>
        </p:nvPicPr>
        <p:blipFill>
          <a:blip r:embed="rId22"/>
          <a:srcRect/>
          <a:stretch>
            <a:fillRect/>
          </a:stretch>
        </p:blipFill>
        <p:spPr bwMode="auto">
          <a:xfrm>
            <a:off x="2408747" y="4364966"/>
            <a:ext cx="785316" cy="736840"/>
          </a:xfrm>
          <a:prstGeom prst="rect">
            <a:avLst/>
          </a:prstGeom>
          <a:noFill/>
          <a:ln w="9525">
            <a:noFill/>
            <a:miter lim="800000"/>
            <a:headEnd/>
            <a:tailEnd/>
          </a:ln>
          <a:effectLst/>
        </p:spPr>
      </p:pic>
    </p:spTree>
    <p:extLst>
      <p:ext uri="{BB962C8B-B14F-4D97-AF65-F5344CB8AC3E}">
        <p14:creationId xmlns:p14="http://schemas.microsoft.com/office/powerpoint/2010/main" val="872978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8981" y="2480153"/>
            <a:ext cx="5411244" cy="1325563"/>
          </a:xfrm>
        </p:spPr>
        <p:txBody>
          <a:bodyPr/>
          <a:lstStyle/>
          <a:p>
            <a:r>
              <a:rPr lang="en-US" b="1" dirty="0"/>
              <a:t>Demo</a:t>
            </a:r>
            <a:r>
              <a:rPr lang="en-US" b="1" dirty="0" smtClean="0"/>
              <a:t>: Scripts </a:t>
            </a:r>
            <a:r>
              <a:rPr lang="en-US" b="1" dirty="0"/>
              <a:t>for AADS</a:t>
            </a:r>
            <a:endParaRPr lang="en-US" dirty="0"/>
          </a:p>
        </p:txBody>
      </p:sp>
      <p:pic>
        <p:nvPicPr>
          <p:cNvPr id="3" name="Picture 2"/>
          <p:cNvPicPr>
            <a:picLocks noChangeAspect="1"/>
          </p:cNvPicPr>
          <p:nvPr/>
        </p:nvPicPr>
        <p:blipFill>
          <a:blip r:embed="rId2"/>
          <a:stretch>
            <a:fillRect/>
          </a:stretch>
        </p:blipFill>
        <p:spPr>
          <a:xfrm>
            <a:off x="2866291" y="2013437"/>
            <a:ext cx="6277709" cy="4185139"/>
          </a:xfrm>
          <a:prstGeom prst="rect">
            <a:avLst/>
          </a:prstGeom>
        </p:spPr>
      </p:pic>
      <p:pic>
        <p:nvPicPr>
          <p:cNvPr id="4" name="Picture 3"/>
          <p:cNvPicPr>
            <a:picLocks noChangeAspect="1"/>
          </p:cNvPicPr>
          <p:nvPr/>
        </p:nvPicPr>
        <p:blipFill>
          <a:blip r:embed="rId3"/>
          <a:stretch>
            <a:fillRect/>
          </a:stretch>
        </p:blipFill>
        <p:spPr>
          <a:xfrm>
            <a:off x="-55949" y="3571509"/>
            <a:ext cx="1523173" cy="1299430"/>
          </a:xfrm>
          <a:prstGeom prst="rect">
            <a:avLst/>
          </a:prstGeom>
        </p:spPr>
      </p:pic>
      <p:pic>
        <p:nvPicPr>
          <p:cNvPr id="5" name="Picture 2" descr="Image result for bitbuck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29154" y="3995255"/>
            <a:ext cx="556352" cy="556352"/>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1470690" y="4079631"/>
            <a:ext cx="516371" cy="158260"/>
          </a:xfrm>
          <a:prstGeom prst="rightArrow">
            <a:avLst/>
          </a:prstGeom>
          <a:solidFill>
            <a:srgbClr val="07C6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Scripts</a:t>
            </a:r>
            <a:endParaRPr lang="en-US" sz="800" dirty="0"/>
          </a:p>
        </p:txBody>
      </p:sp>
      <p:sp>
        <p:nvSpPr>
          <p:cNvPr id="7" name="Left Arrow 6"/>
          <p:cNvSpPr/>
          <p:nvPr/>
        </p:nvSpPr>
        <p:spPr>
          <a:xfrm>
            <a:off x="1470691" y="4325811"/>
            <a:ext cx="511934" cy="149475"/>
          </a:xfrm>
          <a:prstGeom prst="leftArrow">
            <a:avLst/>
          </a:prstGeom>
          <a:solidFill>
            <a:srgbClr val="07C6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Scripts</a:t>
            </a:r>
            <a:endParaRPr lang="en-US" sz="800" dirty="0"/>
          </a:p>
        </p:txBody>
      </p:sp>
      <p:sp>
        <p:nvSpPr>
          <p:cNvPr id="8" name="Right Arrow 7"/>
          <p:cNvSpPr/>
          <p:nvPr/>
        </p:nvSpPr>
        <p:spPr>
          <a:xfrm>
            <a:off x="2649620" y="4149969"/>
            <a:ext cx="454065" cy="184643"/>
          </a:xfrm>
          <a:prstGeom prst="rightArrow">
            <a:avLst/>
          </a:prstGeom>
          <a:solidFill>
            <a:srgbClr val="07C6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Script</a:t>
            </a:r>
            <a:endParaRPr lang="en-US" sz="700" dirty="0"/>
          </a:p>
        </p:txBody>
      </p:sp>
    </p:spTree>
    <p:extLst>
      <p:ext uri="{BB962C8B-B14F-4D97-AF65-F5344CB8AC3E}">
        <p14:creationId xmlns:p14="http://schemas.microsoft.com/office/powerpoint/2010/main" val="643143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4321" y="89553"/>
            <a:ext cx="10515600" cy="7997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 Overview about framework </a:t>
            </a:r>
            <a:endParaRPr lang="en-US" dirty="0"/>
          </a:p>
        </p:txBody>
      </p:sp>
      <p:pic>
        <p:nvPicPr>
          <p:cNvPr id="5" name="Picture 4"/>
          <p:cNvPicPr>
            <a:picLocks noChangeAspect="1"/>
          </p:cNvPicPr>
          <p:nvPr/>
        </p:nvPicPr>
        <p:blipFill>
          <a:blip r:embed="rId2"/>
          <a:stretch>
            <a:fillRect/>
          </a:stretch>
        </p:blipFill>
        <p:spPr>
          <a:xfrm>
            <a:off x="728662" y="1352550"/>
            <a:ext cx="7415213" cy="3086100"/>
          </a:xfrm>
          <a:prstGeom prst="rect">
            <a:avLst/>
          </a:prstGeom>
        </p:spPr>
      </p:pic>
      <p:pic>
        <p:nvPicPr>
          <p:cNvPr id="6" name="Picture 5"/>
          <p:cNvPicPr>
            <a:picLocks noChangeAspect="1"/>
          </p:cNvPicPr>
          <p:nvPr/>
        </p:nvPicPr>
        <p:blipFill>
          <a:blip r:embed="rId3"/>
          <a:stretch>
            <a:fillRect/>
          </a:stretch>
        </p:blipFill>
        <p:spPr>
          <a:xfrm>
            <a:off x="6100762" y="1098899"/>
            <a:ext cx="5857875" cy="4924425"/>
          </a:xfrm>
          <a:prstGeom prst="rect">
            <a:avLst/>
          </a:prstGeom>
        </p:spPr>
      </p:pic>
    </p:spTree>
    <p:extLst>
      <p:ext uri="{BB962C8B-B14F-4D97-AF65-F5344CB8AC3E}">
        <p14:creationId xmlns:p14="http://schemas.microsoft.com/office/powerpoint/2010/main" val="2467241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271"/>
            <a:ext cx="8029183" cy="948489"/>
          </a:xfrm>
        </p:spPr>
        <p:txBody>
          <a:bodyPr>
            <a:normAutofit/>
          </a:bodyPr>
          <a:lstStyle/>
          <a:p>
            <a:r>
              <a:rPr lang="en-US" b="1" dirty="0" smtClean="0"/>
              <a:t>II. XPath </a:t>
            </a:r>
            <a:r>
              <a:rPr lang="en-US" b="1" dirty="0"/>
              <a:t>and CSS </a:t>
            </a:r>
            <a:endParaRPr lang="en-US" dirty="0"/>
          </a:p>
        </p:txBody>
      </p:sp>
      <p:sp>
        <p:nvSpPr>
          <p:cNvPr id="5" name="Rectangle 4"/>
          <p:cNvSpPr/>
          <p:nvPr/>
        </p:nvSpPr>
        <p:spPr>
          <a:xfrm>
            <a:off x="494254" y="625323"/>
            <a:ext cx="7040671" cy="584775"/>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rPr>
              <a:t> </a:t>
            </a:r>
            <a:r>
              <a:rPr lang="en-US" sz="3200" b="1" dirty="0" smtClean="0">
                <a:latin typeface="Calibri" panose="020F0502020204030204" pitchFamily="34" charset="0"/>
                <a:ea typeface="Calibri" panose="020F0502020204030204" pitchFamily="34" charset="0"/>
              </a:rPr>
              <a:t>1. </a:t>
            </a:r>
            <a:r>
              <a:rPr lang="en-US" sz="3200" b="1" dirty="0" err="1" smtClean="0">
                <a:latin typeface="Calibri" panose="020F0502020204030204" pitchFamily="34" charset="0"/>
                <a:ea typeface="Calibri" panose="020F0502020204030204" pitchFamily="34" charset="0"/>
              </a:rPr>
              <a:t>Xpath</a:t>
            </a:r>
            <a:endParaRPr lang="en-US" sz="3200" b="1" dirty="0"/>
          </a:p>
        </p:txBody>
      </p:sp>
      <p:pic>
        <p:nvPicPr>
          <p:cNvPr id="1026" name="Picture 2" descr="XPath in Selenium WebDriver: Complete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54" y="1573812"/>
            <a:ext cx="4785307" cy="199244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226599" y="1652601"/>
            <a:ext cx="4755716" cy="1477328"/>
          </a:xfrm>
          <a:prstGeom prst="rect">
            <a:avLst/>
          </a:prstGeom>
        </p:spPr>
        <p:txBody>
          <a:bodyPr wrap="square">
            <a:spAutoFit/>
          </a:bodyPr>
          <a:lstStyle/>
          <a:p>
            <a:pPr>
              <a:buFont typeface="Arial" panose="020B0604020202020204" pitchFamily="34" charset="0"/>
              <a:buChar char="•"/>
            </a:pPr>
            <a:r>
              <a:rPr lang="en-US" b="1" i="0" dirty="0" smtClean="0">
                <a:solidFill>
                  <a:srgbClr val="222222"/>
                </a:solidFill>
                <a:effectLst/>
                <a:latin typeface="Source Sans Pro" panose="020B0503030403020204" pitchFamily="34" charset="0"/>
              </a:rPr>
              <a:t>// :</a:t>
            </a:r>
            <a:r>
              <a:rPr lang="en-US" b="0" i="0" dirty="0" smtClean="0">
                <a:solidFill>
                  <a:srgbClr val="222222"/>
                </a:solidFill>
                <a:effectLst/>
                <a:latin typeface="Source Sans Pro" panose="020B0503030403020204" pitchFamily="34" charset="0"/>
              </a:rPr>
              <a:t> Select current node.</a:t>
            </a:r>
          </a:p>
          <a:p>
            <a:pPr>
              <a:buFont typeface="Arial" panose="020B0604020202020204" pitchFamily="34" charset="0"/>
              <a:buChar char="•"/>
            </a:pPr>
            <a:r>
              <a:rPr lang="en-US" b="1" i="0" dirty="0" err="1" smtClean="0">
                <a:solidFill>
                  <a:srgbClr val="222222"/>
                </a:solidFill>
                <a:effectLst/>
                <a:latin typeface="Source Sans Pro" panose="020B0503030403020204" pitchFamily="34" charset="0"/>
              </a:rPr>
              <a:t>Tagname</a:t>
            </a:r>
            <a:r>
              <a:rPr lang="en-US" b="1" i="0" dirty="0" smtClean="0">
                <a:solidFill>
                  <a:srgbClr val="222222"/>
                </a:solidFill>
                <a:effectLst/>
                <a:latin typeface="Source Sans Pro" panose="020B0503030403020204" pitchFamily="34" charset="0"/>
              </a:rPr>
              <a:t>: </a:t>
            </a:r>
            <a:r>
              <a:rPr lang="en-US" b="0" i="0" dirty="0" err="1" smtClean="0">
                <a:solidFill>
                  <a:srgbClr val="222222"/>
                </a:solidFill>
                <a:effectLst/>
                <a:latin typeface="Source Sans Pro" panose="020B0503030403020204" pitchFamily="34" charset="0"/>
              </a:rPr>
              <a:t>Tagname</a:t>
            </a:r>
            <a:r>
              <a:rPr lang="en-US" b="0" i="0" dirty="0" smtClean="0">
                <a:solidFill>
                  <a:srgbClr val="222222"/>
                </a:solidFill>
                <a:effectLst/>
                <a:latin typeface="Source Sans Pro" panose="020B0503030403020204" pitchFamily="34" charset="0"/>
              </a:rPr>
              <a:t> of the particular node.</a:t>
            </a:r>
          </a:p>
          <a:p>
            <a:pPr>
              <a:buFont typeface="Arial" panose="020B0604020202020204" pitchFamily="34" charset="0"/>
              <a:buChar char="•"/>
            </a:pPr>
            <a:r>
              <a:rPr lang="en-US" b="1" i="0" dirty="0" smtClean="0">
                <a:solidFill>
                  <a:srgbClr val="222222"/>
                </a:solidFill>
                <a:effectLst/>
                <a:latin typeface="Source Sans Pro" panose="020B0503030403020204" pitchFamily="34" charset="0"/>
              </a:rPr>
              <a:t>@:</a:t>
            </a:r>
            <a:r>
              <a:rPr lang="en-US" b="0" i="0" dirty="0" smtClean="0">
                <a:solidFill>
                  <a:srgbClr val="222222"/>
                </a:solidFill>
                <a:effectLst/>
                <a:latin typeface="Source Sans Pro" panose="020B0503030403020204" pitchFamily="34" charset="0"/>
              </a:rPr>
              <a:t> Select attribute.</a:t>
            </a:r>
          </a:p>
          <a:p>
            <a:pPr>
              <a:buFont typeface="Arial" panose="020B0604020202020204" pitchFamily="34" charset="0"/>
              <a:buChar char="•"/>
            </a:pPr>
            <a:r>
              <a:rPr lang="en-US" b="1" i="0" dirty="0" smtClean="0">
                <a:solidFill>
                  <a:srgbClr val="222222"/>
                </a:solidFill>
                <a:effectLst/>
                <a:latin typeface="Source Sans Pro" panose="020B0503030403020204" pitchFamily="34" charset="0"/>
              </a:rPr>
              <a:t>Attribute:</a:t>
            </a:r>
            <a:r>
              <a:rPr lang="en-US" b="0" i="0" dirty="0" smtClean="0">
                <a:solidFill>
                  <a:srgbClr val="222222"/>
                </a:solidFill>
                <a:effectLst/>
                <a:latin typeface="Source Sans Pro" panose="020B0503030403020204" pitchFamily="34" charset="0"/>
              </a:rPr>
              <a:t> Attribute name of the node.</a:t>
            </a:r>
          </a:p>
          <a:p>
            <a:pPr>
              <a:buFont typeface="Arial" panose="020B0604020202020204" pitchFamily="34" charset="0"/>
              <a:buChar char="•"/>
            </a:pPr>
            <a:r>
              <a:rPr lang="en-US" b="1" i="0" dirty="0" smtClean="0">
                <a:solidFill>
                  <a:srgbClr val="222222"/>
                </a:solidFill>
                <a:effectLst/>
                <a:latin typeface="Source Sans Pro" panose="020B0503030403020204" pitchFamily="34" charset="0"/>
              </a:rPr>
              <a:t>Value:</a:t>
            </a:r>
            <a:r>
              <a:rPr lang="en-US" b="0" i="0" dirty="0" smtClean="0">
                <a:solidFill>
                  <a:srgbClr val="222222"/>
                </a:solidFill>
                <a:effectLst/>
                <a:latin typeface="Source Sans Pro" panose="020B0503030403020204" pitchFamily="34" charset="0"/>
              </a:rPr>
              <a:t> Value of the attribute.</a:t>
            </a:r>
            <a:endParaRPr lang="en-US" b="0" i="0" dirty="0">
              <a:solidFill>
                <a:srgbClr val="222222"/>
              </a:solidFill>
              <a:effectLst/>
              <a:latin typeface="Source Sans Pro" panose="020B0503030403020204" pitchFamily="34" charset="0"/>
            </a:endParaRPr>
          </a:p>
        </p:txBody>
      </p:sp>
      <p:pic>
        <p:nvPicPr>
          <p:cNvPr id="7" name="Picture 6"/>
          <p:cNvPicPr>
            <a:picLocks noChangeAspect="1"/>
          </p:cNvPicPr>
          <p:nvPr/>
        </p:nvPicPr>
        <p:blipFill>
          <a:blip r:embed="rId3"/>
          <a:stretch>
            <a:fillRect/>
          </a:stretch>
        </p:blipFill>
        <p:spPr>
          <a:xfrm>
            <a:off x="143983" y="3957271"/>
            <a:ext cx="6082616" cy="2317187"/>
          </a:xfrm>
          <a:prstGeom prst="rect">
            <a:avLst/>
          </a:prstGeom>
        </p:spPr>
      </p:pic>
      <p:pic>
        <p:nvPicPr>
          <p:cNvPr id="10" name="Picture 9"/>
          <p:cNvPicPr>
            <a:picLocks noChangeAspect="1"/>
          </p:cNvPicPr>
          <p:nvPr/>
        </p:nvPicPr>
        <p:blipFill>
          <a:blip r:embed="rId4"/>
          <a:stretch>
            <a:fillRect/>
          </a:stretch>
        </p:blipFill>
        <p:spPr>
          <a:xfrm>
            <a:off x="6300644" y="3555821"/>
            <a:ext cx="4781550" cy="1809750"/>
          </a:xfrm>
          <a:prstGeom prst="rect">
            <a:avLst/>
          </a:prstGeom>
        </p:spPr>
      </p:pic>
      <p:sp>
        <p:nvSpPr>
          <p:cNvPr id="12" name="Rectangle 11"/>
          <p:cNvSpPr/>
          <p:nvPr/>
        </p:nvSpPr>
        <p:spPr>
          <a:xfrm>
            <a:off x="6465564" y="5791463"/>
            <a:ext cx="7040671" cy="646331"/>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rPr>
              <a:t> </a:t>
            </a:r>
            <a:r>
              <a:rPr lang="en-US" sz="2400" dirty="0" smtClean="0">
                <a:latin typeface="Calibri" panose="020F0502020204030204" pitchFamily="34" charset="0"/>
                <a:ea typeface="Calibri" panose="020F0502020204030204" pitchFamily="34" charset="0"/>
              </a:rPr>
              <a:t>//</a:t>
            </a:r>
            <a:r>
              <a:rPr lang="en-US" sz="3600" dirty="0" smtClean="0">
                <a:latin typeface="Calibri" panose="020F0502020204030204" pitchFamily="34" charset="0"/>
                <a:ea typeface="Calibri" panose="020F0502020204030204" pitchFamily="34" charset="0"/>
              </a:rPr>
              <a:t>div[@id=‘logo-default’]</a:t>
            </a:r>
            <a:endParaRPr lang="en-US" sz="3600" dirty="0"/>
          </a:p>
        </p:txBody>
      </p:sp>
    </p:spTree>
    <p:extLst>
      <p:ext uri="{BB962C8B-B14F-4D97-AF65-F5344CB8AC3E}">
        <p14:creationId xmlns:p14="http://schemas.microsoft.com/office/powerpoint/2010/main" val="2769401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315" y="438504"/>
            <a:ext cx="2238113" cy="461665"/>
          </a:xfrm>
          <a:prstGeom prst="rect">
            <a:avLst/>
          </a:prstGeom>
        </p:spPr>
        <p:txBody>
          <a:bodyPr wrap="none">
            <a:spAutoFit/>
          </a:bodyPr>
          <a:lstStyle/>
          <a:p>
            <a:r>
              <a:rPr lang="en-US" sz="2400" b="1" i="0" dirty="0" smtClean="0">
                <a:solidFill>
                  <a:srgbClr val="222222"/>
                </a:solidFill>
                <a:effectLst/>
                <a:latin typeface="Source Sans Pro" panose="020B0503030403020204" pitchFamily="34" charset="0"/>
              </a:rPr>
              <a:t>Absolute </a:t>
            </a:r>
            <a:r>
              <a:rPr lang="en-US" sz="2400" b="1" i="0" dirty="0" err="1" smtClean="0">
                <a:solidFill>
                  <a:srgbClr val="222222"/>
                </a:solidFill>
                <a:effectLst/>
                <a:latin typeface="Source Sans Pro" panose="020B0503030403020204" pitchFamily="34" charset="0"/>
              </a:rPr>
              <a:t>xpath</a:t>
            </a:r>
            <a:endParaRPr lang="en-US" sz="2400" dirty="0"/>
          </a:p>
        </p:txBody>
      </p:sp>
      <p:pic>
        <p:nvPicPr>
          <p:cNvPr id="2050" name="Picture 2" descr="XPath in Selenium WebDriver: Complete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18" y="1196791"/>
            <a:ext cx="8074028" cy="417446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391371" y="5667880"/>
            <a:ext cx="9206630" cy="830997"/>
          </a:xfrm>
          <a:prstGeom prst="rect">
            <a:avLst/>
          </a:prstGeom>
        </p:spPr>
        <p:txBody>
          <a:bodyPr wrap="square">
            <a:spAutoFit/>
          </a:bodyPr>
          <a:lstStyle/>
          <a:p>
            <a:r>
              <a:rPr lang="en-US" sz="2400" dirty="0" smtClean="0"/>
              <a:t>html/body/div[1]/section/div[1]/div/div/div/div[1]/div/div/div/div/div[3]/div[1]/div/h4[1]/b</a:t>
            </a:r>
            <a:endParaRPr lang="en-US" sz="2400" dirty="0"/>
          </a:p>
        </p:txBody>
      </p:sp>
      <p:sp>
        <p:nvSpPr>
          <p:cNvPr id="5" name="Rectangle 4"/>
          <p:cNvSpPr/>
          <p:nvPr/>
        </p:nvSpPr>
        <p:spPr>
          <a:xfrm>
            <a:off x="-56926" y="-92480"/>
            <a:ext cx="7040671" cy="584775"/>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rPr>
              <a:t> </a:t>
            </a:r>
            <a:r>
              <a:rPr lang="en-US" sz="3200" b="1" dirty="0" smtClean="0">
                <a:latin typeface="Calibri" panose="020F0502020204030204" pitchFamily="34" charset="0"/>
                <a:ea typeface="Calibri" panose="020F0502020204030204" pitchFamily="34" charset="0"/>
              </a:rPr>
              <a:t>1. </a:t>
            </a:r>
            <a:r>
              <a:rPr lang="en-US" sz="3200" b="1" dirty="0" err="1" smtClean="0">
                <a:latin typeface="Calibri" panose="020F0502020204030204" pitchFamily="34" charset="0"/>
                <a:ea typeface="Calibri" panose="020F0502020204030204" pitchFamily="34" charset="0"/>
              </a:rPr>
              <a:t>Xpath</a:t>
            </a:r>
            <a:endParaRPr lang="en-US" sz="3200" b="1" dirty="0"/>
          </a:p>
        </p:txBody>
      </p:sp>
    </p:spTree>
    <p:extLst>
      <p:ext uri="{BB962C8B-B14F-4D97-AF65-F5344CB8AC3E}">
        <p14:creationId xmlns:p14="http://schemas.microsoft.com/office/powerpoint/2010/main" val="371621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773" y="465023"/>
            <a:ext cx="2157963" cy="461665"/>
          </a:xfrm>
          <a:prstGeom prst="rect">
            <a:avLst/>
          </a:prstGeom>
        </p:spPr>
        <p:txBody>
          <a:bodyPr wrap="none">
            <a:spAutoFit/>
          </a:bodyPr>
          <a:lstStyle/>
          <a:p>
            <a:r>
              <a:rPr lang="en-US" sz="2400" b="1" i="0" dirty="0" smtClean="0">
                <a:solidFill>
                  <a:srgbClr val="222222"/>
                </a:solidFill>
                <a:effectLst/>
                <a:latin typeface="Source Sans Pro" panose="020B0503030403020204" pitchFamily="34" charset="0"/>
              </a:rPr>
              <a:t>Relative </a:t>
            </a:r>
            <a:r>
              <a:rPr lang="en-US" sz="2400" b="1" i="0" dirty="0" err="1" smtClean="0">
                <a:solidFill>
                  <a:srgbClr val="222222"/>
                </a:solidFill>
                <a:effectLst/>
                <a:latin typeface="Source Sans Pro" panose="020B0503030403020204" pitchFamily="34" charset="0"/>
              </a:rPr>
              <a:t>xpath</a:t>
            </a:r>
            <a:endParaRPr lang="en-US" sz="2400" b="1" i="0" dirty="0">
              <a:solidFill>
                <a:srgbClr val="222222"/>
              </a:solidFill>
              <a:effectLst/>
              <a:latin typeface="Source Sans Pro" panose="020B0503030403020204" pitchFamily="34" charset="0"/>
            </a:endParaRPr>
          </a:p>
        </p:txBody>
      </p:sp>
      <p:pic>
        <p:nvPicPr>
          <p:cNvPr id="3074" name="Picture 2" descr="XPath in Selenium WebDriver: Complete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792" y="1157521"/>
            <a:ext cx="7458075"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60736" y="5375184"/>
            <a:ext cx="7862409" cy="461665"/>
          </a:xfrm>
          <a:prstGeom prst="rect">
            <a:avLst/>
          </a:prstGeom>
        </p:spPr>
        <p:txBody>
          <a:bodyPr wrap="none">
            <a:spAutoFit/>
          </a:bodyPr>
          <a:lstStyle/>
          <a:p>
            <a:r>
              <a:rPr lang="en-US" sz="2400" dirty="0"/>
              <a:t>Relative </a:t>
            </a:r>
            <a:r>
              <a:rPr lang="en-US" sz="2400" dirty="0" err="1"/>
              <a:t>xpath</a:t>
            </a:r>
            <a:r>
              <a:rPr lang="en-US" sz="2400" dirty="0"/>
              <a:t>: //*[@class='featured-box']//*[text()='Testing']</a:t>
            </a:r>
          </a:p>
        </p:txBody>
      </p:sp>
      <p:sp>
        <p:nvSpPr>
          <p:cNvPr id="5" name="Rectangle 4"/>
          <p:cNvSpPr/>
          <p:nvPr/>
        </p:nvSpPr>
        <p:spPr>
          <a:xfrm>
            <a:off x="-130000" y="-65750"/>
            <a:ext cx="7040671" cy="584775"/>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rPr>
              <a:t> </a:t>
            </a:r>
            <a:r>
              <a:rPr lang="en-US" sz="3200" b="1" dirty="0" smtClean="0">
                <a:latin typeface="Calibri" panose="020F0502020204030204" pitchFamily="34" charset="0"/>
                <a:ea typeface="Calibri" panose="020F0502020204030204" pitchFamily="34" charset="0"/>
              </a:rPr>
              <a:t>1. </a:t>
            </a:r>
            <a:r>
              <a:rPr lang="en-US" sz="3200" b="1" dirty="0" err="1" smtClean="0">
                <a:latin typeface="Calibri" panose="020F0502020204030204" pitchFamily="34" charset="0"/>
                <a:ea typeface="Calibri" panose="020F0502020204030204" pitchFamily="34" charset="0"/>
              </a:rPr>
              <a:t>Xpath</a:t>
            </a:r>
            <a:endParaRPr lang="en-US" sz="3200" b="1" dirty="0"/>
          </a:p>
        </p:txBody>
      </p:sp>
    </p:spTree>
    <p:extLst>
      <p:ext uri="{BB962C8B-B14F-4D97-AF65-F5344CB8AC3E}">
        <p14:creationId xmlns:p14="http://schemas.microsoft.com/office/powerpoint/2010/main" val="2174464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717" y="754252"/>
            <a:ext cx="10631055" cy="2215991"/>
          </a:xfrm>
          <a:prstGeom prst="rect">
            <a:avLst/>
          </a:prstGeom>
          <a:noFill/>
        </p:spPr>
        <p:txBody>
          <a:bodyPr wrap="square" rtlCol="0">
            <a:spAutoFit/>
          </a:bodyPr>
          <a:lstStyle/>
          <a:p>
            <a:r>
              <a:rPr lang="en-US" sz="2400" dirty="0"/>
              <a:t>a</a:t>
            </a:r>
            <a:r>
              <a:rPr lang="en-US" sz="2400" dirty="0" smtClean="0"/>
              <a:t>. Start-With, Contains, Text</a:t>
            </a:r>
          </a:p>
          <a:p>
            <a:r>
              <a:rPr lang="en-US" sz="2400" dirty="0" smtClean="0"/>
              <a:t>b. Or, And</a:t>
            </a:r>
          </a:p>
          <a:p>
            <a:r>
              <a:rPr lang="en-US" sz="2400" dirty="0" smtClean="0"/>
              <a:t>c. </a:t>
            </a:r>
            <a:r>
              <a:rPr lang="en-US" sz="2400" dirty="0">
                <a:solidFill>
                  <a:srgbClr val="222222"/>
                </a:solidFill>
              </a:rPr>
              <a:t>XPath axes </a:t>
            </a:r>
            <a:r>
              <a:rPr lang="en-US" sz="2400" dirty="0" smtClean="0">
                <a:solidFill>
                  <a:srgbClr val="222222"/>
                </a:solidFill>
              </a:rPr>
              <a:t>methods</a:t>
            </a:r>
          </a:p>
          <a:p>
            <a:r>
              <a:rPr lang="en-US" sz="2400" dirty="0" smtClean="0">
                <a:solidFill>
                  <a:srgbClr val="222222"/>
                </a:solidFill>
              </a:rPr>
              <a:t>     + Following/</a:t>
            </a:r>
            <a:r>
              <a:rPr lang="en-US" sz="2400" dirty="0" smtClean="0">
                <a:solidFill>
                  <a:srgbClr val="222222"/>
                </a:solidFill>
                <a:latin typeface="Source Sans Pro" panose="020B0503030403020204" pitchFamily="34" charset="0"/>
              </a:rPr>
              <a:t> Preceding</a:t>
            </a:r>
            <a:r>
              <a:rPr lang="en-US" sz="2400" dirty="0">
                <a:solidFill>
                  <a:srgbClr val="222222"/>
                </a:solidFill>
              </a:rPr>
              <a:t>/</a:t>
            </a:r>
            <a:r>
              <a:rPr lang="en-US" sz="2400" dirty="0" smtClean="0">
                <a:solidFill>
                  <a:srgbClr val="222222"/>
                </a:solidFill>
              </a:rPr>
              <a:t>Following-sibling/</a:t>
            </a:r>
            <a:r>
              <a:rPr lang="en-US" sz="2400" dirty="0" smtClean="0">
                <a:solidFill>
                  <a:srgbClr val="222222"/>
                </a:solidFill>
                <a:latin typeface="Source Sans Pro" panose="020B0503030403020204" pitchFamily="34" charset="0"/>
              </a:rPr>
              <a:t>Preceding</a:t>
            </a:r>
            <a:r>
              <a:rPr lang="en-US" sz="2400" dirty="0" smtClean="0">
                <a:solidFill>
                  <a:srgbClr val="222222"/>
                </a:solidFill>
              </a:rPr>
              <a:t>-sibling</a:t>
            </a:r>
          </a:p>
          <a:p>
            <a:r>
              <a:rPr lang="en-US" sz="2400" dirty="0">
                <a:solidFill>
                  <a:srgbClr val="222222"/>
                </a:solidFill>
              </a:rPr>
              <a:t> </a:t>
            </a:r>
            <a:r>
              <a:rPr lang="en-US" sz="2400" dirty="0" smtClean="0">
                <a:solidFill>
                  <a:srgbClr val="222222"/>
                </a:solidFill>
              </a:rPr>
              <a:t>    +</a:t>
            </a:r>
            <a:r>
              <a:rPr lang="en-US" sz="2400" dirty="0">
                <a:solidFill>
                  <a:srgbClr val="222222"/>
                </a:solidFill>
                <a:latin typeface="Source Sans Pro" panose="020B0503030403020204" pitchFamily="34" charset="0"/>
              </a:rPr>
              <a:t> </a:t>
            </a:r>
            <a:r>
              <a:rPr lang="en-US" sz="2400" dirty="0" smtClean="0">
                <a:solidFill>
                  <a:srgbClr val="222222"/>
                </a:solidFill>
              </a:rPr>
              <a:t>Child/Parent/Ancestor/</a:t>
            </a:r>
            <a:r>
              <a:rPr lang="en-US" sz="2400" dirty="0">
                <a:solidFill>
                  <a:srgbClr val="222222"/>
                </a:solidFill>
              </a:rPr>
              <a:t> </a:t>
            </a:r>
            <a:r>
              <a:rPr lang="en-US" sz="2400" dirty="0" smtClean="0">
                <a:solidFill>
                  <a:srgbClr val="222222"/>
                </a:solidFill>
              </a:rPr>
              <a:t>Descendant</a:t>
            </a:r>
            <a:endParaRPr lang="en-US" sz="2400" dirty="0">
              <a:solidFill>
                <a:srgbClr val="222222"/>
              </a:solidFill>
            </a:endParaRPr>
          </a:p>
          <a:p>
            <a:endParaRPr lang="en-US" dirty="0" smtClean="0"/>
          </a:p>
        </p:txBody>
      </p:sp>
      <p:sp>
        <p:nvSpPr>
          <p:cNvPr id="4" name="Rectangle 3"/>
          <p:cNvSpPr/>
          <p:nvPr/>
        </p:nvSpPr>
        <p:spPr>
          <a:xfrm>
            <a:off x="81016" y="62615"/>
            <a:ext cx="7040671" cy="584775"/>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rPr>
              <a:t> </a:t>
            </a:r>
            <a:r>
              <a:rPr lang="en-US" sz="3200" b="1" dirty="0" smtClean="0">
                <a:latin typeface="Calibri" panose="020F0502020204030204" pitchFamily="34" charset="0"/>
                <a:ea typeface="Calibri" panose="020F0502020204030204" pitchFamily="34" charset="0"/>
              </a:rPr>
              <a:t>1. </a:t>
            </a:r>
            <a:r>
              <a:rPr lang="en-US" sz="3200" b="1" dirty="0" err="1" smtClean="0">
                <a:latin typeface="Calibri" panose="020F0502020204030204" pitchFamily="34" charset="0"/>
                <a:ea typeface="Calibri" panose="020F0502020204030204" pitchFamily="34" charset="0"/>
              </a:rPr>
              <a:t>Xpath</a:t>
            </a:r>
            <a:endParaRPr lang="en-US" sz="3200" b="1" dirty="0"/>
          </a:p>
        </p:txBody>
      </p:sp>
    </p:spTree>
    <p:extLst>
      <p:ext uri="{BB962C8B-B14F-4D97-AF65-F5344CB8AC3E}">
        <p14:creationId xmlns:p14="http://schemas.microsoft.com/office/powerpoint/2010/main" val="334941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XPath trong Selenium WebDriver: HÆ°á»ng dáº«n hoÃ n chá»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298" y="461665"/>
            <a:ext cx="3493673" cy="292017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68726" y="0"/>
            <a:ext cx="1390124" cy="461665"/>
          </a:xfrm>
          <a:prstGeom prst="rect">
            <a:avLst/>
          </a:prstGeom>
        </p:spPr>
        <p:txBody>
          <a:bodyPr wrap="none">
            <a:spAutoFit/>
          </a:bodyPr>
          <a:lstStyle/>
          <a:p>
            <a:r>
              <a:rPr lang="en-US" sz="2400" b="1" i="0" dirty="0" smtClean="0">
                <a:solidFill>
                  <a:srgbClr val="222222"/>
                </a:solidFill>
                <a:effectLst/>
                <a:latin typeface="Source Sans Pro" panose="020B0503030403020204" pitchFamily="34" charset="0"/>
              </a:rPr>
              <a:t>Contains</a:t>
            </a:r>
            <a:endParaRPr lang="en-US" sz="2400" b="1" i="0" dirty="0">
              <a:solidFill>
                <a:srgbClr val="222222"/>
              </a:solidFill>
              <a:effectLst/>
              <a:latin typeface="Source Sans Pro" panose="020B0503030403020204" pitchFamily="34" charset="0"/>
            </a:endParaRPr>
          </a:p>
        </p:txBody>
      </p:sp>
      <p:sp>
        <p:nvSpPr>
          <p:cNvPr id="7" name="Rectangle 6"/>
          <p:cNvSpPr/>
          <p:nvPr/>
        </p:nvSpPr>
        <p:spPr>
          <a:xfrm>
            <a:off x="208597" y="3363826"/>
            <a:ext cx="4504118" cy="461665"/>
          </a:xfrm>
          <a:prstGeom prst="rect">
            <a:avLst/>
          </a:prstGeom>
        </p:spPr>
        <p:txBody>
          <a:bodyPr wrap="none">
            <a:spAutoFit/>
          </a:bodyPr>
          <a:lstStyle/>
          <a:p>
            <a:r>
              <a:rPr lang="en-US" sz="2400" dirty="0" err="1" smtClean="0"/>
              <a:t>Xpath</a:t>
            </a:r>
            <a:r>
              <a:rPr lang="en-US" sz="2400" dirty="0" smtClean="0"/>
              <a:t>=//*[contains(@name,'</a:t>
            </a:r>
            <a:r>
              <a:rPr lang="en-US" sz="2400" dirty="0" err="1" smtClean="0"/>
              <a:t>btn</a:t>
            </a:r>
            <a:r>
              <a:rPr lang="en-US" sz="2400" dirty="0" smtClean="0"/>
              <a:t>')]</a:t>
            </a:r>
            <a:endParaRPr lang="en-US" sz="2400" dirty="0"/>
          </a:p>
        </p:txBody>
      </p:sp>
      <p:sp>
        <p:nvSpPr>
          <p:cNvPr id="5" name="Rectangle 4"/>
          <p:cNvSpPr/>
          <p:nvPr/>
        </p:nvSpPr>
        <p:spPr>
          <a:xfrm>
            <a:off x="5624945" y="0"/>
            <a:ext cx="2935419" cy="461665"/>
          </a:xfrm>
          <a:prstGeom prst="rect">
            <a:avLst/>
          </a:prstGeom>
        </p:spPr>
        <p:txBody>
          <a:bodyPr wrap="none">
            <a:spAutoFit/>
          </a:bodyPr>
          <a:lstStyle/>
          <a:p>
            <a:r>
              <a:rPr lang="en-US" sz="2400" b="1" i="0" dirty="0" smtClean="0">
                <a:solidFill>
                  <a:srgbClr val="222222"/>
                </a:solidFill>
                <a:effectLst/>
                <a:latin typeface="Source Sans Pro" panose="020B0503030403020204" pitchFamily="34" charset="0"/>
              </a:rPr>
              <a:t>Start-with/end-with</a:t>
            </a:r>
            <a:endParaRPr lang="en-US" sz="2400" b="1" i="0" dirty="0">
              <a:solidFill>
                <a:srgbClr val="222222"/>
              </a:solidFill>
              <a:effectLst/>
              <a:latin typeface="Source Sans Pro" panose="020B0503030403020204" pitchFamily="34" charset="0"/>
            </a:endParaRPr>
          </a:p>
        </p:txBody>
      </p:sp>
      <p:pic>
        <p:nvPicPr>
          <p:cNvPr id="8" name="Picture 3" descr="XPath in Selenium WebDriver: Complete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4945" y="461665"/>
            <a:ext cx="5896413" cy="28703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624945" y="3381838"/>
            <a:ext cx="5431423" cy="461665"/>
          </a:xfrm>
          <a:prstGeom prst="rect">
            <a:avLst/>
          </a:prstGeom>
        </p:spPr>
        <p:txBody>
          <a:bodyPr wrap="none">
            <a:spAutoFit/>
          </a:bodyPr>
          <a:lstStyle/>
          <a:p>
            <a:r>
              <a:rPr lang="en-US" sz="2400" dirty="0" err="1"/>
              <a:t>Xpath</a:t>
            </a:r>
            <a:r>
              <a:rPr lang="en-US" sz="2400" dirty="0"/>
              <a:t>=//label[starts-with(@</a:t>
            </a:r>
            <a:r>
              <a:rPr lang="en-US" sz="2400" dirty="0" err="1"/>
              <a:t>id,'message</a:t>
            </a:r>
            <a:r>
              <a:rPr lang="en-US" sz="2400" dirty="0"/>
              <a:t>')]</a:t>
            </a:r>
          </a:p>
        </p:txBody>
      </p:sp>
      <p:sp>
        <p:nvSpPr>
          <p:cNvPr id="10" name="Rectangle 9"/>
          <p:cNvSpPr/>
          <p:nvPr/>
        </p:nvSpPr>
        <p:spPr>
          <a:xfrm>
            <a:off x="4779104" y="4966952"/>
            <a:ext cx="792205" cy="461665"/>
          </a:xfrm>
          <a:prstGeom prst="rect">
            <a:avLst/>
          </a:prstGeom>
        </p:spPr>
        <p:txBody>
          <a:bodyPr wrap="none">
            <a:spAutoFit/>
          </a:bodyPr>
          <a:lstStyle/>
          <a:p>
            <a:r>
              <a:rPr lang="en-US" sz="2400" b="1" i="0" dirty="0" smtClean="0">
                <a:solidFill>
                  <a:srgbClr val="222222"/>
                </a:solidFill>
                <a:effectLst/>
                <a:latin typeface="Source Sans Pro" panose="020B0503030403020204" pitchFamily="34" charset="0"/>
              </a:rPr>
              <a:t>Text</a:t>
            </a:r>
            <a:endParaRPr lang="en-US" sz="2400" b="1" i="0" dirty="0">
              <a:solidFill>
                <a:srgbClr val="222222"/>
              </a:solidFill>
              <a:effectLst/>
              <a:latin typeface="Source Sans Pro" panose="020B0503030403020204" pitchFamily="34" charset="0"/>
            </a:endParaRPr>
          </a:p>
        </p:txBody>
      </p:sp>
      <p:pic>
        <p:nvPicPr>
          <p:cNvPr id="11" name="Picture 2" descr="XPath in Selenium WebDriver: Complete Tutori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71" y="3932480"/>
            <a:ext cx="4189417" cy="286040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779104" y="5362684"/>
            <a:ext cx="4463466" cy="830997"/>
          </a:xfrm>
          <a:prstGeom prst="rect">
            <a:avLst/>
          </a:prstGeom>
        </p:spPr>
        <p:txBody>
          <a:bodyPr wrap="none">
            <a:spAutoFit/>
          </a:bodyPr>
          <a:lstStyle/>
          <a:p>
            <a:r>
              <a:rPr lang="en-US" sz="2400" dirty="0" err="1" smtClean="0"/>
              <a:t>Xpath</a:t>
            </a:r>
            <a:r>
              <a:rPr lang="en-US" sz="2400" dirty="0" smtClean="0"/>
              <a:t>=//td[text()='</a:t>
            </a:r>
            <a:r>
              <a:rPr lang="en-US" sz="2400" dirty="0" err="1" smtClean="0"/>
              <a:t>UserID</a:t>
            </a:r>
            <a:r>
              <a:rPr lang="en-US" sz="2400" dirty="0" smtClean="0"/>
              <a:t>']</a:t>
            </a:r>
          </a:p>
          <a:p>
            <a:r>
              <a:rPr lang="en-US" sz="2400" dirty="0" err="1" smtClean="0"/>
              <a:t>Xpath</a:t>
            </a:r>
            <a:r>
              <a:rPr lang="en-US" sz="2400" dirty="0" smtClean="0"/>
              <a:t>=//td[contains(text(),’User’)]</a:t>
            </a:r>
            <a:endParaRPr lang="en-US" sz="2400" dirty="0"/>
          </a:p>
        </p:txBody>
      </p:sp>
    </p:spTree>
    <p:extLst>
      <p:ext uri="{BB962C8B-B14F-4D97-AF65-F5344CB8AC3E}">
        <p14:creationId xmlns:p14="http://schemas.microsoft.com/office/powerpoint/2010/main" val="3698992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65125"/>
            <a:ext cx="2377574" cy="461665"/>
          </a:xfrm>
          <a:prstGeom prst="rect">
            <a:avLst/>
          </a:prstGeom>
        </p:spPr>
        <p:txBody>
          <a:bodyPr wrap="none">
            <a:spAutoFit/>
          </a:bodyPr>
          <a:lstStyle/>
          <a:p>
            <a:r>
              <a:rPr lang="en-US" sz="2400" b="1" i="0" dirty="0" smtClean="0">
                <a:solidFill>
                  <a:srgbClr val="222222"/>
                </a:solidFill>
                <a:effectLst/>
                <a:latin typeface="Source Sans Pro" panose="020B0503030403020204" pitchFamily="34" charset="0"/>
              </a:rPr>
              <a:t> Using OR &amp; AND</a:t>
            </a:r>
            <a:endParaRPr lang="en-US" sz="2400" b="1" i="0" dirty="0">
              <a:solidFill>
                <a:srgbClr val="222222"/>
              </a:solidFill>
              <a:effectLst/>
              <a:latin typeface="Source Sans Pro" panose="020B0503030403020204" pitchFamily="34" charset="0"/>
            </a:endParaRPr>
          </a:p>
        </p:txBody>
      </p:sp>
      <p:sp>
        <p:nvSpPr>
          <p:cNvPr id="3" name="Rectangle 2"/>
          <p:cNvSpPr/>
          <p:nvPr/>
        </p:nvSpPr>
        <p:spPr>
          <a:xfrm>
            <a:off x="828409" y="4869987"/>
            <a:ext cx="4696330" cy="830997"/>
          </a:xfrm>
          <a:prstGeom prst="rect">
            <a:avLst/>
          </a:prstGeom>
        </p:spPr>
        <p:txBody>
          <a:bodyPr wrap="square">
            <a:spAutoFit/>
          </a:bodyPr>
          <a:lstStyle/>
          <a:p>
            <a:r>
              <a:rPr lang="en-US" sz="2400" dirty="0" err="1" smtClean="0"/>
              <a:t>Xpath</a:t>
            </a:r>
            <a:r>
              <a:rPr lang="en-US" sz="2400" dirty="0" smtClean="0"/>
              <a:t>=//*[@type='submit' or @name='</a:t>
            </a:r>
            <a:r>
              <a:rPr lang="en-US" sz="2400" dirty="0" err="1" smtClean="0"/>
              <a:t>btnReset</a:t>
            </a:r>
            <a:r>
              <a:rPr lang="en-US" sz="2400" dirty="0" smtClean="0"/>
              <a:t>']</a:t>
            </a:r>
            <a:endParaRPr lang="en-US" sz="2400" dirty="0"/>
          </a:p>
        </p:txBody>
      </p:sp>
      <p:pic>
        <p:nvPicPr>
          <p:cNvPr id="5123" name="Picture 3" descr="XPath in Selenium WebDriver: Complete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01" y="1051468"/>
            <a:ext cx="6016946" cy="3207381"/>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XPath in Selenium WebDriver: Complete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578" y="1051468"/>
            <a:ext cx="5071997" cy="33644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727377" y="4869988"/>
            <a:ext cx="4646397" cy="830997"/>
          </a:xfrm>
          <a:prstGeom prst="rect">
            <a:avLst/>
          </a:prstGeom>
        </p:spPr>
        <p:txBody>
          <a:bodyPr wrap="square">
            <a:spAutoFit/>
          </a:bodyPr>
          <a:lstStyle/>
          <a:p>
            <a:r>
              <a:rPr lang="en-US" sz="2400" dirty="0" err="1" smtClean="0"/>
              <a:t>Xpath</a:t>
            </a:r>
            <a:r>
              <a:rPr lang="en-US" sz="2400" dirty="0" smtClean="0"/>
              <a:t>=//input[@type='submit' and @name='</a:t>
            </a:r>
            <a:r>
              <a:rPr lang="en-US" sz="2400" dirty="0" err="1" smtClean="0"/>
              <a:t>btnLogin</a:t>
            </a:r>
            <a:r>
              <a:rPr lang="en-US" sz="2400" dirty="0" smtClean="0"/>
              <a:t>']</a:t>
            </a:r>
            <a:endParaRPr lang="en-US" sz="2400" dirty="0"/>
          </a:p>
        </p:txBody>
      </p:sp>
    </p:spTree>
    <p:extLst>
      <p:ext uri="{BB962C8B-B14F-4D97-AF65-F5344CB8AC3E}">
        <p14:creationId xmlns:p14="http://schemas.microsoft.com/office/powerpoint/2010/main" val="3123552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6714</TotalTime>
  <Words>696</Words>
  <Application>Microsoft Office PowerPoint</Application>
  <PresentationFormat>Widescreen</PresentationFormat>
  <Paragraphs>121</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Source Sans Pro</vt:lpstr>
      <vt:lpstr>Wingdings</vt:lpstr>
      <vt:lpstr>Office Theme</vt:lpstr>
      <vt:lpstr>PowerPoint Presentation</vt:lpstr>
      <vt:lpstr>PowerPoint Presentation</vt:lpstr>
      <vt:lpstr>PowerPoint Presentation</vt:lpstr>
      <vt:lpstr>II. XPath and CSS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get locator win, android, ios, web</vt:lpstr>
      <vt:lpstr>Demo: Scripts for AADS</vt:lpstr>
    </vt:vector>
  </TitlesOfParts>
  <Company>TMA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dc:title>
  <dc:creator>Duy Nguyen Ngoc</dc:creator>
  <cp:lastModifiedBy>Duy Nguyen Ngoc</cp:lastModifiedBy>
  <cp:revision>248</cp:revision>
  <dcterms:created xsi:type="dcterms:W3CDTF">2019-06-11T02:14:17Z</dcterms:created>
  <dcterms:modified xsi:type="dcterms:W3CDTF">2019-06-26T07:03:40Z</dcterms:modified>
</cp:coreProperties>
</file>