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2"/>
  </p:notesMasterIdLst>
  <p:sldIdLst>
    <p:sldId id="256" r:id="rId2"/>
    <p:sldId id="257" r:id="rId3"/>
    <p:sldId id="297" r:id="rId4"/>
    <p:sldId id="283" r:id="rId5"/>
    <p:sldId id="307" r:id="rId6"/>
    <p:sldId id="308" r:id="rId7"/>
    <p:sldId id="309" r:id="rId8"/>
    <p:sldId id="314" r:id="rId9"/>
    <p:sldId id="310" r:id="rId10"/>
    <p:sldId id="312" r:id="rId11"/>
    <p:sldId id="313" r:id="rId12"/>
    <p:sldId id="311" r:id="rId13"/>
    <p:sldId id="315" r:id="rId14"/>
    <p:sldId id="316" r:id="rId15"/>
    <p:sldId id="317" r:id="rId16"/>
    <p:sldId id="318" r:id="rId17"/>
    <p:sldId id="319" r:id="rId18"/>
    <p:sldId id="305" r:id="rId19"/>
    <p:sldId id="304" r:id="rId20"/>
    <p:sldId id="321" r:id="rId21"/>
    <p:sldId id="326" r:id="rId22"/>
    <p:sldId id="329" r:id="rId23"/>
    <p:sldId id="330" r:id="rId24"/>
    <p:sldId id="323" r:id="rId25"/>
    <p:sldId id="324" r:id="rId26"/>
    <p:sldId id="327" r:id="rId27"/>
    <p:sldId id="328" r:id="rId28"/>
    <p:sldId id="325" r:id="rId29"/>
    <p:sldId id="331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3561" autoAdjust="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debug\&#28204;&#35430;&#21516;&#30436;&#38754;\40&#23652;2.3CUT&#29376;&#27841;\408\11~5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Alpha-Beta-</a:t>
            </a:r>
            <a:r>
              <a:rPr lang="zh-TW" altLang="zh-TW" sz="1800" b="0" i="0" baseline="0">
                <a:effectLst/>
              </a:rPr>
              <a:t>時間比較分析表 </a:t>
            </a:r>
            <a:r>
              <a:rPr lang="en-US" altLang="zh-TW" sz="1800" b="0" i="0" baseline="0">
                <a:effectLst/>
              </a:rPr>
              <a:t>depth : 10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alpha!$A$3:$A$52</c:f>
              <c:numCache>
                <c:formatCode>General</c:formatCode>
                <c:ptCount val="50"/>
                <c:pt idx="0">
                  <c:v>0.08</c:v>
                </c:pt>
                <c:pt idx="1">
                  <c:v>0.16</c:v>
                </c:pt>
                <c:pt idx="2">
                  <c:v>0.25</c:v>
                </c:pt>
                <c:pt idx="3">
                  <c:v>0.16</c:v>
                </c:pt>
                <c:pt idx="4">
                  <c:v>0.3</c:v>
                </c:pt>
                <c:pt idx="5">
                  <c:v>0.11</c:v>
                </c:pt>
                <c:pt idx="6">
                  <c:v>0.11</c:v>
                </c:pt>
                <c:pt idx="7">
                  <c:v>0.09</c:v>
                </c:pt>
                <c:pt idx="8">
                  <c:v>0.12</c:v>
                </c:pt>
                <c:pt idx="9">
                  <c:v>0.33</c:v>
                </c:pt>
                <c:pt idx="10">
                  <c:v>0.25</c:v>
                </c:pt>
                <c:pt idx="11">
                  <c:v>0.31</c:v>
                </c:pt>
                <c:pt idx="12">
                  <c:v>0.16</c:v>
                </c:pt>
                <c:pt idx="13">
                  <c:v>0.36</c:v>
                </c:pt>
                <c:pt idx="14">
                  <c:v>0.56999999999999995</c:v>
                </c:pt>
                <c:pt idx="15">
                  <c:v>0.81</c:v>
                </c:pt>
                <c:pt idx="16">
                  <c:v>0.66</c:v>
                </c:pt>
                <c:pt idx="17">
                  <c:v>0.17</c:v>
                </c:pt>
                <c:pt idx="18">
                  <c:v>0.06</c:v>
                </c:pt>
                <c:pt idx="19">
                  <c:v>0.05</c:v>
                </c:pt>
                <c:pt idx="20">
                  <c:v>0.27</c:v>
                </c:pt>
                <c:pt idx="21">
                  <c:v>0.19</c:v>
                </c:pt>
                <c:pt idx="22">
                  <c:v>0.36</c:v>
                </c:pt>
                <c:pt idx="23">
                  <c:v>0.22</c:v>
                </c:pt>
                <c:pt idx="24">
                  <c:v>0.33</c:v>
                </c:pt>
                <c:pt idx="25">
                  <c:v>0.12</c:v>
                </c:pt>
                <c:pt idx="26">
                  <c:v>0.09</c:v>
                </c:pt>
                <c:pt idx="27">
                  <c:v>0.06</c:v>
                </c:pt>
                <c:pt idx="28">
                  <c:v>0.23</c:v>
                </c:pt>
                <c:pt idx="29">
                  <c:v>0.19</c:v>
                </c:pt>
                <c:pt idx="30">
                  <c:v>0.22</c:v>
                </c:pt>
                <c:pt idx="31">
                  <c:v>0.27</c:v>
                </c:pt>
                <c:pt idx="32">
                  <c:v>0.3</c:v>
                </c:pt>
                <c:pt idx="33">
                  <c:v>0.06</c:v>
                </c:pt>
                <c:pt idx="34">
                  <c:v>0.14000000000000001</c:v>
                </c:pt>
                <c:pt idx="35">
                  <c:v>0.14000000000000001</c:v>
                </c:pt>
                <c:pt idx="36">
                  <c:v>0.22</c:v>
                </c:pt>
                <c:pt idx="37">
                  <c:v>0.19</c:v>
                </c:pt>
                <c:pt idx="38">
                  <c:v>0.3</c:v>
                </c:pt>
                <c:pt idx="39">
                  <c:v>0.11</c:v>
                </c:pt>
                <c:pt idx="40">
                  <c:v>0.44</c:v>
                </c:pt>
                <c:pt idx="41">
                  <c:v>0.41</c:v>
                </c:pt>
                <c:pt idx="42">
                  <c:v>0.25</c:v>
                </c:pt>
                <c:pt idx="43">
                  <c:v>0.31</c:v>
                </c:pt>
                <c:pt idx="44">
                  <c:v>0.27</c:v>
                </c:pt>
                <c:pt idx="45">
                  <c:v>0.33</c:v>
                </c:pt>
                <c:pt idx="46">
                  <c:v>0.41</c:v>
                </c:pt>
                <c:pt idx="47">
                  <c:v>0.34</c:v>
                </c:pt>
                <c:pt idx="48">
                  <c:v>0.25</c:v>
                </c:pt>
                <c:pt idx="49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E-450A-9888-8BCF4E91FDD4}"/>
            </c:ext>
          </c:extLst>
        </c:ser>
        <c:ser>
          <c:idx val="1"/>
          <c:order val="1"/>
          <c:tx>
            <c:v>2.1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alpha!$C$3:$C$52</c:f>
              <c:numCache>
                <c:formatCode>General</c:formatCode>
                <c:ptCount val="50"/>
                <c:pt idx="0">
                  <c:v>0.09</c:v>
                </c:pt>
                <c:pt idx="1">
                  <c:v>0.12</c:v>
                </c:pt>
                <c:pt idx="2">
                  <c:v>0.17</c:v>
                </c:pt>
                <c:pt idx="3">
                  <c:v>0.08</c:v>
                </c:pt>
                <c:pt idx="4">
                  <c:v>0.34</c:v>
                </c:pt>
                <c:pt idx="5">
                  <c:v>0.11</c:v>
                </c:pt>
                <c:pt idx="6">
                  <c:v>0.14000000000000001</c:v>
                </c:pt>
                <c:pt idx="7">
                  <c:v>0.08</c:v>
                </c:pt>
                <c:pt idx="8">
                  <c:v>0.12</c:v>
                </c:pt>
                <c:pt idx="9">
                  <c:v>0.27</c:v>
                </c:pt>
                <c:pt idx="10">
                  <c:v>0.25</c:v>
                </c:pt>
                <c:pt idx="11">
                  <c:v>0.3</c:v>
                </c:pt>
                <c:pt idx="12">
                  <c:v>0.22</c:v>
                </c:pt>
                <c:pt idx="13">
                  <c:v>0.65</c:v>
                </c:pt>
                <c:pt idx="14">
                  <c:v>0.62</c:v>
                </c:pt>
                <c:pt idx="15">
                  <c:v>1.22</c:v>
                </c:pt>
                <c:pt idx="16">
                  <c:v>0.39</c:v>
                </c:pt>
                <c:pt idx="17">
                  <c:v>0.12</c:v>
                </c:pt>
                <c:pt idx="18">
                  <c:v>0.06</c:v>
                </c:pt>
                <c:pt idx="19">
                  <c:v>0.05</c:v>
                </c:pt>
                <c:pt idx="20">
                  <c:v>0.22</c:v>
                </c:pt>
                <c:pt idx="21">
                  <c:v>0.18</c:v>
                </c:pt>
                <c:pt idx="22">
                  <c:v>0.27</c:v>
                </c:pt>
                <c:pt idx="23">
                  <c:v>0.09</c:v>
                </c:pt>
                <c:pt idx="24">
                  <c:v>0.08</c:v>
                </c:pt>
                <c:pt idx="25">
                  <c:v>0.09</c:v>
                </c:pt>
                <c:pt idx="26">
                  <c:v>0.08</c:v>
                </c:pt>
                <c:pt idx="27">
                  <c:v>0.06</c:v>
                </c:pt>
                <c:pt idx="28">
                  <c:v>0.2</c:v>
                </c:pt>
                <c:pt idx="29">
                  <c:v>0.16</c:v>
                </c:pt>
                <c:pt idx="30">
                  <c:v>0.09</c:v>
                </c:pt>
                <c:pt idx="31">
                  <c:v>0.11</c:v>
                </c:pt>
                <c:pt idx="32">
                  <c:v>0.06</c:v>
                </c:pt>
                <c:pt idx="33">
                  <c:v>0.06</c:v>
                </c:pt>
                <c:pt idx="34">
                  <c:v>0.16</c:v>
                </c:pt>
                <c:pt idx="35">
                  <c:v>0.09</c:v>
                </c:pt>
                <c:pt idx="36">
                  <c:v>0.22</c:v>
                </c:pt>
                <c:pt idx="37">
                  <c:v>0.2</c:v>
                </c:pt>
                <c:pt idx="38">
                  <c:v>0.28999999999999998</c:v>
                </c:pt>
                <c:pt idx="39">
                  <c:v>0.19</c:v>
                </c:pt>
                <c:pt idx="40">
                  <c:v>0.56000000000000005</c:v>
                </c:pt>
                <c:pt idx="41">
                  <c:v>0.36</c:v>
                </c:pt>
                <c:pt idx="42">
                  <c:v>0.23</c:v>
                </c:pt>
                <c:pt idx="43">
                  <c:v>0.25</c:v>
                </c:pt>
                <c:pt idx="44">
                  <c:v>0.25</c:v>
                </c:pt>
                <c:pt idx="45">
                  <c:v>0.25</c:v>
                </c:pt>
                <c:pt idx="46">
                  <c:v>0.36</c:v>
                </c:pt>
                <c:pt idx="47">
                  <c:v>0.42</c:v>
                </c:pt>
                <c:pt idx="48">
                  <c:v>0.3</c:v>
                </c:pt>
                <c:pt idx="49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BE-450A-9888-8BCF4E91FDD4}"/>
            </c:ext>
          </c:extLst>
        </c:ser>
        <c:ser>
          <c:idx val="2"/>
          <c:order val="2"/>
          <c:tx>
            <c:v>2.2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alpha!$E$3:$E$52</c:f>
              <c:numCache>
                <c:formatCode>General</c:formatCode>
                <c:ptCount val="50"/>
                <c:pt idx="0">
                  <c:v>0.15</c:v>
                </c:pt>
                <c:pt idx="1">
                  <c:v>0.81</c:v>
                </c:pt>
                <c:pt idx="2">
                  <c:v>0.91</c:v>
                </c:pt>
                <c:pt idx="3">
                  <c:v>0.59</c:v>
                </c:pt>
                <c:pt idx="4">
                  <c:v>0.56000000000000005</c:v>
                </c:pt>
                <c:pt idx="5">
                  <c:v>0.99</c:v>
                </c:pt>
                <c:pt idx="6">
                  <c:v>1.29</c:v>
                </c:pt>
                <c:pt idx="7">
                  <c:v>0.28000000000000003</c:v>
                </c:pt>
                <c:pt idx="8">
                  <c:v>0.73</c:v>
                </c:pt>
                <c:pt idx="9">
                  <c:v>0.56999999999999995</c:v>
                </c:pt>
                <c:pt idx="10">
                  <c:v>1</c:v>
                </c:pt>
                <c:pt idx="11">
                  <c:v>1.08</c:v>
                </c:pt>
                <c:pt idx="12">
                  <c:v>1.1299999999999999</c:v>
                </c:pt>
                <c:pt idx="13">
                  <c:v>1.31</c:v>
                </c:pt>
                <c:pt idx="14">
                  <c:v>2.12</c:v>
                </c:pt>
                <c:pt idx="15">
                  <c:v>1.93</c:v>
                </c:pt>
                <c:pt idx="16">
                  <c:v>2</c:v>
                </c:pt>
                <c:pt idx="17">
                  <c:v>0.89</c:v>
                </c:pt>
                <c:pt idx="18">
                  <c:v>1.44</c:v>
                </c:pt>
                <c:pt idx="19">
                  <c:v>0.18</c:v>
                </c:pt>
                <c:pt idx="20">
                  <c:v>1.74</c:v>
                </c:pt>
                <c:pt idx="21">
                  <c:v>0.43</c:v>
                </c:pt>
                <c:pt idx="22">
                  <c:v>1.23</c:v>
                </c:pt>
                <c:pt idx="23">
                  <c:v>1.7</c:v>
                </c:pt>
                <c:pt idx="24">
                  <c:v>0.92</c:v>
                </c:pt>
                <c:pt idx="25">
                  <c:v>0.95</c:v>
                </c:pt>
                <c:pt idx="26">
                  <c:v>1.53</c:v>
                </c:pt>
                <c:pt idx="27">
                  <c:v>0.24</c:v>
                </c:pt>
                <c:pt idx="28">
                  <c:v>1.62</c:v>
                </c:pt>
                <c:pt idx="29">
                  <c:v>0.47</c:v>
                </c:pt>
                <c:pt idx="30">
                  <c:v>1.1299999999999999</c:v>
                </c:pt>
                <c:pt idx="31">
                  <c:v>1.83</c:v>
                </c:pt>
                <c:pt idx="32">
                  <c:v>1.24</c:v>
                </c:pt>
                <c:pt idx="33">
                  <c:v>4.54</c:v>
                </c:pt>
                <c:pt idx="34">
                  <c:v>0.65</c:v>
                </c:pt>
                <c:pt idx="35">
                  <c:v>1.03</c:v>
                </c:pt>
                <c:pt idx="36">
                  <c:v>1.96</c:v>
                </c:pt>
                <c:pt idx="37">
                  <c:v>1.76</c:v>
                </c:pt>
                <c:pt idx="38">
                  <c:v>2.2799999999999998</c:v>
                </c:pt>
                <c:pt idx="39">
                  <c:v>6.81</c:v>
                </c:pt>
                <c:pt idx="40">
                  <c:v>2.4</c:v>
                </c:pt>
                <c:pt idx="41">
                  <c:v>1.62</c:v>
                </c:pt>
                <c:pt idx="42">
                  <c:v>2.73</c:v>
                </c:pt>
                <c:pt idx="43">
                  <c:v>4.8499999999999996</c:v>
                </c:pt>
                <c:pt idx="44">
                  <c:v>4.67</c:v>
                </c:pt>
                <c:pt idx="45">
                  <c:v>4.62</c:v>
                </c:pt>
                <c:pt idx="46">
                  <c:v>4.2300000000000004</c:v>
                </c:pt>
                <c:pt idx="47">
                  <c:v>3.64</c:v>
                </c:pt>
                <c:pt idx="48">
                  <c:v>2.65</c:v>
                </c:pt>
                <c:pt idx="49">
                  <c:v>3.29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BE-450A-9888-8BCF4E91FDD4}"/>
            </c:ext>
          </c:extLst>
        </c:ser>
        <c:ser>
          <c:idx val="3"/>
          <c:order val="3"/>
          <c:tx>
            <c:v>2.3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alpha!$G$3:$G$52</c:f>
              <c:numCache>
                <c:formatCode>General</c:formatCode>
                <c:ptCount val="50"/>
                <c:pt idx="0">
                  <c:v>0.28000000000000003</c:v>
                </c:pt>
                <c:pt idx="1">
                  <c:v>0.7</c:v>
                </c:pt>
                <c:pt idx="2">
                  <c:v>1.91</c:v>
                </c:pt>
                <c:pt idx="3">
                  <c:v>0.79</c:v>
                </c:pt>
                <c:pt idx="4">
                  <c:v>0.83</c:v>
                </c:pt>
                <c:pt idx="5">
                  <c:v>1.39</c:v>
                </c:pt>
                <c:pt idx="6">
                  <c:v>1.48</c:v>
                </c:pt>
                <c:pt idx="7">
                  <c:v>0.44</c:v>
                </c:pt>
                <c:pt idx="8">
                  <c:v>1.1200000000000001</c:v>
                </c:pt>
                <c:pt idx="9">
                  <c:v>0.87</c:v>
                </c:pt>
                <c:pt idx="10">
                  <c:v>1.26</c:v>
                </c:pt>
                <c:pt idx="11">
                  <c:v>1.06</c:v>
                </c:pt>
                <c:pt idx="12">
                  <c:v>1.39</c:v>
                </c:pt>
                <c:pt idx="13">
                  <c:v>2.29</c:v>
                </c:pt>
                <c:pt idx="14">
                  <c:v>3.46</c:v>
                </c:pt>
                <c:pt idx="15">
                  <c:v>2.4500000000000002</c:v>
                </c:pt>
                <c:pt idx="16">
                  <c:v>2.9</c:v>
                </c:pt>
                <c:pt idx="17">
                  <c:v>1.64</c:v>
                </c:pt>
                <c:pt idx="18">
                  <c:v>1.24</c:v>
                </c:pt>
                <c:pt idx="19">
                  <c:v>0.19</c:v>
                </c:pt>
                <c:pt idx="20">
                  <c:v>2.37</c:v>
                </c:pt>
                <c:pt idx="21">
                  <c:v>0.55000000000000004</c:v>
                </c:pt>
                <c:pt idx="22">
                  <c:v>1.1399999999999999</c:v>
                </c:pt>
                <c:pt idx="23">
                  <c:v>1.27</c:v>
                </c:pt>
                <c:pt idx="24">
                  <c:v>1.23</c:v>
                </c:pt>
                <c:pt idx="25">
                  <c:v>1.33</c:v>
                </c:pt>
                <c:pt idx="26">
                  <c:v>1.1100000000000001</c:v>
                </c:pt>
                <c:pt idx="27">
                  <c:v>0.25</c:v>
                </c:pt>
                <c:pt idx="28">
                  <c:v>2.83</c:v>
                </c:pt>
                <c:pt idx="29">
                  <c:v>0.56999999999999995</c:v>
                </c:pt>
                <c:pt idx="30">
                  <c:v>0.72</c:v>
                </c:pt>
                <c:pt idx="31">
                  <c:v>1.25</c:v>
                </c:pt>
                <c:pt idx="32">
                  <c:v>1.75</c:v>
                </c:pt>
                <c:pt idx="33">
                  <c:v>2.8</c:v>
                </c:pt>
                <c:pt idx="34">
                  <c:v>0.52</c:v>
                </c:pt>
                <c:pt idx="35">
                  <c:v>0.78</c:v>
                </c:pt>
                <c:pt idx="36">
                  <c:v>1.81</c:v>
                </c:pt>
                <c:pt idx="37">
                  <c:v>0.7</c:v>
                </c:pt>
                <c:pt idx="38">
                  <c:v>2.42</c:v>
                </c:pt>
                <c:pt idx="39">
                  <c:v>10.45</c:v>
                </c:pt>
                <c:pt idx="40">
                  <c:v>3.24</c:v>
                </c:pt>
                <c:pt idx="41">
                  <c:v>2.59</c:v>
                </c:pt>
                <c:pt idx="42">
                  <c:v>2.65</c:v>
                </c:pt>
                <c:pt idx="43">
                  <c:v>4.62</c:v>
                </c:pt>
                <c:pt idx="44">
                  <c:v>3.81</c:v>
                </c:pt>
                <c:pt idx="45">
                  <c:v>3.41</c:v>
                </c:pt>
                <c:pt idx="46">
                  <c:v>3.42</c:v>
                </c:pt>
                <c:pt idx="47">
                  <c:v>3.66</c:v>
                </c:pt>
                <c:pt idx="48">
                  <c:v>2.2000000000000002</c:v>
                </c:pt>
                <c:pt idx="49">
                  <c:v>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BE-450A-9888-8BCF4E91F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306768"/>
        <c:axId val="1938910704"/>
      </c:barChart>
      <c:catAx>
        <c:axId val="173030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>
            <c:manualLayout>
              <c:xMode val="edge"/>
              <c:yMode val="edge"/>
              <c:x val="0.48541968700536092"/>
              <c:y val="0.90507800019153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38910704"/>
        <c:crosses val="autoZero"/>
        <c:auto val="1"/>
        <c:lblAlgn val="ctr"/>
        <c:lblOffset val="100"/>
        <c:noMultiLvlLbl val="0"/>
      </c:catAx>
      <c:valAx>
        <c:axId val="193891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1" i="0" baseline="0">
                    <a:effectLst/>
                  </a:rPr>
                  <a:t>時間</a:t>
                </a:r>
                <a:r>
                  <a:rPr lang="en-US" altLang="zh-TW" sz="1400" b="1" i="0" baseline="0">
                    <a:effectLst/>
                  </a:rPr>
                  <a:t>(</a:t>
                </a:r>
                <a:r>
                  <a:rPr lang="zh-TW" altLang="zh-TW" sz="1400" b="1" i="0" baseline="0">
                    <a:effectLst/>
                  </a:rPr>
                  <a:t>秒</a:t>
                </a:r>
                <a:r>
                  <a:rPr lang="en-US" altLang="zh-TW" sz="1400" b="1" i="0" baseline="0">
                    <a:effectLst/>
                  </a:rPr>
                  <a:t>)</a:t>
                </a:r>
                <a:endParaRPr lang="zh-TW" altLang="zh-TW" sz="8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030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40</a:t>
            </a:r>
            <a:r>
              <a:rPr lang="zh-TW" altLang="en-US"/>
              <a:t>個初始盤面，優先權盤面</a:t>
            </a:r>
            <a:r>
              <a:rPr lang="en-US" altLang="zh-TW"/>
              <a:t>(1,6)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2-&gt;1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'11~50'!$G$3:$G$52</c:f>
              <c:numCache>
                <c:formatCode>General</c:formatCode>
                <c:ptCount val="50"/>
                <c:pt idx="0">
                  <c:v>0.28000000000000003</c:v>
                </c:pt>
                <c:pt idx="1">
                  <c:v>0.7</c:v>
                </c:pt>
                <c:pt idx="2">
                  <c:v>1.91</c:v>
                </c:pt>
                <c:pt idx="3">
                  <c:v>0.79</c:v>
                </c:pt>
                <c:pt idx="4">
                  <c:v>0.83</c:v>
                </c:pt>
                <c:pt idx="5">
                  <c:v>1.39</c:v>
                </c:pt>
                <c:pt idx="6">
                  <c:v>1.48</c:v>
                </c:pt>
                <c:pt idx="7">
                  <c:v>0.44</c:v>
                </c:pt>
                <c:pt idx="8">
                  <c:v>1.1200000000000001</c:v>
                </c:pt>
                <c:pt idx="9">
                  <c:v>0.87</c:v>
                </c:pt>
                <c:pt idx="10">
                  <c:v>1.26</c:v>
                </c:pt>
                <c:pt idx="11">
                  <c:v>1.06</c:v>
                </c:pt>
                <c:pt idx="12">
                  <c:v>1.39</c:v>
                </c:pt>
                <c:pt idx="13">
                  <c:v>2.29</c:v>
                </c:pt>
                <c:pt idx="14">
                  <c:v>3.46</c:v>
                </c:pt>
                <c:pt idx="15">
                  <c:v>2.4500000000000002</c:v>
                </c:pt>
                <c:pt idx="16">
                  <c:v>2.9</c:v>
                </c:pt>
                <c:pt idx="17">
                  <c:v>1.64</c:v>
                </c:pt>
                <c:pt idx="18">
                  <c:v>1.24</c:v>
                </c:pt>
                <c:pt idx="19">
                  <c:v>0.19</c:v>
                </c:pt>
                <c:pt idx="20">
                  <c:v>2.37</c:v>
                </c:pt>
                <c:pt idx="21">
                  <c:v>0.55000000000000004</c:v>
                </c:pt>
                <c:pt idx="22">
                  <c:v>1.1399999999999999</c:v>
                </c:pt>
                <c:pt idx="23">
                  <c:v>1.27</c:v>
                </c:pt>
                <c:pt idx="24">
                  <c:v>1.23</c:v>
                </c:pt>
                <c:pt idx="25">
                  <c:v>1.33</c:v>
                </c:pt>
                <c:pt idx="26">
                  <c:v>1.1100000000000001</c:v>
                </c:pt>
                <c:pt idx="27">
                  <c:v>0.25</c:v>
                </c:pt>
                <c:pt idx="28">
                  <c:v>2.83</c:v>
                </c:pt>
                <c:pt idx="29">
                  <c:v>0.56999999999999995</c:v>
                </c:pt>
                <c:pt idx="30">
                  <c:v>0.72</c:v>
                </c:pt>
                <c:pt idx="31">
                  <c:v>1.25</c:v>
                </c:pt>
                <c:pt idx="32">
                  <c:v>1.75</c:v>
                </c:pt>
                <c:pt idx="33">
                  <c:v>2.8</c:v>
                </c:pt>
                <c:pt idx="34">
                  <c:v>0.52</c:v>
                </c:pt>
                <c:pt idx="35">
                  <c:v>0.78</c:v>
                </c:pt>
                <c:pt idx="36">
                  <c:v>1.81</c:v>
                </c:pt>
                <c:pt idx="37">
                  <c:v>0.7</c:v>
                </c:pt>
                <c:pt idx="38">
                  <c:v>2.42</c:v>
                </c:pt>
                <c:pt idx="39">
                  <c:v>10.45</c:v>
                </c:pt>
                <c:pt idx="40">
                  <c:v>3.24</c:v>
                </c:pt>
                <c:pt idx="41">
                  <c:v>2.59</c:v>
                </c:pt>
                <c:pt idx="42">
                  <c:v>2.65</c:v>
                </c:pt>
                <c:pt idx="43">
                  <c:v>4.62</c:v>
                </c:pt>
                <c:pt idx="44">
                  <c:v>3.81</c:v>
                </c:pt>
                <c:pt idx="45">
                  <c:v>3.41</c:v>
                </c:pt>
                <c:pt idx="46">
                  <c:v>3.42</c:v>
                </c:pt>
                <c:pt idx="47">
                  <c:v>3.66</c:v>
                </c:pt>
                <c:pt idx="48">
                  <c:v>2.2000000000000002</c:v>
                </c:pt>
                <c:pt idx="49">
                  <c:v>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5-4381-8A53-A9385F2C030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'11~50'!$A$3:$A$52</c:f>
              <c:numCache>
                <c:formatCode>General</c:formatCode>
                <c:ptCount val="50"/>
                <c:pt idx="0">
                  <c:v>0.28999999999999998</c:v>
                </c:pt>
                <c:pt idx="1">
                  <c:v>0.69</c:v>
                </c:pt>
                <c:pt idx="2">
                  <c:v>1.99</c:v>
                </c:pt>
                <c:pt idx="3">
                  <c:v>0.75</c:v>
                </c:pt>
                <c:pt idx="4">
                  <c:v>0.84</c:v>
                </c:pt>
                <c:pt idx="5">
                  <c:v>1.37</c:v>
                </c:pt>
                <c:pt idx="6">
                  <c:v>1.49</c:v>
                </c:pt>
                <c:pt idx="7">
                  <c:v>0.47</c:v>
                </c:pt>
                <c:pt idx="8">
                  <c:v>1.06</c:v>
                </c:pt>
                <c:pt idx="9">
                  <c:v>0.87</c:v>
                </c:pt>
                <c:pt idx="10">
                  <c:v>1.27</c:v>
                </c:pt>
                <c:pt idx="11">
                  <c:v>1.0900000000000001</c:v>
                </c:pt>
                <c:pt idx="12">
                  <c:v>1.38</c:v>
                </c:pt>
                <c:pt idx="13">
                  <c:v>2.2799999999999998</c:v>
                </c:pt>
                <c:pt idx="14">
                  <c:v>3.27</c:v>
                </c:pt>
                <c:pt idx="15">
                  <c:v>2.4700000000000002</c:v>
                </c:pt>
                <c:pt idx="16">
                  <c:v>2.97</c:v>
                </c:pt>
                <c:pt idx="17">
                  <c:v>1.42</c:v>
                </c:pt>
                <c:pt idx="18">
                  <c:v>1.28</c:v>
                </c:pt>
                <c:pt idx="19">
                  <c:v>0.18</c:v>
                </c:pt>
                <c:pt idx="20">
                  <c:v>2.21</c:v>
                </c:pt>
                <c:pt idx="21">
                  <c:v>0.54</c:v>
                </c:pt>
                <c:pt idx="22">
                  <c:v>1.19</c:v>
                </c:pt>
                <c:pt idx="23">
                  <c:v>1.32</c:v>
                </c:pt>
                <c:pt idx="24">
                  <c:v>1.22</c:v>
                </c:pt>
                <c:pt idx="25">
                  <c:v>1.23</c:v>
                </c:pt>
                <c:pt idx="26">
                  <c:v>1.1399999999999999</c:v>
                </c:pt>
                <c:pt idx="27">
                  <c:v>0.2</c:v>
                </c:pt>
                <c:pt idx="28">
                  <c:v>2.2799999999999998</c:v>
                </c:pt>
                <c:pt idx="29">
                  <c:v>0.52</c:v>
                </c:pt>
                <c:pt idx="30">
                  <c:v>0.75</c:v>
                </c:pt>
                <c:pt idx="31">
                  <c:v>1.29</c:v>
                </c:pt>
                <c:pt idx="32">
                  <c:v>1.7</c:v>
                </c:pt>
                <c:pt idx="33">
                  <c:v>2.98</c:v>
                </c:pt>
                <c:pt idx="34">
                  <c:v>0.56000000000000005</c:v>
                </c:pt>
                <c:pt idx="35">
                  <c:v>0.79</c:v>
                </c:pt>
                <c:pt idx="36">
                  <c:v>1.97</c:v>
                </c:pt>
                <c:pt idx="37">
                  <c:v>0.75</c:v>
                </c:pt>
                <c:pt idx="38">
                  <c:v>2.12</c:v>
                </c:pt>
                <c:pt idx="39">
                  <c:v>1.36</c:v>
                </c:pt>
                <c:pt idx="40">
                  <c:v>3.05</c:v>
                </c:pt>
                <c:pt idx="41">
                  <c:v>2.25</c:v>
                </c:pt>
                <c:pt idx="42">
                  <c:v>2.2400000000000002</c:v>
                </c:pt>
                <c:pt idx="43">
                  <c:v>3.6</c:v>
                </c:pt>
                <c:pt idx="44">
                  <c:v>3.4</c:v>
                </c:pt>
                <c:pt idx="45">
                  <c:v>2.92</c:v>
                </c:pt>
                <c:pt idx="46">
                  <c:v>2.88</c:v>
                </c:pt>
                <c:pt idx="47">
                  <c:v>3.73</c:v>
                </c:pt>
                <c:pt idx="48">
                  <c:v>2.33</c:v>
                </c:pt>
                <c:pt idx="49">
                  <c:v>5.44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35-4381-8A53-A9385F2C0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34</a:t>
            </a:r>
            <a:r>
              <a:rPr lang="zh-TW" altLang="en-US"/>
              <a:t>個初始盤面，優先權盤面</a:t>
            </a:r>
            <a:r>
              <a:rPr lang="en-US" altLang="zh-TW"/>
              <a:t>(3,1)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2-&gt;1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工作表.xlsx]工作表1'!$A$3:$A$52</c:f>
              <c:numCache>
                <c:formatCode>General</c:formatCode>
                <c:ptCount val="50"/>
                <c:pt idx="0">
                  <c:v>0.39</c:v>
                </c:pt>
                <c:pt idx="1">
                  <c:v>0.41</c:v>
                </c:pt>
                <c:pt idx="2">
                  <c:v>0.54</c:v>
                </c:pt>
                <c:pt idx="3">
                  <c:v>0.49</c:v>
                </c:pt>
                <c:pt idx="4">
                  <c:v>0.7</c:v>
                </c:pt>
                <c:pt idx="5">
                  <c:v>1.04</c:v>
                </c:pt>
                <c:pt idx="6">
                  <c:v>1.03</c:v>
                </c:pt>
                <c:pt idx="7">
                  <c:v>0.3</c:v>
                </c:pt>
                <c:pt idx="8">
                  <c:v>0.84</c:v>
                </c:pt>
                <c:pt idx="9">
                  <c:v>0.75</c:v>
                </c:pt>
                <c:pt idx="10">
                  <c:v>1.17</c:v>
                </c:pt>
                <c:pt idx="11">
                  <c:v>1.04</c:v>
                </c:pt>
                <c:pt idx="12">
                  <c:v>0.92</c:v>
                </c:pt>
                <c:pt idx="13">
                  <c:v>1.17</c:v>
                </c:pt>
                <c:pt idx="14">
                  <c:v>1.81</c:v>
                </c:pt>
                <c:pt idx="15">
                  <c:v>1.97</c:v>
                </c:pt>
                <c:pt idx="16">
                  <c:v>1.77</c:v>
                </c:pt>
                <c:pt idx="17">
                  <c:v>1.1200000000000001</c:v>
                </c:pt>
                <c:pt idx="18">
                  <c:v>1.1499999999999999</c:v>
                </c:pt>
                <c:pt idx="19">
                  <c:v>0.12</c:v>
                </c:pt>
                <c:pt idx="20">
                  <c:v>1.99</c:v>
                </c:pt>
                <c:pt idx="21">
                  <c:v>0.36</c:v>
                </c:pt>
                <c:pt idx="22">
                  <c:v>1.26</c:v>
                </c:pt>
                <c:pt idx="23">
                  <c:v>1.27</c:v>
                </c:pt>
                <c:pt idx="24">
                  <c:v>1.08</c:v>
                </c:pt>
                <c:pt idx="25">
                  <c:v>1.1000000000000001</c:v>
                </c:pt>
                <c:pt idx="26">
                  <c:v>1.0900000000000001</c:v>
                </c:pt>
                <c:pt idx="27">
                  <c:v>0.12</c:v>
                </c:pt>
                <c:pt idx="28">
                  <c:v>2.1</c:v>
                </c:pt>
                <c:pt idx="29">
                  <c:v>0.31</c:v>
                </c:pt>
                <c:pt idx="30">
                  <c:v>0.74</c:v>
                </c:pt>
                <c:pt idx="31">
                  <c:v>1.36</c:v>
                </c:pt>
                <c:pt idx="32">
                  <c:v>1.39</c:v>
                </c:pt>
                <c:pt idx="33">
                  <c:v>3.11</c:v>
                </c:pt>
                <c:pt idx="34">
                  <c:v>0.28000000000000003</c:v>
                </c:pt>
                <c:pt idx="35">
                  <c:v>0.3</c:v>
                </c:pt>
                <c:pt idx="36">
                  <c:v>1.1499999999999999</c:v>
                </c:pt>
                <c:pt idx="37">
                  <c:v>0.79</c:v>
                </c:pt>
                <c:pt idx="38">
                  <c:v>1.75</c:v>
                </c:pt>
                <c:pt idx="39">
                  <c:v>1.87</c:v>
                </c:pt>
                <c:pt idx="40">
                  <c:v>1.51</c:v>
                </c:pt>
                <c:pt idx="41">
                  <c:v>0.95</c:v>
                </c:pt>
                <c:pt idx="42">
                  <c:v>1.55</c:v>
                </c:pt>
                <c:pt idx="43">
                  <c:v>3.18</c:v>
                </c:pt>
                <c:pt idx="44">
                  <c:v>3.96</c:v>
                </c:pt>
                <c:pt idx="45">
                  <c:v>1.62</c:v>
                </c:pt>
                <c:pt idx="46">
                  <c:v>3.64</c:v>
                </c:pt>
                <c:pt idx="47">
                  <c:v>2.4700000000000002</c:v>
                </c:pt>
                <c:pt idx="48">
                  <c:v>1.1100000000000001</c:v>
                </c:pt>
                <c:pt idx="49">
                  <c:v>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8-49AD-AA55-26ABED3D534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工作表.xlsx]工作表1'!$C$3:$C$52</c:f>
              <c:numCache>
                <c:formatCode>General</c:formatCode>
                <c:ptCount val="50"/>
                <c:pt idx="0">
                  <c:v>0.36</c:v>
                </c:pt>
                <c:pt idx="1">
                  <c:v>0.36</c:v>
                </c:pt>
                <c:pt idx="2">
                  <c:v>0.34</c:v>
                </c:pt>
                <c:pt idx="3">
                  <c:v>0.28000000000000003</c:v>
                </c:pt>
                <c:pt idx="4">
                  <c:v>0.65</c:v>
                </c:pt>
                <c:pt idx="5">
                  <c:v>0.7</c:v>
                </c:pt>
                <c:pt idx="6">
                  <c:v>0.67</c:v>
                </c:pt>
                <c:pt idx="7">
                  <c:v>0.31</c:v>
                </c:pt>
                <c:pt idx="8">
                  <c:v>0.53</c:v>
                </c:pt>
                <c:pt idx="9">
                  <c:v>0.74</c:v>
                </c:pt>
                <c:pt idx="10">
                  <c:v>0.88</c:v>
                </c:pt>
                <c:pt idx="11">
                  <c:v>0.9</c:v>
                </c:pt>
                <c:pt idx="12">
                  <c:v>0.67</c:v>
                </c:pt>
                <c:pt idx="13">
                  <c:v>1.17</c:v>
                </c:pt>
                <c:pt idx="14">
                  <c:v>1.29</c:v>
                </c:pt>
                <c:pt idx="15">
                  <c:v>1.75</c:v>
                </c:pt>
                <c:pt idx="16">
                  <c:v>1.21</c:v>
                </c:pt>
                <c:pt idx="17">
                  <c:v>0.59</c:v>
                </c:pt>
                <c:pt idx="18">
                  <c:v>0.47</c:v>
                </c:pt>
                <c:pt idx="19">
                  <c:v>0.11</c:v>
                </c:pt>
                <c:pt idx="20">
                  <c:v>1.17</c:v>
                </c:pt>
                <c:pt idx="21">
                  <c:v>0.3</c:v>
                </c:pt>
                <c:pt idx="22">
                  <c:v>1.01</c:v>
                </c:pt>
                <c:pt idx="23">
                  <c:v>0.82</c:v>
                </c:pt>
                <c:pt idx="24">
                  <c:v>0.72</c:v>
                </c:pt>
                <c:pt idx="25">
                  <c:v>0.46</c:v>
                </c:pt>
                <c:pt idx="26">
                  <c:v>0.36</c:v>
                </c:pt>
                <c:pt idx="27">
                  <c:v>0.11</c:v>
                </c:pt>
                <c:pt idx="28">
                  <c:v>0.97</c:v>
                </c:pt>
                <c:pt idx="29">
                  <c:v>0.27</c:v>
                </c:pt>
                <c:pt idx="30">
                  <c:v>0.5</c:v>
                </c:pt>
                <c:pt idx="31">
                  <c:v>0.81</c:v>
                </c:pt>
                <c:pt idx="32">
                  <c:v>0.89</c:v>
                </c:pt>
                <c:pt idx="33">
                  <c:v>1.1499999999999999</c:v>
                </c:pt>
                <c:pt idx="34">
                  <c:v>0.2</c:v>
                </c:pt>
                <c:pt idx="35">
                  <c:v>0.21</c:v>
                </c:pt>
                <c:pt idx="36">
                  <c:v>0.66</c:v>
                </c:pt>
                <c:pt idx="37">
                  <c:v>0.48</c:v>
                </c:pt>
                <c:pt idx="38">
                  <c:v>0.84</c:v>
                </c:pt>
                <c:pt idx="39">
                  <c:v>1.37</c:v>
                </c:pt>
                <c:pt idx="40">
                  <c:v>0.92</c:v>
                </c:pt>
                <c:pt idx="41">
                  <c:v>0.94</c:v>
                </c:pt>
                <c:pt idx="42">
                  <c:v>0.92</c:v>
                </c:pt>
                <c:pt idx="43">
                  <c:v>1.96</c:v>
                </c:pt>
                <c:pt idx="44">
                  <c:v>1.62</c:v>
                </c:pt>
                <c:pt idx="45">
                  <c:v>0.97</c:v>
                </c:pt>
                <c:pt idx="46">
                  <c:v>1.84</c:v>
                </c:pt>
                <c:pt idx="47">
                  <c:v>1.85</c:v>
                </c:pt>
                <c:pt idx="48">
                  <c:v>0.76</c:v>
                </c:pt>
                <c:pt idx="49">
                  <c:v>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8-49AD-AA55-26ABED3D5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1~50</a:t>
            </a:r>
            <a:r>
              <a:rPr lang="zh-TW" altLang="en-US"/>
              <a:t>初始盤面平均比較圖</a:t>
            </a:r>
          </a:p>
        </c:rich>
      </c:tx>
      <c:layout>
        <c:manualLayout>
          <c:xMode val="edge"/>
          <c:yMode val="edge"/>
          <c:x val="0.14623271229076096"/>
          <c:y val="1.29159876026859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'1~50_40'!$X$60:$X$67</c:f>
              <c:numCache>
                <c:formatCode>0.00</c:formatCode>
                <c:ptCount val="8"/>
                <c:pt idx="0">
                  <c:v>1.9772000000000003</c:v>
                </c:pt>
                <c:pt idx="1">
                  <c:v>1.2709999999999999</c:v>
                </c:pt>
                <c:pt idx="2">
                  <c:v>1.0648</c:v>
                </c:pt>
                <c:pt idx="3">
                  <c:v>0.7036</c:v>
                </c:pt>
                <c:pt idx="4">
                  <c:v>1.0429999999999999</c:v>
                </c:pt>
                <c:pt idx="5">
                  <c:v>0.4383999999999999</c:v>
                </c:pt>
                <c:pt idx="6">
                  <c:v>0.43120000000000003</c:v>
                </c:pt>
                <c:pt idx="7">
                  <c:v>0.19080000000000003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8-4CD4-9641-9C2376E83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611712"/>
        <c:axId val="694612128"/>
      </c:barChart>
      <c:catAx>
        <c:axId val="69461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編號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4612128"/>
        <c:crosses val="autoZero"/>
        <c:auto val="1"/>
        <c:lblAlgn val="ctr"/>
        <c:lblOffset val="100"/>
        <c:noMultiLvlLbl val="0"/>
      </c:catAx>
      <c:valAx>
        <c:axId val="69461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461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0.06236</cdr:x>
      <cdr:y>0.09644</cdr:y>
    </cdr:from>
    <cdr:to>
      <cdr:x>0.8775</cdr:x>
      <cdr:y>0.21734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04FA772-E6CA-4D49-8DC4-6A25FCB8257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01040" y="568960"/>
          <a:ext cx="9163082" cy="71329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B084-2746-490B-B0BD-9FBD1993BC2F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3AE1C-5C30-4916-86F1-9C33FF8B1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7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8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3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3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32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7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3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6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6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(10/15)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018D3-956A-4E08-B5CB-92A3A10E352E}"/>
              </a:ext>
            </a:extLst>
          </p:cNvPr>
          <p:cNvSpPr txBox="1"/>
          <p:nvPr/>
        </p:nvSpPr>
        <p:spPr>
          <a:xfrm>
            <a:off x="1881775" y="66041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391A51-551A-4931-BEA6-E1C15B76A3CB}"/>
              </a:ext>
            </a:extLst>
          </p:cNvPr>
          <p:cNvSpPr txBox="1"/>
          <p:nvPr/>
        </p:nvSpPr>
        <p:spPr>
          <a:xfrm>
            <a:off x="6207760" y="11199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6809F1-2622-4C49-9D61-703266C7E799}"/>
              </a:ext>
            </a:extLst>
          </p:cNvPr>
          <p:cNvSpPr txBox="1"/>
          <p:nvPr/>
        </p:nvSpPr>
        <p:spPr>
          <a:xfrm>
            <a:off x="76223" y="349674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A6F5DE-172E-4390-A8C7-012889DF7C20}"/>
              </a:ext>
            </a:extLst>
          </p:cNvPr>
          <p:cNvSpPr txBox="1"/>
          <p:nvPr/>
        </p:nvSpPr>
        <p:spPr>
          <a:xfrm>
            <a:off x="6207760" y="342900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9145C7C-1DF0-4DB7-B9C9-F7D6DD5F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5" y="435373"/>
            <a:ext cx="8405588" cy="28348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AE1C796-6E46-40A5-9569-34E6F909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4" y="3921250"/>
            <a:ext cx="6096000" cy="5658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8DF548-6398-4797-9412-E1CA60868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59" y="3908674"/>
            <a:ext cx="5908016" cy="5658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595D5B-1199-4880-908C-22D35670A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" y="4590414"/>
            <a:ext cx="6096000" cy="5413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E51CD7-261C-4358-8CA7-3903073C5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759" y="4584887"/>
            <a:ext cx="5908016" cy="52807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81106AE-7406-415D-843C-AADF5F0CF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3" y="5234561"/>
            <a:ext cx="6096000" cy="56587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D9F99D2-9658-42D6-BA4D-FE6897019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759" y="5234576"/>
            <a:ext cx="5908016" cy="5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018D3-956A-4E08-B5CB-92A3A10E352E}"/>
              </a:ext>
            </a:extLst>
          </p:cNvPr>
          <p:cNvSpPr txBox="1"/>
          <p:nvPr/>
        </p:nvSpPr>
        <p:spPr>
          <a:xfrm>
            <a:off x="1881775" y="66041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391A51-551A-4931-BEA6-E1C15B76A3CB}"/>
              </a:ext>
            </a:extLst>
          </p:cNvPr>
          <p:cNvSpPr txBox="1"/>
          <p:nvPr/>
        </p:nvSpPr>
        <p:spPr>
          <a:xfrm>
            <a:off x="6207760" y="11199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6809F1-2622-4C49-9D61-703266C7E799}"/>
              </a:ext>
            </a:extLst>
          </p:cNvPr>
          <p:cNvSpPr txBox="1"/>
          <p:nvPr/>
        </p:nvSpPr>
        <p:spPr>
          <a:xfrm>
            <a:off x="489855" y="2128136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A6F5DE-172E-4390-A8C7-012889DF7C20}"/>
              </a:ext>
            </a:extLst>
          </p:cNvPr>
          <p:cNvSpPr txBox="1"/>
          <p:nvPr/>
        </p:nvSpPr>
        <p:spPr>
          <a:xfrm>
            <a:off x="489855" y="4190231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9D83343-8F01-4422-8173-374F6BAF2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5" y="545714"/>
            <a:ext cx="8397968" cy="12955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201FC6-369A-43B4-A714-77BDD014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98" y="2160509"/>
            <a:ext cx="9450119" cy="8002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1508C5-4B21-494A-81BC-6AA83E06C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651" y="4240529"/>
            <a:ext cx="9478698" cy="76210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F0BC055-5140-4F84-80AE-9B6CEA10C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650" y="3043193"/>
            <a:ext cx="9478699" cy="79068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6403DAA-3781-4405-B793-F5FD26C22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940" y="5082963"/>
            <a:ext cx="947869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2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F12F39-A93F-4F15-BE2C-387A7602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4" y="1587240"/>
            <a:ext cx="3718055" cy="485180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3425B5-A138-4919-A667-820D6F5C31F1}"/>
              </a:ext>
            </a:extLst>
          </p:cNvPr>
          <p:cNvSpPr txBox="1"/>
          <p:nvPr/>
        </p:nvSpPr>
        <p:spPr>
          <a:xfrm>
            <a:off x="1930400" y="179755"/>
            <a:ext cx="928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    </a:t>
            </a:r>
            <a:r>
              <a:rPr lang="en-US" altLang="zh-TW" sz="2400" dirty="0"/>
              <a:t>2.2</a:t>
            </a:r>
            <a:r>
              <a:rPr lang="zh-TW" altLang="en-US" sz="2400" dirty="0"/>
              <a:t>有但</a:t>
            </a:r>
            <a:r>
              <a:rPr lang="en-US" altLang="zh-TW" sz="2400" dirty="0"/>
              <a:t>2.3</a:t>
            </a:r>
            <a:r>
              <a:rPr lang="zh-TW" altLang="en-US" sz="2400" dirty="0"/>
              <a:t>沒有的根節點到父節點，剪枝只發生在</a:t>
            </a:r>
            <a:r>
              <a:rPr lang="en-US" altLang="zh-TW" sz="2400" dirty="0"/>
              <a:t>2.2</a:t>
            </a:r>
            <a:r>
              <a:rPr lang="zh-TW" altLang="en-US" sz="2400" dirty="0"/>
              <a:t>分析</a:t>
            </a:r>
            <a:endParaRPr lang="en-US" altLang="zh-TW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251EC20-4884-433E-8BD5-2E4B2AFB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5" y="2401761"/>
            <a:ext cx="7306695" cy="81926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210B462-0411-4C60-9A63-B15F484E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545" y="5633902"/>
            <a:ext cx="7306695" cy="80325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15B57DD-3ECF-4BD2-A5C5-F18CBA0AF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546" y="1585345"/>
            <a:ext cx="7334962" cy="67683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4DA2DCE-8E62-4281-9E90-D9C1358F1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545" y="4777993"/>
            <a:ext cx="7306695" cy="67683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37CBD54-0F40-4FFB-9898-F3C5F8592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6545" y="3377106"/>
            <a:ext cx="7306695" cy="636039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A31414E-BAED-4311-BE15-E326345DED81}"/>
              </a:ext>
            </a:extLst>
          </p:cNvPr>
          <p:cNvSpPr txBox="1"/>
          <p:nvPr/>
        </p:nvSpPr>
        <p:spPr>
          <a:xfrm>
            <a:off x="4646545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21A7F5-E8CF-4D90-84D0-DB54A9335CB8}"/>
              </a:ext>
            </a:extLst>
          </p:cNvPr>
          <p:cNvSpPr txBox="1"/>
          <p:nvPr/>
        </p:nvSpPr>
        <p:spPr>
          <a:xfrm>
            <a:off x="4646545" y="422958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CF9277-88D2-45EE-8782-0B9E90540772}"/>
              </a:ext>
            </a:extLst>
          </p:cNvPr>
          <p:cNvSpPr txBox="1"/>
          <p:nvPr/>
        </p:nvSpPr>
        <p:spPr>
          <a:xfrm>
            <a:off x="431034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FE626C-69BB-470D-BDFB-3ECD49F7FB94}"/>
              </a:ext>
            </a:extLst>
          </p:cNvPr>
          <p:cNvSpPr/>
          <p:nvPr/>
        </p:nvSpPr>
        <p:spPr>
          <a:xfrm>
            <a:off x="337436" y="1405431"/>
            <a:ext cx="3905250" cy="197167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9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F12F39-A93F-4F15-BE2C-387A7602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4" y="1330887"/>
            <a:ext cx="3889815" cy="510626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3425B5-A138-4919-A667-820D6F5C31F1}"/>
              </a:ext>
            </a:extLst>
          </p:cNvPr>
          <p:cNvSpPr txBox="1"/>
          <p:nvPr/>
        </p:nvSpPr>
        <p:spPr>
          <a:xfrm>
            <a:off x="1930400" y="179755"/>
            <a:ext cx="928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    </a:t>
            </a:r>
            <a:r>
              <a:rPr lang="en-US" altLang="zh-TW" sz="2400" dirty="0"/>
              <a:t>2.2</a:t>
            </a:r>
            <a:r>
              <a:rPr lang="zh-TW" altLang="en-US" sz="2400" dirty="0"/>
              <a:t>有但</a:t>
            </a:r>
            <a:r>
              <a:rPr lang="en-US" altLang="zh-TW" sz="2400" dirty="0"/>
              <a:t>2.3</a:t>
            </a:r>
            <a:r>
              <a:rPr lang="zh-TW" altLang="en-US" sz="2400" dirty="0"/>
              <a:t>沒有的根節點到父節點，剪枝只發生在</a:t>
            </a:r>
            <a:r>
              <a:rPr lang="en-US" altLang="zh-TW" sz="2400" dirty="0"/>
              <a:t>2.2</a:t>
            </a:r>
            <a:r>
              <a:rPr lang="zh-TW" altLang="en-US" sz="2400" dirty="0"/>
              <a:t>分析</a:t>
            </a:r>
            <a:endParaRPr lang="en-US" altLang="zh-TW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A31414E-BAED-4311-BE15-E326345DED81}"/>
              </a:ext>
            </a:extLst>
          </p:cNvPr>
          <p:cNvSpPr txBox="1"/>
          <p:nvPr/>
        </p:nvSpPr>
        <p:spPr>
          <a:xfrm>
            <a:off x="4646545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21A7F5-E8CF-4D90-84D0-DB54A9335CB8}"/>
              </a:ext>
            </a:extLst>
          </p:cNvPr>
          <p:cNvSpPr txBox="1"/>
          <p:nvPr/>
        </p:nvSpPr>
        <p:spPr>
          <a:xfrm>
            <a:off x="4646545" y="285493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2FA185-85B7-41EA-B731-75F9E0B6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5" y="1330887"/>
            <a:ext cx="7306695" cy="623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79A2A1-B02E-4DF9-9F72-E5419452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545" y="2083700"/>
            <a:ext cx="7306695" cy="6353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01626D-DF6C-4D24-8931-27D580321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545" y="3246543"/>
            <a:ext cx="7306695" cy="6621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74B014C-698C-4B0F-9367-4923D406D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545" y="4093114"/>
            <a:ext cx="7306695" cy="7718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068E0-3B48-40E1-9FCE-9C8E1F2217CD}"/>
              </a:ext>
            </a:extLst>
          </p:cNvPr>
          <p:cNvSpPr txBox="1"/>
          <p:nvPr/>
        </p:nvSpPr>
        <p:spPr>
          <a:xfrm>
            <a:off x="411674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9BEFB3-6D13-4D90-A3D7-A63E0DBC9C54}"/>
              </a:ext>
            </a:extLst>
          </p:cNvPr>
          <p:cNvSpPr/>
          <p:nvPr/>
        </p:nvSpPr>
        <p:spPr>
          <a:xfrm>
            <a:off x="327911" y="3246544"/>
            <a:ext cx="4101214" cy="11254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72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F12F39-A93F-4F15-BE2C-387A7602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4" y="1330887"/>
            <a:ext cx="3889815" cy="510626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3425B5-A138-4919-A667-820D6F5C31F1}"/>
              </a:ext>
            </a:extLst>
          </p:cNvPr>
          <p:cNvSpPr txBox="1"/>
          <p:nvPr/>
        </p:nvSpPr>
        <p:spPr>
          <a:xfrm>
            <a:off x="1930400" y="179755"/>
            <a:ext cx="928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    </a:t>
            </a:r>
            <a:r>
              <a:rPr lang="en-US" altLang="zh-TW" sz="2400" dirty="0"/>
              <a:t>2.2</a:t>
            </a:r>
            <a:r>
              <a:rPr lang="zh-TW" altLang="en-US" sz="2400" dirty="0"/>
              <a:t>有但</a:t>
            </a:r>
            <a:r>
              <a:rPr lang="en-US" altLang="zh-TW" sz="2400" dirty="0"/>
              <a:t>2.3</a:t>
            </a:r>
            <a:r>
              <a:rPr lang="zh-TW" altLang="en-US" sz="2400" dirty="0"/>
              <a:t>沒有的根節點到父節點，剪枝只發生在</a:t>
            </a:r>
            <a:r>
              <a:rPr lang="en-US" altLang="zh-TW" sz="2400" dirty="0"/>
              <a:t>2.2</a:t>
            </a:r>
            <a:r>
              <a:rPr lang="zh-TW" altLang="en-US" sz="2400" dirty="0"/>
              <a:t>分析</a:t>
            </a:r>
            <a:endParaRPr lang="en-US" altLang="zh-TW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A31414E-BAED-4311-BE15-E326345DED81}"/>
              </a:ext>
            </a:extLst>
          </p:cNvPr>
          <p:cNvSpPr txBox="1"/>
          <p:nvPr/>
        </p:nvSpPr>
        <p:spPr>
          <a:xfrm>
            <a:off x="4646545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21A7F5-E8CF-4D90-84D0-DB54A9335CB8}"/>
              </a:ext>
            </a:extLst>
          </p:cNvPr>
          <p:cNvSpPr txBox="1"/>
          <p:nvPr/>
        </p:nvSpPr>
        <p:spPr>
          <a:xfrm>
            <a:off x="4646545" y="2927262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63B624-C913-4E38-A142-17E98793B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5" y="1330887"/>
            <a:ext cx="7382895" cy="6753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86A074-BB4B-484A-A7E0-72D0EA1B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545" y="2117205"/>
            <a:ext cx="7382895" cy="6626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E1F96F-706F-49AF-B9E2-5E325EF72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545" y="3326843"/>
            <a:ext cx="7382895" cy="67253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D59D49D-FF6E-49AB-A165-E435540CB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545" y="4149021"/>
            <a:ext cx="7382895" cy="7993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4A3745-E713-4A4E-A9BD-F4068C6EA3B6}"/>
              </a:ext>
            </a:extLst>
          </p:cNvPr>
          <p:cNvSpPr txBox="1"/>
          <p:nvPr/>
        </p:nvSpPr>
        <p:spPr>
          <a:xfrm>
            <a:off x="392624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AD2854-A6A6-479D-8F25-E702F27CB85C}"/>
              </a:ext>
            </a:extLst>
          </p:cNvPr>
          <p:cNvSpPr/>
          <p:nvPr/>
        </p:nvSpPr>
        <p:spPr>
          <a:xfrm>
            <a:off x="286924" y="4385669"/>
            <a:ext cx="4101214" cy="11254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40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F12F39-A93F-4F15-BE2C-387A7602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2" y="1330887"/>
            <a:ext cx="3889815" cy="510626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3425B5-A138-4919-A667-820D6F5C31F1}"/>
              </a:ext>
            </a:extLst>
          </p:cNvPr>
          <p:cNvSpPr txBox="1"/>
          <p:nvPr/>
        </p:nvSpPr>
        <p:spPr>
          <a:xfrm>
            <a:off x="1930400" y="179755"/>
            <a:ext cx="928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    </a:t>
            </a:r>
            <a:r>
              <a:rPr lang="en-US" altLang="zh-TW" sz="2400" dirty="0"/>
              <a:t>2.2</a:t>
            </a:r>
            <a:r>
              <a:rPr lang="zh-TW" altLang="en-US" sz="2400" dirty="0"/>
              <a:t>有但</a:t>
            </a:r>
            <a:r>
              <a:rPr lang="en-US" altLang="zh-TW" sz="2400" dirty="0"/>
              <a:t>2.3</a:t>
            </a:r>
            <a:r>
              <a:rPr lang="zh-TW" altLang="en-US" sz="2400" dirty="0"/>
              <a:t>沒有的根節點到父節點，剪枝只發生在</a:t>
            </a:r>
            <a:r>
              <a:rPr lang="en-US" altLang="zh-TW" sz="2400" dirty="0"/>
              <a:t>2.2</a:t>
            </a:r>
            <a:r>
              <a:rPr lang="zh-TW" altLang="en-US" sz="2400" dirty="0"/>
              <a:t>分析</a:t>
            </a:r>
            <a:endParaRPr lang="en-US" altLang="zh-TW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A31414E-BAED-4311-BE15-E326345DED81}"/>
              </a:ext>
            </a:extLst>
          </p:cNvPr>
          <p:cNvSpPr txBox="1"/>
          <p:nvPr/>
        </p:nvSpPr>
        <p:spPr>
          <a:xfrm>
            <a:off x="4646545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21A7F5-E8CF-4D90-84D0-DB54A9335CB8}"/>
              </a:ext>
            </a:extLst>
          </p:cNvPr>
          <p:cNvSpPr txBox="1"/>
          <p:nvPr/>
        </p:nvSpPr>
        <p:spPr>
          <a:xfrm>
            <a:off x="4646545" y="3168238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A53787-A12E-4C33-946E-127FBF3C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5" y="1330887"/>
            <a:ext cx="5649113" cy="8097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81A445-2EE9-4336-B7AF-46EF7EFD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545" y="2279679"/>
            <a:ext cx="7037455" cy="7605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06427E-10B7-4C7E-BD56-48262A277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545" y="3621741"/>
            <a:ext cx="5782482" cy="80973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8F68251-8777-45DD-AC9A-D5E3C194F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545" y="4584287"/>
            <a:ext cx="6906589" cy="80021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8231C7-F9C2-4418-A2C7-0304AEACAA7A}"/>
              </a:ext>
            </a:extLst>
          </p:cNvPr>
          <p:cNvSpPr txBox="1"/>
          <p:nvPr/>
        </p:nvSpPr>
        <p:spPr>
          <a:xfrm>
            <a:off x="389352" y="9615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75E2A6-8E94-4037-AFDD-9BB1832DA1DE}"/>
              </a:ext>
            </a:extLst>
          </p:cNvPr>
          <p:cNvSpPr/>
          <p:nvPr/>
        </p:nvSpPr>
        <p:spPr>
          <a:xfrm>
            <a:off x="283652" y="5415687"/>
            <a:ext cx="4101214" cy="11254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8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23425B5-A138-4919-A667-820D6F5C31F1}"/>
              </a:ext>
            </a:extLst>
          </p:cNvPr>
          <p:cNvSpPr txBox="1"/>
          <p:nvPr/>
        </p:nvSpPr>
        <p:spPr>
          <a:xfrm>
            <a:off x="1930400" y="179755"/>
            <a:ext cx="928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4.</a:t>
            </a:r>
            <a:r>
              <a:rPr lang="zh-TW" altLang="en-US" sz="2400" dirty="0"/>
              <a:t>    </a:t>
            </a:r>
            <a:r>
              <a:rPr lang="en-US" altLang="zh-TW" sz="2400" dirty="0"/>
              <a:t>2.3</a:t>
            </a:r>
            <a:r>
              <a:rPr lang="zh-TW" altLang="en-US" sz="2400" dirty="0"/>
              <a:t>有但</a:t>
            </a:r>
            <a:r>
              <a:rPr lang="en-US" altLang="zh-TW" sz="2400" dirty="0"/>
              <a:t>2.2</a:t>
            </a:r>
            <a:r>
              <a:rPr lang="zh-TW" altLang="en-US" sz="2400" dirty="0"/>
              <a:t>沒有的根節點到父節點，剪枝只發生在</a:t>
            </a:r>
            <a:r>
              <a:rPr lang="en-US" altLang="zh-TW" sz="2400" dirty="0"/>
              <a:t>2.3</a:t>
            </a:r>
            <a:r>
              <a:rPr lang="zh-TW" altLang="en-US" sz="2400" dirty="0"/>
              <a:t>分析</a:t>
            </a:r>
            <a:endParaRPr lang="en-US" altLang="zh-TW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A31414E-BAED-4311-BE15-E326345DED81}"/>
              </a:ext>
            </a:extLst>
          </p:cNvPr>
          <p:cNvSpPr txBox="1"/>
          <p:nvPr/>
        </p:nvSpPr>
        <p:spPr>
          <a:xfrm>
            <a:off x="4704080" y="40603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21A7F5-E8CF-4D90-84D0-DB54A9335CB8}"/>
              </a:ext>
            </a:extLst>
          </p:cNvPr>
          <p:cNvSpPr txBox="1"/>
          <p:nvPr/>
        </p:nvSpPr>
        <p:spPr>
          <a:xfrm>
            <a:off x="4704080" y="104589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B7C78F-E77A-41D5-AF82-F9428013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" y="1415226"/>
            <a:ext cx="4279317" cy="20664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F607BAA-BE0C-4176-B3C7-EBE87C41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81" y="1415226"/>
            <a:ext cx="7246036" cy="66719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6BCEC52-BD7C-4917-96D3-D4656729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79" y="2441517"/>
            <a:ext cx="7246037" cy="141255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2F5EE2-F4D8-4B09-A2D1-D26F9003E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080" y="4429687"/>
            <a:ext cx="7325360" cy="63046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29C12D1-219C-464A-B823-39FD755F5ABF}"/>
              </a:ext>
            </a:extLst>
          </p:cNvPr>
          <p:cNvSpPr txBox="1"/>
          <p:nvPr/>
        </p:nvSpPr>
        <p:spPr>
          <a:xfrm>
            <a:off x="241882" y="104589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01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7F8003-EE13-4ECF-B58D-35C0284A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4" y="2392445"/>
            <a:ext cx="6707716" cy="404391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0F142D-8DBC-44B5-BA19-1C87B0D276A1}"/>
              </a:ext>
            </a:extLst>
          </p:cNvPr>
          <p:cNvSpPr txBox="1"/>
          <p:nvPr/>
        </p:nvSpPr>
        <p:spPr>
          <a:xfrm>
            <a:off x="1400719" y="228600"/>
            <a:ext cx="981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2.2</a:t>
            </a:r>
            <a:r>
              <a:rPr lang="zh-TW" altLang="en-US" sz="2400" dirty="0"/>
              <a:t>與</a:t>
            </a:r>
            <a:r>
              <a:rPr lang="en-US" altLang="zh-TW" sz="2400" dirty="0"/>
              <a:t>2.3</a:t>
            </a:r>
            <a:r>
              <a:rPr lang="zh-TW" altLang="en-US" sz="2400" dirty="0"/>
              <a:t> </a:t>
            </a:r>
            <a:r>
              <a:rPr lang="en-US" altLang="zh-TW" sz="2400" dirty="0"/>
              <a:t>depth2</a:t>
            </a:r>
            <a:r>
              <a:rPr lang="zh-TW" altLang="en-US" sz="2400" dirty="0"/>
              <a:t>剪枝數量只差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B6163D-F48B-433B-9419-D3AC32F79BA4}"/>
              </a:ext>
            </a:extLst>
          </p:cNvPr>
          <p:cNvSpPr txBox="1"/>
          <p:nvPr/>
        </p:nvSpPr>
        <p:spPr>
          <a:xfrm>
            <a:off x="307379" y="200177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7AA6A8-64DA-49F9-B027-3978632296E3}"/>
              </a:ext>
            </a:extLst>
          </p:cNvPr>
          <p:cNvSpPr txBox="1"/>
          <p:nvPr/>
        </p:nvSpPr>
        <p:spPr>
          <a:xfrm>
            <a:off x="3718642" y="200177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64423A-E4B1-4CEB-BBFE-54AB574BFC29}"/>
              </a:ext>
            </a:extLst>
          </p:cNvPr>
          <p:cNvGrpSpPr/>
          <p:nvPr/>
        </p:nvGrpSpPr>
        <p:grpSpPr>
          <a:xfrm>
            <a:off x="302593" y="889514"/>
            <a:ext cx="2991031" cy="947255"/>
            <a:chOff x="253184" y="2161705"/>
            <a:chExt cx="2991031" cy="94725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882A87A0-3485-4A68-A7C7-35A62170CCC1}"/>
                </a:ext>
              </a:extLst>
            </p:cNvPr>
            <p:cNvGrpSpPr/>
            <p:nvPr/>
          </p:nvGrpSpPr>
          <p:grpSpPr>
            <a:xfrm>
              <a:off x="253184" y="2611711"/>
              <a:ext cx="2991031" cy="497249"/>
              <a:chOff x="689429" y="3023191"/>
              <a:chExt cx="4049539" cy="62873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601350A6-51D8-4BEA-8823-D21C76FA0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070" y="3037480"/>
                <a:ext cx="2495898" cy="600159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4DA61D6-8B09-4F67-A5B8-9B20B75A29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626"/>
              <a:stretch/>
            </p:blipFill>
            <p:spPr>
              <a:xfrm>
                <a:off x="689429" y="3023191"/>
                <a:ext cx="1553641" cy="628738"/>
              </a:xfrm>
              <a:prstGeom prst="rect">
                <a:avLst/>
              </a:prstGeom>
            </p:spPr>
          </p:pic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DCF8B8B-9FFA-4BFD-9AF6-1B89AB126260}"/>
                </a:ext>
              </a:extLst>
            </p:cNvPr>
            <p:cNvSpPr txBox="1"/>
            <p:nvPr/>
          </p:nvSpPr>
          <p:spPr>
            <a:xfrm>
              <a:off x="1400719" y="2161705"/>
              <a:ext cx="1843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2.2</a:t>
              </a:r>
              <a:r>
                <a:rPr lang="zh-TW" altLang="en-US" dirty="0"/>
                <a:t> </a:t>
              </a:r>
              <a:r>
                <a:rPr lang="en-US" altLang="zh-TW" dirty="0"/>
                <a:t>:</a:t>
              </a:r>
              <a:r>
                <a:rPr lang="zh-TW" altLang="en-US" dirty="0"/>
                <a:t>          </a:t>
              </a:r>
              <a:r>
                <a:rPr lang="en-US" altLang="zh-TW" dirty="0"/>
                <a:t>2.3</a:t>
              </a:r>
              <a:r>
                <a:rPr lang="zh-TW" altLang="en-US" dirty="0"/>
                <a:t> 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851160B-587B-40A8-A198-70E4081D93AA}"/>
              </a:ext>
            </a:extLst>
          </p:cNvPr>
          <p:cNvSpPr/>
          <p:nvPr/>
        </p:nvSpPr>
        <p:spPr>
          <a:xfrm>
            <a:off x="364784" y="5599779"/>
            <a:ext cx="6707716" cy="836582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D3DF726-C4AA-49F2-BCD0-11BEE548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054" y="3951661"/>
            <a:ext cx="4279317" cy="206640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83888DD-3230-47C6-A964-953D2017AA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14" b="63172"/>
          <a:stretch/>
        </p:blipFill>
        <p:spPr>
          <a:xfrm>
            <a:off x="7800054" y="2392445"/>
            <a:ext cx="3889815" cy="95559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4D019F-6F63-4FF7-BB79-98A4A80C3125}"/>
              </a:ext>
            </a:extLst>
          </p:cNvPr>
          <p:cNvSpPr txBox="1"/>
          <p:nvPr/>
        </p:nvSpPr>
        <p:spPr>
          <a:xfrm>
            <a:off x="7800054" y="1951631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F18933B-AECB-448F-832B-BB9ECDEAEE56}"/>
              </a:ext>
            </a:extLst>
          </p:cNvPr>
          <p:cNvSpPr txBox="1"/>
          <p:nvPr/>
        </p:nvSpPr>
        <p:spPr>
          <a:xfrm>
            <a:off x="7800054" y="350996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78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8EC94888-BABA-49C0-A4DD-6E01243AD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670498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98DD10F8-4497-479F-A2A0-49937C88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884" y="1244534"/>
            <a:ext cx="3659401" cy="6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13B616B-BC87-4E73-9377-D85B556E6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676213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90D1EF80-D489-421C-A0AE-6024FB634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52" y="1121709"/>
            <a:ext cx="3447944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7C60-8FD2-48D7-BA94-867160CC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48D3E-546B-49AA-A15B-37F0DD59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3589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Othello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600" dirty="0"/>
              <a:t>第</a:t>
            </a:r>
            <a:r>
              <a:rPr lang="en-US" altLang="zh-TW" sz="2600" dirty="0"/>
              <a:t>40</a:t>
            </a:r>
            <a:r>
              <a:rPr lang="zh-TW" altLang="en-US" sz="2600" dirty="0"/>
              <a:t>個盤面對</a:t>
            </a:r>
            <a:r>
              <a:rPr lang="en-US" altLang="zh-TW" sz="2600" dirty="0"/>
              <a:t>2.0~2.3</a:t>
            </a:r>
            <a:r>
              <a:rPr lang="zh-TW" altLang="en-US" sz="2600" dirty="0"/>
              <a:t>版本詳細分析有問題部分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/>
              <a:t>2.3</a:t>
            </a:r>
            <a:r>
              <a:rPr lang="zh-TW" altLang="en-US" sz="2600" dirty="0"/>
              <a:t>版本關鍵位置測試分析</a:t>
            </a:r>
            <a:endParaRPr lang="en-US" altLang="zh-TW" sz="26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400" dirty="0"/>
              <a:t>對第</a:t>
            </a:r>
            <a:r>
              <a:rPr lang="en-US" altLang="zh-TW" sz="2400" dirty="0"/>
              <a:t>40</a:t>
            </a:r>
            <a:r>
              <a:rPr lang="zh-TW" altLang="en-US" sz="2400" dirty="0"/>
              <a:t>個盤面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400" dirty="0"/>
              <a:t>對</a:t>
            </a:r>
            <a:r>
              <a:rPr lang="en-US" altLang="zh-TW" sz="2400" dirty="0"/>
              <a:t>1~50</a:t>
            </a:r>
            <a:r>
              <a:rPr lang="zh-TW" altLang="en-US" sz="2400" dirty="0"/>
              <a:t>效能比較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600" dirty="0"/>
              <a:t>關鍵位置原因和延伸思考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153816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638B5E-AFC0-4F8C-BE92-D91E9B18A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81148"/>
              </p:ext>
            </p:extLst>
          </p:nvPr>
        </p:nvGraphicFramePr>
        <p:xfrm>
          <a:off x="6372225" y="0"/>
          <a:ext cx="5819775" cy="35814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157226312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4328619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359358730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4175580106"/>
                    </a:ext>
                  </a:extLst>
                </a:gridCol>
              </a:tblGrid>
              <a:tr h="47046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第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初始盤面改善分析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Frequency(</a:t>
                      </a:r>
                      <a:r>
                        <a:rPr lang="zh-TW" altLang="en-US" sz="1400" u="none" strike="noStrike" dirty="0">
                          <a:effectLst/>
                        </a:rPr>
                        <a:t>個</a:t>
                      </a:r>
                      <a:r>
                        <a:rPr lang="en-US" altLang="zh-TW" sz="1400" u="none" strike="noStrike" dirty="0">
                          <a:effectLst/>
                        </a:rPr>
                        <a:t>/</a:t>
                      </a:r>
                      <a:r>
                        <a:rPr lang="zh-TW" altLang="en-US" sz="1400" u="none" strike="noStrike" dirty="0">
                          <a:effectLst/>
                        </a:rPr>
                        <a:t>秒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0522130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2.3</a:t>
                      </a:r>
                      <a:r>
                        <a:rPr lang="zh-TW" altLang="en-US" sz="1400" u="none" strike="noStrike" dirty="0">
                          <a:effectLst/>
                        </a:rPr>
                        <a:t>版</a:t>
                      </a:r>
                      <a:r>
                        <a:rPr lang="en-US" altLang="zh-TW" sz="1400" u="none" strike="noStrike" dirty="0">
                          <a:effectLst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</a:rPr>
                        <a:t>全排序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11.28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23314604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2066898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9319472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2.3</a:t>
                      </a:r>
                      <a:r>
                        <a:rPr lang="zh-TW" altLang="en-US" sz="1400" u="none" strike="noStrike" dirty="0">
                          <a:effectLst/>
                        </a:rPr>
                        <a:t>版</a:t>
                      </a:r>
                      <a:r>
                        <a:rPr lang="en-US" altLang="zh-TW" sz="1400" u="none" strike="noStrike" dirty="0">
                          <a:effectLst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</a:rPr>
                        <a:t>當深度</a:t>
                      </a:r>
                      <a:r>
                        <a:rPr lang="en-US" altLang="zh-TW" sz="1400" u="none" strike="noStrike" dirty="0">
                          <a:effectLst/>
                        </a:rPr>
                        <a:t>&lt;=5</a:t>
                      </a:r>
                      <a:r>
                        <a:rPr lang="zh-TW" altLang="en-US" sz="1400" u="none" strike="noStrike" dirty="0">
                          <a:effectLst/>
                        </a:rPr>
                        <a:t>排序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6.77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17306708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2556382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127714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2.3</a:t>
                      </a:r>
                      <a:r>
                        <a:rPr lang="zh-TW" altLang="en-US" sz="1400" u="none" strike="noStrike" dirty="0">
                          <a:effectLst/>
                        </a:rPr>
                        <a:t>版只有</a:t>
                      </a:r>
                      <a:r>
                        <a:rPr lang="en-US" altLang="zh-TW" sz="1400" u="none" strike="noStrike" dirty="0">
                          <a:effectLst/>
                        </a:rPr>
                        <a:t>(1,6)</a:t>
                      </a:r>
                      <a:r>
                        <a:rPr lang="zh-TW" altLang="en-US" sz="1400" u="none" strike="noStrike" dirty="0">
                          <a:effectLst/>
                        </a:rPr>
                        <a:t>權重提升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0.86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2020525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2349448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5504172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2.3</a:t>
                      </a:r>
                      <a:r>
                        <a:rPr lang="zh-TW" altLang="en-US" sz="1400" u="none" strike="noStrike" dirty="0">
                          <a:effectLst/>
                        </a:rPr>
                        <a:t>版只有</a:t>
                      </a:r>
                      <a:r>
                        <a:rPr lang="en-US" altLang="zh-TW" sz="1400" u="none" strike="noStrike" dirty="0">
                          <a:effectLst/>
                        </a:rPr>
                        <a:t>(3,1)</a:t>
                      </a:r>
                      <a:r>
                        <a:rPr lang="zh-TW" altLang="en-US" sz="1400" u="none" strike="noStrike" dirty="0">
                          <a:effectLst/>
                        </a:rPr>
                        <a:t>權重提升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3.92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10300774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2627748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5764991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2.3</a:t>
                      </a:r>
                      <a:r>
                        <a:rPr lang="zh-TW" altLang="en-US" sz="1400" u="none" strike="noStrike" dirty="0">
                          <a:effectLst/>
                        </a:rPr>
                        <a:t>版對稱白棋</a:t>
                      </a:r>
                      <a:r>
                        <a:rPr lang="en-US" altLang="zh-TW" sz="1400" u="none" strike="noStrike" dirty="0">
                          <a:effectLst/>
                        </a:rPr>
                        <a:t>(1,6)(3,8)(6,1)(8,3)</a:t>
                      </a:r>
                      <a:r>
                        <a:rPr lang="zh-TW" altLang="en-US" sz="1400" u="none" strike="noStrike" dirty="0">
                          <a:effectLst/>
                        </a:rPr>
                        <a:t>權重提升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0.84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1996598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2376902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6981519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2.3</a:t>
                      </a:r>
                      <a:r>
                        <a:rPr lang="zh-TW" altLang="en-US" sz="1400" u="none" strike="noStrike" dirty="0">
                          <a:effectLst/>
                        </a:rPr>
                        <a:t>版對稱黑棋</a:t>
                      </a:r>
                      <a:r>
                        <a:rPr lang="en-US" altLang="zh-TW" sz="1400" u="none" strike="noStrike" dirty="0">
                          <a:effectLst/>
                        </a:rPr>
                        <a:t>(1,3)(3,1)(6,8)(8,6)</a:t>
                      </a:r>
                      <a:r>
                        <a:rPr lang="zh-TW" altLang="en-US" sz="1400" u="none" strike="noStrike" dirty="0">
                          <a:effectLst/>
                        </a:rPr>
                        <a:t>權重提升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673948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2323959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188936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2.3</a:t>
                      </a:r>
                      <a:r>
                        <a:rPr lang="zh-TW" altLang="en-US" sz="1400" u="none" strike="noStrike" dirty="0">
                          <a:effectLst/>
                        </a:rPr>
                        <a:t>版全對稱</a:t>
                      </a:r>
                      <a:endParaRPr lang="en-US" altLang="zh-TW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(1,6)(3,8)(6,1)(8,3) (1,3)(3,1)(6,8)(8,6)</a:t>
                      </a:r>
                      <a:r>
                        <a:rPr lang="zh-TW" altLang="en-US" sz="1400" u="none" strike="noStrike" dirty="0">
                          <a:effectLst/>
                        </a:rPr>
                        <a:t>權重提升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348624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2490171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834720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2.1</a:t>
                      </a:r>
                      <a:r>
                        <a:rPr lang="zh-TW" altLang="en-US" sz="1400" u="none" strike="noStrike" dirty="0">
                          <a:effectLst/>
                        </a:rPr>
                        <a:t>版</a:t>
                      </a:r>
                      <a:r>
                        <a:rPr lang="en-US" sz="1400" u="none" strike="noStrike" dirty="0">
                          <a:effectLst/>
                        </a:rPr>
                        <a:t>Sort&lt;=</a:t>
                      </a:r>
                      <a:r>
                        <a:rPr lang="en-US" altLang="zh-TW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271701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2470009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632980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B619EE-9720-42AF-8F4F-374E391BD0D1}"/>
              </a:ext>
            </a:extLst>
          </p:cNvPr>
          <p:cNvSpPr txBox="1"/>
          <p:nvPr/>
        </p:nvSpPr>
        <p:spPr>
          <a:xfrm>
            <a:off x="200025" y="529709"/>
            <a:ext cx="227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zh-TW" altLang="en-US" sz="1800" u="none" strike="noStrike" dirty="0">
                <a:effectLst/>
              </a:rPr>
              <a:t>當深度</a:t>
            </a:r>
            <a:r>
              <a:rPr lang="en-US" altLang="zh-TW" sz="1800" u="none" strike="noStrike" dirty="0">
                <a:effectLst/>
              </a:rPr>
              <a:t>&lt;=5</a:t>
            </a:r>
            <a:r>
              <a:rPr lang="zh-TW" altLang="en-US" sz="1800" u="none" strike="noStrike" dirty="0">
                <a:effectLst/>
              </a:rPr>
              <a:t>排序 </a:t>
            </a:r>
            <a:r>
              <a:rPr lang="en-US" altLang="zh-TW" sz="1800" u="none" strike="noStrike" dirty="0">
                <a:effectLst/>
              </a:rPr>
              <a:t>:</a:t>
            </a:r>
            <a:r>
              <a:rPr lang="zh-TW" altLang="en-US" sz="1800" u="none" strike="noStrike" dirty="0">
                <a:effectLst/>
              </a:rPr>
              <a:t> 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F375FF2-0740-45E6-A259-4CC967F0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4182"/>
              </p:ext>
            </p:extLst>
          </p:nvPr>
        </p:nvGraphicFramePr>
        <p:xfrm>
          <a:off x="519112" y="899040"/>
          <a:ext cx="1957389" cy="2529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463">
                  <a:extLst>
                    <a:ext uri="{9D8B030D-6E8A-4147-A177-3AD203B41FA5}">
                      <a16:colId xmlns:a16="http://schemas.microsoft.com/office/drawing/2014/main" val="2160342842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367451107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3880525023"/>
                    </a:ext>
                  </a:extLst>
                </a:gridCol>
              </a:tblGrid>
              <a:tr h="22999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排序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4250575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排序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3716494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排序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60026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排序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6635525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effectLst/>
                        </a:rPr>
                        <a:t>排序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8599583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dirty="0">
                          <a:effectLst/>
                        </a:rPr>
                        <a:t>排序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000878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463094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0608861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767036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effectLst/>
                        </a:rPr>
                        <a:t>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92604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4825173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5223B077-FE8A-4411-BDCA-AF66BBA8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30667"/>
              </p:ext>
            </p:extLst>
          </p:nvPr>
        </p:nvGraphicFramePr>
        <p:xfrm>
          <a:off x="2982952" y="872312"/>
          <a:ext cx="253201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3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957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4D3152-BACF-4253-B5D5-29492FAAF592}"/>
              </a:ext>
            </a:extLst>
          </p:cNvPr>
          <p:cNvSpPr txBox="1"/>
          <p:nvPr/>
        </p:nvSpPr>
        <p:spPr>
          <a:xfrm>
            <a:off x="2876546" y="502980"/>
            <a:ext cx="120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zh-TW" altLang="en-US" sz="1800" u="none" strike="noStrike" dirty="0">
                <a:effectLst/>
              </a:rPr>
              <a:t>對稱白 </a:t>
            </a:r>
            <a:r>
              <a:rPr lang="en-US" altLang="zh-TW" sz="1800" u="none" strike="noStrike" dirty="0">
                <a:effectLst/>
              </a:rPr>
              <a:t>:</a:t>
            </a:r>
            <a:r>
              <a:rPr lang="zh-TW" altLang="en-US" sz="1800" u="none" strike="noStrike" dirty="0">
                <a:effectLst/>
              </a:rPr>
              <a:t> 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17" name="表格 6">
            <a:extLst>
              <a:ext uri="{FF2B5EF4-FFF2-40B4-BE49-F238E27FC236}">
                <a16:creationId xmlns:a16="http://schemas.microsoft.com/office/drawing/2014/main" id="{E3EA20E3-A1E7-402C-8778-4EE106AB5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27456"/>
              </p:ext>
            </p:extLst>
          </p:nvPr>
        </p:nvGraphicFramePr>
        <p:xfrm>
          <a:off x="344531" y="3996214"/>
          <a:ext cx="253201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3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957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33420BB4-408F-4D18-9537-267EED154E0E}"/>
              </a:ext>
            </a:extLst>
          </p:cNvPr>
          <p:cNvSpPr txBox="1"/>
          <p:nvPr/>
        </p:nvSpPr>
        <p:spPr>
          <a:xfrm>
            <a:off x="200025" y="3615512"/>
            <a:ext cx="1249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zh-TW" altLang="en-US" sz="1800" u="none" strike="noStrike" dirty="0">
                <a:effectLst/>
              </a:rPr>
              <a:t>對稱黑 </a:t>
            </a:r>
            <a:r>
              <a:rPr lang="en-US" altLang="zh-TW" sz="1800" u="none" strike="noStrike" dirty="0">
                <a:effectLst/>
              </a:rPr>
              <a:t>:</a:t>
            </a:r>
            <a:r>
              <a:rPr lang="zh-TW" altLang="en-US" sz="1800" u="none" strike="noStrike" dirty="0">
                <a:effectLst/>
              </a:rPr>
              <a:t> 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D307FB-2CDE-4C07-AB5C-558E4FAED354}"/>
              </a:ext>
            </a:extLst>
          </p:cNvPr>
          <p:cNvSpPr txBox="1"/>
          <p:nvPr/>
        </p:nvSpPr>
        <p:spPr>
          <a:xfrm>
            <a:off x="2876546" y="3598011"/>
            <a:ext cx="104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zh-TW" altLang="en-US" sz="1800" u="none" strike="noStrike" dirty="0">
                <a:effectLst/>
              </a:rPr>
              <a:t>全對稱 </a:t>
            </a:r>
            <a:r>
              <a:rPr lang="en-US" altLang="zh-TW" sz="1800" u="none" strike="noStrike" dirty="0">
                <a:effectLst/>
              </a:rPr>
              <a:t>:</a:t>
            </a:r>
            <a:r>
              <a:rPr lang="zh-TW" altLang="en-US" sz="1800" u="none" strike="noStrike" dirty="0">
                <a:effectLst/>
              </a:rPr>
              <a:t> 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6A66AC1F-82B3-45EB-BBD7-4883C5CD5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07664"/>
              </p:ext>
            </p:extLst>
          </p:nvPr>
        </p:nvGraphicFramePr>
        <p:xfrm>
          <a:off x="2982951" y="3996214"/>
          <a:ext cx="253201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3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957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9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23" name="表格 6">
            <a:extLst>
              <a:ext uri="{FF2B5EF4-FFF2-40B4-BE49-F238E27FC236}">
                <a16:creationId xmlns:a16="http://schemas.microsoft.com/office/drawing/2014/main" id="{371DAE50-9CE4-49DA-802F-996110F4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82889"/>
              </p:ext>
            </p:extLst>
          </p:nvPr>
        </p:nvGraphicFramePr>
        <p:xfrm>
          <a:off x="9315454" y="3984844"/>
          <a:ext cx="253201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3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6861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F02C5442-07FF-4EB5-9067-0F0A5F46DB9D}"/>
              </a:ext>
            </a:extLst>
          </p:cNvPr>
          <p:cNvSpPr txBox="1"/>
          <p:nvPr/>
        </p:nvSpPr>
        <p:spPr>
          <a:xfrm>
            <a:off x="9315454" y="3615512"/>
            <a:ext cx="33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●</a:t>
            </a:r>
          </a:p>
        </p:txBody>
      </p:sp>
      <p:graphicFrame>
        <p:nvGraphicFramePr>
          <p:cNvPr id="25" name="表格 6">
            <a:extLst>
              <a:ext uri="{FF2B5EF4-FFF2-40B4-BE49-F238E27FC236}">
                <a16:creationId xmlns:a16="http://schemas.microsoft.com/office/drawing/2014/main" id="{A1E8681C-F304-4030-9285-C8E5E9F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3085"/>
              </p:ext>
            </p:extLst>
          </p:nvPr>
        </p:nvGraphicFramePr>
        <p:xfrm>
          <a:off x="6095995" y="3996214"/>
          <a:ext cx="253201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35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3686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36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4AADD01B-8AD5-4C34-963F-A3BA53692593}"/>
              </a:ext>
            </a:extLst>
          </p:cNvPr>
          <p:cNvSpPr txBox="1"/>
          <p:nvPr/>
        </p:nvSpPr>
        <p:spPr>
          <a:xfrm>
            <a:off x="6096000" y="3642154"/>
            <a:ext cx="1249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u="none" strike="noStrike" dirty="0">
                <a:effectLst/>
              </a:rPr>
              <a:t>2.1</a:t>
            </a:r>
            <a:r>
              <a:rPr lang="zh-TW" altLang="en-US" sz="1800" u="none" strike="noStrike" dirty="0">
                <a:effectLst/>
              </a:rPr>
              <a:t>版本 </a:t>
            </a:r>
            <a:r>
              <a:rPr lang="en-US" altLang="zh-TW" sz="1800" u="none" strike="noStrike" dirty="0">
                <a:effectLst/>
              </a:rPr>
              <a:t>:</a:t>
            </a:r>
            <a:r>
              <a:rPr lang="zh-TW" altLang="en-US" sz="1800" u="none" strike="noStrike" dirty="0">
                <a:effectLst/>
              </a:rPr>
              <a:t> 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10227F6-D5AC-4DAA-AA56-8618A8ED3738}"/>
              </a:ext>
            </a:extLst>
          </p:cNvPr>
          <p:cNvSpPr txBox="1"/>
          <p:nvPr/>
        </p:nvSpPr>
        <p:spPr>
          <a:xfrm>
            <a:off x="9620994" y="3598011"/>
            <a:ext cx="168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40</a:t>
            </a:r>
            <a:r>
              <a:rPr lang="zh-TW" altLang="en-US" sz="1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初始盤面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85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B7F135CC-2E0B-47FC-A970-FF1987B0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741849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BE28E21-1874-4DD0-A71D-5F3510D18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31505"/>
              </p:ext>
            </p:extLst>
          </p:nvPr>
        </p:nvGraphicFramePr>
        <p:xfrm>
          <a:off x="5282438" y="476488"/>
          <a:ext cx="6432550" cy="309828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75309">
                  <a:extLst>
                    <a:ext uri="{9D8B030D-6E8A-4147-A177-3AD203B41FA5}">
                      <a16:colId xmlns:a16="http://schemas.microsoft.com/office/drawing/2014/main" val="1482044744"/>
                    </a:ext>
                  </a:extLst>
                </a:gridCol>
                <a:gridCol w="2243340">
                  <a:extLst>
                    <a:ext uri="{9D8B030D-6E8A-4147-A177-3AD203B41FA5}">
                      <a16:colId xmlns:a16="http://schemas.microsoft.com/office/drawing/2014/main" val="744318112"/>
                    </a:ext>
                  </a:extLst>
                </a:gridCol>
                <a:gridCol w="883277">
                  <a:extLst>
                    <a:ext uri="{9D8B030D-6E8A-4147-A177-3AD203B41FA5}">
                      <a16:colId xmlns:a16="http://schemas.microsoft.com/office/drawing/2014/main" val="266672662"/>
                    </a:ext>
                  </a:extLst>
                </a:gridCol>
                <a:gridCol w="940881">
                  <a:extLst>
                    <a:ext uri="{9D8B030D-6E8A-4147-A177-3AD203B41FA5}">
                      <a16:colId xmlns:a16="http://schemas.microsoft.com/office/drawing/2014/main" val="1080369477"/>
                    </a:ext>
                  </a:extLst>
                </a:gridCol>
                <a:gridCol w="1689743">
                  <a:extLst>
                    <a:ext uri="{9D8B030D-6E8A-4147-A177-3AD203B41FA5}">
                      <a16:colId xmlns:a16="http://schemas.microsoft.com/office/drawing/2014/main" val="483401009"/>
                    </a:ext>
                  </a:extLst>
                </a:gridCol>
              </a:tblGrid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編號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1~50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初始盤面平均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Frequency(</a:t>
                      </a:r>
                      <a:r>
                        <a:rPr lang="zh-TW" altLang="en-US" sz="1200" u="none" strike="noStrike">
                          <a:effectLst/>
                        </a:rPr>
                        <a:t>個</a:t>
                      </a:r>
                      <a:r>
                        <a:rPr lang="en-US" altLang="zh-TW" sz="1200" u="none" strike="noStrike">
                          <a:effectLst/>
                        </a:rPr>
                        <a:t>/</a:t>
                      </a:r>
                      <a:r>
                        <a:rPr lang="zh-TW" altLang="en-US" sz="1200" u="none" strike="noStrike">
                          <a:effectLst/>
                        </a:rPr>
                        <a:t>秒</a:t>
                      </a:r>
                      <a:r>
                        <a:rPr lang="en-US" altLang="zh-TW" sz="1200" u="none" strike="noStrike">
                          <a:effectLst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336940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2.3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全排序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4420170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2235570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4275522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2.3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當深度</a:t>
                      </a:r>
                      <a:r>
                        <a:rPr lang="en-US" altLang="zh-TW" sz="1200" u="none" strike="noStrike" dirty="0">
                          <a:effectLst/>
                        </a:rPr>
                        <a:t>&lt;=5</a:t>
                      </a:r>
                      <a:r>
                        <a:rPr lang="zh-TW" altLang="en-US" sz="1200" u="none" strike="noStrike" dirty="0">
                          <a:effectLst/>
                        </a:rPr>
                        <a:t>排序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3420504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2691191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9009536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2.3</a:t>
                      </a:r>
                      <a:r>
                        <a:rPr lang="zh-TW" altLang="en-US" sz="1200" u="none" strike="noStrike" dirty="0">
                          <a:effectLst/>
                        </a:rPr>
                        <a:t>版只有</a:t>
                      </a:r>
                      <a:r>
                        <a:rPr lang="en-US" altLang="zh-TW" sz="1200" u="none" strike="noStrike" dirty="0">
                          <a:effectLst/>
                        </a:rPr>
                        <a:t>(1,6)</a:t>
                      </a:r>
                      <a:r>
                        <a:rPr lang="zh-TW" altLang="en-US" sz="1200" u="none" strike="noStrike" dirty="0">
                          <a:effectLst/>
                        </a:rPr>
                        <a:t>權重提升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2823194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2651384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696345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2.3</a:t>
                      </a:r>
                      <a:r>
                        <a:rPr lang="zh-TW" altLang="en-US" sz="1200" u="none" strike="noStrike" dirty="0">
                          <a:effectLst/>
                        </a:rPr>
                        <a:t>版只有</a:t>
                      </a:r>
                      <a:r>
                        <a:rPr lang="en-US" altLang="zh-TW" sz="1200" u="none" strike="noStrike" dirty="0">
                          <a:effectLst/>
                        </a:rPr>
                        <a:t>(3,1)</a:t>
                      </a:r>
                      <a:r>
                        <a:rPr lang="zh-TW" altLang="en-US" sz="1200" u="none" strike="noStrike" dirty="0">
                          <a:effectLst/>
                        </a:rPr>
                        <a:t>權重提升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1901318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2702271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3441372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2.3</a:t>
                      </a:r>
                      <a:r>
                        <a:rPr lang="zh-TW" altLang="en-US" sz="1200" u="none" strike="noStrike" dirty="0">
                          <a:effectLst/>
                        </a:rPr>
                        <a:t>版對稱白棋</a:t>
                      </a:r>
                      <a:r>
                        <a:rPr lang="en-US" altLang="zh-TW" sz="1200" u="none" strike="noStrike" dirty="0">
                          <a:effectLst/>
                        </a:rPr>
                        <a:t>(1,6)(3,8)(6,1)(8,3)</a:t>
                      </a:r>
                      <a:r>
                        <a:rPr lang="zh-TW" altLang="en-US" sz="1200" u="none" strike="noStrike" dirty="0">
                          <a:effectLst/>
                        </a:rPr>
                        <a:t>權重提升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2758435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2644712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9675786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2.3</a:t>
                      </a:r>
                      <a:r>
                        <a:rPr lang="zh-TW" altLang="en-US" sz="1200" u="none" strike="noStrike" dirty="0">
                          <a:effectLst/>
                        </a:rPr>
                        <a:t>版對稱黑棋</a:t>
                      </a:r>
                      <a:r>
                        <a:rPr lang="en-US" altLang="zh-TW" sz="1200" u="none" strike="noStrike" dirty="0">
                          <a:effectLst/>
                        </a:rPr>
                        <a:t>(1,3)(3,1)(6,8)(8,6)</a:t>
                      </a:r>
                      <a:r>
                        <a:rPr lang="zh-TW" altLang="en-US" sz="1200" u="none" strike="noStrike" dirty="0">
                          <a:effectLst/>
                        </a:rPr>
                        <a:t>權重提升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1142661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2606435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6343496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2.3</a:t>
                      </a:r>
                      <a:r>
                        <a:rPr lang="zh-TW" altLang="en-US" sz="1200" u="none" strike="noStrike" dirty="0">
                          <a:effectLst/>
                        </a:rPr>
                        <a:t>版全對稱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(1,6)(3,8)(6,1)(8,3) (1,3)(3,1)(6,8)(8,6)</a:t>
                      </a:r>
                      <a:r>
                        <a:rPr lang="zh-TW" altLang="en-US" sz="1200" u="none" strike="noStrike" dirty="0">
                          <a:effectLst/>
                        </a:rPr>
                        <a:t>權重提升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1060040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2458347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3644541"/>
                  </a:ext>
                </a:extLst>
              </a:tr>
              <a:tr h="1884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2.1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r>
                        <a:rPr lang="en-US" sz="1200" u="none" strike="noStrike" dirty="0">
                          <a:effectLst/>
                        </a:rPr>
                        <a:t>Sort&lt;=</a:t>
                      </a:r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481005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2520992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501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62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6F62A-431F-47DF-8F7C-8D433BBC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</a:t>
            </a:r>
            <a:r>
              <a:rPr lang="zh-TW" altLang="en-US" dirty="0"/>
              <a:t>頁</a:t>
            </a:r>
            <a:r>
              <a:rPr lang="en-US" altLang="zh-TW" dirty="0"/>
              <a:t> and 21</a:t>
            </a:r>
            <a:r>
              <a:rPr lang="zh-TW" altLang="en-US" dirty="0"/>
              <a:t>頁</a:t>
            </a:r>
            <a:r>
              <a:rPr lang="en-US" altLang="zh-TW" dirty="0"/>
              <a:t> </a:t>
            </a:r>
            <a:r>
              <a:rPr lang="zh-TW" altLang="en-US" dirty="0"/>
              <a:t>小結論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1AD47-1E46-49A9-86EB-019404E2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排序目的在於希望能剪枝更多點，但當層數過低導致排序成本</a:t>
            </a:r>
            <a:r>
              <a:rPr lang="en-US" altLang="zh-TW" dirty="0"/>
              <a:t>&gt;</a:t>
            </a:r>
            <a:r>
              <a:rPr lang="zh-TW" altLang="en-US" dirty="0"/>
              <a:t>剪枝效果，是不希望的結果，因此應該選擇剪枝效果</a:t>
            </a:r>
            <a:r>
              <a:rPr lang="en-US" altLang="zh-TW" dirty="0"/>
              <a:t>&gt;</a:t>
            </a:r>
            <a:r>
              <a:rPr lang="zh-TW" altLang="en-US" dirty="0"/>
              <a:t>排序成本的層樹為最好。</a:t>
            </a:r>
            <a:r>
              <a:rPr lang="en-US" altLang="zh-TW" dirty="0"/>
              <a:t>(</a:t>
            </a:r>
            <a:r>
              <a:rPr lang="zh-TW" altLang="en-US" dirty="0"/>
              <a:t>上一頁編號</a:t>
            </a:r>
            <a:r>
              <a:rPr lang="en-US" altLang="zh-TW" dirty="0"/>
              <a:t>1 and 2)</a:t>
            </a:r>
          </a:p>
          <a:p>
            <a:r>
              <a:rPr lang="zh-TW" altLang="en-US" dirty="0"/>
              <a:t>對單個盤面來說，某個節點提升權重可能對這個盤面有較好的改善，但對於整體來說未必。</a:t>
            </a:r>
            <a:r>
              <a:rPr lang="en-US" altLang="zh-TW" dirty="0"/>
              <a:t>(</a:t>
            </a:r>
            <a:r>
              <a:rPr lang="zh-TW" altLang="en-US" dirty="0"/>
              <a:t>上一頁編號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and 4)</a:t>
            </a:r>
          </a:p>
          <a:p>
            <a:r>
              <a:rPr lang="zh-TW" altLang="en-US" dirty="0"/>
              <a:t>需要考慮對稱白棋、對稱黑棋、全對稱哪個較優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071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C9CAEE1-217F-4985-81A1-CCF9C9BE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33083"/>
              </p:ext>
            </p:extLst>
          </p:nvPr>
        </p:nvGraphicFramePr>
        <p:xfrm>
          <a:off x="628650" y="67871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251E1B5-F622-4DAD-A7B3-0C412DE58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01446"/>
              </p:ext>
            </p:extLst>
          </p:nvPr>
        </p:nvGraphicFramePr>
        <p:xfrm>
          <a:off x="628650" y="3962400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3911CC8-E8B0-4A56-83FD-ECF7C1AC0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57812"/>
              </p:ext>
            </p:extLst>
          </p:nvPr>
        </p:nvGraphicFramePr>
        <p:xfrm>
          <a:off x="7691444" y="67871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48C85F-391F-4FF1-B79C-922662440F64}"/>
              </a:ext>
            </a:extLst>
          </p:cNvPr>
          <p:cNvSpPr txBox="1"/>
          <p:nvPr/>
        </p:nvSpPr>
        <p:spPr>
          <a:xfrm>
            <a:off x="590550" y="110727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原版</a:t>
            </a:r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0F660A-C1BE-4946-AC13-DFB5DA1B61E9}"/>
              </a:ext>
            </a:extLst>
          </p:cNvPr>
          <p:cNvSpPr txBox="1"/>
          <p:nvPr/>
        </p:nvSpPr>
        <p:spPr>
          <a:xfrm>
            <a:off x="3969542" y="32384"/>
            <a:ext cx="326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20and21</a:t>
            </a:r>
            <a:r>
              <a:rPr lang="zh-TW" altLang="en-US" dirty="0"/>
              <a:t>頁全對稱 </a:t>
            </a:r>
            <a:r>
              <a:rPr lang="en-US" altLang="zh-TW" dirty="0"/>
              <a:t>2.3(</a:t>
            </a:r>
            <a:r>
              <a:rPr lang="zh-TW" altLang="en-US" dirty="0"/>
              <a:t>只對</a:t>
            </a:r>
            <a:r>
              <a:rPr lang="en-US" altLang="zh-TW" dirty="0"/>
              <a:t>8</a:t>
            </a:r>
            <a:r>
              <a:rPr lang="zh-TW" altLang="en-US" dirty="0"/>
              <a:t>個點提升，其餘點不更動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32EADCAF-0CC0-4518-BD16-1A322C541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26897"/>
              </p:ext>
            </p:extLst>
          </p:nvPr>
        </p:nvGraphicFramePr>
        <p:xfrm>
          <a:off x="4150522" y="67871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E5C2EB-F98D-4EDE-AFE0-E9279BFF6DBB}"/>
              </a:ext>
            </a:extLst>
          </p:cNvPr>
          <p:cNvSpPr txBox="1"/>
          <p:nvPr/>
        </p:nvSpPr>
        <p:spPr>
          <a:xfrm>
            <a:off x="7615235" y="-27773"/>
            <a:ext cx="457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24</a:t>
            </a:r>
            <a:r>
              <a:rPr lang="zh-TW" altLang="en-US" dirty="0"/>
              <a:t>頁全對稱 </a:t>
            </a:r>
            <a:r>
              <a:rPr lang="en-US" altLang="zh-TW" dirty="0"/>
              <a:t>2.3(</a:t>
            </a:r>
            <a:r>
              <a:rPr lang="zh-TW" altLang="en-US" dirty="0"/>
              <a:t>對</a:t>
            </a:r>
            <a:r>
              <a:rPr lang="en-US" altLang="zh-TW" dirty="0"/>
              <a:t>8</a:t>
            </a:r>
            <a:r>
              <a:rPr lang="zh-TW" altLang="en-US" dirty="0"/>
              <a:t>個點提升權重，其餘點只要</a:t>
            </a:r>
            <a:r>
              <a:rPr lang="en-US" altLang="zh-TW" dirty="0"/>
              <a:t>&gt;=</a:t>
            </a:r>
            <a:r>
              <a:rPr lang="zh-TW" altLang="en-US" dirty="0"/>
              <a:t>這</a:t>
            </a:r>
            <a:r>
              <a:rPr lang="en-US" altLang="zh-TW" dirty="0"/>
              <a:t>8</a:t>
            </a:r>
            <a:r>
              <a:rPr lang="zh-TW" altLang="en-US" dirty="0"/>
              <a:t>個更改完後的權重，都要</a:t>
            </a:r>
            <a:r>
              <a:rPr lang="en-US" altLang="zh-TW" dirty="0"/>
              <a:t>+1):</a:t>
            </a:r>
            <a:r>
              <a:rPr lang="zh-TW" altLang="en-US" dirty="0"/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5F482B-24B8-413D-91DA-4DE76E29AB33}"/>
              </a:ext>
            </a:extLst>
          </p:cNvPr>
          <p:cNvSpPr txBox="1"/>
          <p:nvPr/>
        </p:nvSpPr>
        <p:spPr>
          <a:xfrm>
            <a:off x="590550" y="3295800"/>
            <a:ext cx="457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</a:t>
            </a:r>
            <a:r>
              <a:rPr lang="zh-TW" altLang="en-US" dirty="0"/>
              <a:t>頁全對稱 </a:t>
            </a:r>
            <a:r>
              <a:rPr lang="en-US" altLang="zh-TW" dirty="0"/>
              <a:t>2.3(</a:t>
            </a:r>
            <a:r>
              <a:rPr lang="zh-TW" altLang="en-US" dirty="0"/>
              <a:t>對</a:t>
            </a:r>
            <a:r>
              <a:rPr lang="en-US" altLang="zh-TW" dirty="0"/>
              <a:t>4</a:t>
            </a:r>
            <a:r>
              <a:rPr lang="zh-TW" altLang="en-US" dirty="0"/>
              <a:t>個點</a:t>
            </a:r>
            <a:r>
              <a:rPr lang="en-US" altLang="zh-TW" dirty="0"/>
              <a:t>(</a:t>
            </a:r>
            <a:r>
              <a:rPr lang="zh-TW" altLang="en-US" dirty="0"/>
              <a:t>黃色</a:t>
            </a:r>
            <a:r>
              <a:rPr lang="en-US" altLang="zh-TW" dirty="0"/>
              <a:t>)</a:t>
            </a:r>
            <a:r>
              <a:rPr lang="zh-TW" altLang="en-US" dirty="0"/>
              <a:t>提升權重，其餘點只要</a:t>
            </a:r>
            <a:r>
              <a:rPr lang="en-US" altLang="zh-TW" dirty="0"/>
              <a:t>&gt;=</a:t>
            </a:r>
            <a:r>
              <a:rPr lang="zh-TW" altLang="en-US" dirty="0"/>
              <a:t>這</a:t>
            </a:r>
            <a:r>
              <a:rPr lang="en-US" altLang="zh-TW" dirty="0"/>
              <a:t>4</a:t>
            </a:r>
            <a:r>
              <a:rPr lang="zh-TW" altLang="en-US" dirty="0"/>
              <a:t>個更改完後的權重，都要</a:t>
            </a:r>
            <a:r>
              <a:rPr lang="en-US" altLang="zh-TW" dirty="0"/>
              <a:t>+1):</a:t>
            </a:r>
            <a:r>
              <a:rPr lang="zh-TW" altLang="en-US" dirty="0"/>
              <a:t> </a:t>
            </a:r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92376643-3E24-4FD7-A716-53311D6E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54402"/>
              </p:ext>
            </p:extLst>
          </p:nvPr>
        </p:nvGraphicFramePr>
        <p:xfrm>
          <a:off x="5441158" y="3942131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27874B-F11A-45E0-A82A-3F7F20D6AEFB}"/>
              </a:ext>
            </a:extLst>
          </p:cNvPr>
          <p:cNvSpPr txBox="1"/>
          <p:nvPr/>
        </p:nvSpPr>
        <p:spPr>
          <a:xfrm>
            <a:off x="5403061" y="3267417"/>
            <a:ext cx="534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and 27</a:t>
            </a:r>
            <a:r>
              <a:rPr lang="zh-TW" altLang="en-US" dirty="0"/>
              <a:t>頁全對稱 </a:t>
            </a:r>
            <a:r>
              <a:rPr lang="en-US" altLang="zh-TW" dirty="0"/>
              <a:t>2.3(</a:t>
            </a:r>
            <a:r>
              <a:rPr lang="zh-TW" altLang="en-US" dirty="0"/>
              <a:t>對</a:t>
            </a:r>
            <a:r>
              <a:rPr lang="en-US" altLang="zh-TW" dirty="0"/>
              <a:t>8</a:t>
            </a:r>
            <a:r>
              <a:rPr lang="zh-TW" altLang="en-US" dirty="0"/>
              <a:t>個點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  <a:r>
              <a:rPr lang="zh-TW" altLang="en-US" dirty="0"/>
              <a:t>提升權重，其餘點只要</a:t>
            </a:r>
            <a:r>
              <a:rPr lang="en-US" altLang="zh-TW" dirty="0"/>
              <a:t>&gt;=</a:t>
            </a:r>
            <a:r>
              <a:rPr lang="zh-TW" altLang="en-US" dirty="0"/>
              <a:t>這</a:t>
            </a:r>
            <a:r>
              <a:rPr lang="en-US" altLang="zh-TW" dirty="0"/>
              <a:t>8</a:t>
            </a:r>
            <a:r>
              <a:rPr lang="zh-TW" altLang="en-US" dirty="0"/>
              <a:t>個更改完後的權重，都要</a:t>
            </a:r>
            <a:r>
              <a:rPr lang="en-US" altLang="zh-TW" dirty="0"/>
              <a:t>+1):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057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FAC064D-B4C1-46BB-BAF4-A17ABB4D9521}"/>
              </a:ext>
            </a:extLst>
          </p:cNvPr>
          <p:cNvSpPr txBox="1"/>
          <p:nvPr/>
        </p:nvSpPr>
        <p:spPr>
          <a:xfrm>
            <a:off x="514350" y="474345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為什麼重要</a:t>
            </a:r>
            <a:r>
              <a:rPr lang="en-US" altLang="zh-TW" sz="3200" dirty="0"/>
              <a:t>?</a:t>
            </a:r>
            <a:endParaRPr lang="zh-TW" altLang="en-US" sz="32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387E815-43A1-4072-B52F-043E40542C05}"/>
              </a:ext>
            </a:extLst>
          </p:cNvPr>
          <p:cNvCxnSpPr>
            <a:cxnSpLocks/>
          </p:cNvCxnSpPr>
          <p:nvPr/>
        </p:nvCxnSpPr>
        <p:spPr>
          <a:xfrm flipH="1">
            <a:off x="6653214" y="3040381"/>
            <a:ext cx="1990730" cy="7772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B8603B7-F9DF-42BC-9020-7FA213BEB5EE}"/>
              </a:ext>
            </a:extLst>
          </p:cNvPr>
          <p:cNvCxnSpPr>
            <a:cxnSpLocks/>
          </p:cNvCxnSpPr>
          <p:nvPr/>
        </p:nvCxnSpPr>
        <p:spPr>
          <a:xfrm>
            <a:off x="8643944" y="3040381"/>
            <a:ext cx="2171315" cy="7772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2D9F03F1-F960-4465-9E81-CE3390B9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03079"/>
              </p:ext>
            </p:extLst>
          </p:nvPr>
        </p:nvGraphicFramePr>
        <p:xfrm>
          <a:off x="514350" y="1350646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724587F5-CAC8-4ADE-8339-0F7917244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811"/>
              </p:ext>
            </p:extLst>
          </p:nvPr>
        </p:nvGraphicFramePr>
        <p:xfrm>
          <a:off x="7298532" y="47434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FFCDD1B1-1E66-4A2D-A73A-406AF055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4354"/>
              </p:ext>
            </p:extLst>
          </p:nvPr>
        </p:nvGraphicFramePr>
        <p:xfrm>
          <a:off x="5212376" y="3817620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BD87D926-4955-442C-955C-DBCA44E7D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83471"/>
              </p:ext>
            </p:extLst>
          </p:nvPr>
        </p:nvGraphicFramePr>
        <p:xfrm>
          <a:off x="9524623" y="382333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CF51E03-80D9-4EF5-A16F-6D98B1CB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53817"/>
              </p:ext>
            </p:extLst>
          </p:nvPr>
        </p:nvGraphicFramePr>
        <p:xfrm>
          <a:off x="566420" y="4082416"/>
          <a:ext cx="4433836" cy="265976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84034">
                  <a:extLst>
                    <a:ext uri="{9D8B030D-6E8A-4147-A177-3AD203B41FA5}">
                      <a16:colId xmlns:a16="http://schemas.microsoft.com/office/drawing/2014/main" val="744318112"/>
                    </a:ext>
                  </a:extLst>
                </a:gridCol>
                <a:gridCol w="691208">
                  <a:extLst>
                    <a:ext uri="{9D8B030D-6E8A-4147-A177-3AD203B41FA5}">
                      <a16:colId xmlns:a16="http://schemas.microsoft.com/office/drawing/2014/main" val="266672662"/>
                    </a:ext>
                  </a:extLst>
                </a:gridCol>
                <a:gridCol w="736286">
                  <a:extLst>
                    <a:ext uri="{9D8B030D-6E8A-4147-A177-3AD203B41FA5}">
                      <a16:colId xmlns:a16="http://schemas.microsoft.com/office/drawing/2014/main" val="1080369477"/>
                    </a:ext>
                  </a:extLst>
                </a:gridCol>
                <a:gridCol w="1322308">
                  <a:extLst>
                    <a:ext uri="{9D8B030D-6E8A-4147-A177-3AD203B41FA5}">
                      <a16:colId xmlns:a16="http://schemas.microsoft.com/office/drawing/2014/main" val="483401009"/>
                    </a:ext>
                  </a:extLst>
                </a:gridCol>
              </a:tblGrid>
              <a:tr h="6051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1~50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初始盤面平均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Frequency(</a:t>
                      </a:r>
                      <a:r>
                        <a:rPr lang="zh-TW" altLang="en-US" sz="1200" u="none" strike="noStrike" dirty="0">
                          <a:effectLst/>
                          <a:latin typeface="+mn-lt"/>
                        </a:rPr>
                        <a:t>個</a:t>
                      </a:r>
                      <a:r>
                        <a:rPr lang="en-US" altLang="zh-TW" sz="12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zh-TW" altLang="en-US" sz="1200" u="none" strike="noStrike" dirty="0">
                          <a:effectLst/>
                          <a:latin typeface="+mn-lt"/>
                        </a:rPr>
                        <a:t>秒</a:t>
                      </a:r>
                      <a:r>
                        <a:rPr lang="en-US" altLang="zh-TW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336940"/>
                  </a:ext>
                </a:extLst>
              </a:tr>
              <a:tr h="901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dirty="0">
                          <a:latin typeface="+mn-lt"/>
                        </a:rPr>
                        <a:t>20and21</a:t>
                      </a:r>
                      <a:r>
                        <a:rPr lang="zh-TW" altLang="en-US" sz="1200" dirty="0">
                          <a:latin typeface="+mn-lt"/>
                        </a:rPr>
                        <a:t>頁全對稱 </a:t>
                      </a:r>
                      <a:r>
                        <a:rPr lang="en-US" altLang="zh-TW" sz="1200" dirty="0">
                          <a:latin typeface="+mn-lt"/>
                        </a:rPr>
                        <a:t>2.3(</a:t>
                      </a:r>
                      <a:r>
                        <a:rPr lang="zh-TW" altLang="en-US" sz="1200" dirty="0">
                          <a:latin typeface="+mn-lt"/>
                        </a:rPr>
                        <a:t>只對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個點提升，其餘點不更動</a:t>
                      </a:r>
                      <a:r>
                        <a:rPr lang="en-US" altLang="zh-TW" sz="1200" dirty="0">
                          <a:latin typeface="+mn-lt"/>
                        </a:rPr>
                        <a:t>)</a:t>
                      </a:r>
                      <a:r>
                        <a:rPr lang="zh-TW" altLang="en-US" sz="1200" dirty="0">
                          <a:latin typeface="+mn-lt"/>
                        </a:rPr>
                        <a:t>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+mn-lt"/>
                        </a:rPr>
                        <a:t>0.43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+mn-lt"/>
                        </a:rPr>
                        <a:t>1060040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  <a:latin typeface="+mn-lt"/>
                        </a:rPr>
                        <a:t>2458347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3644541"/>
                  </a:ext>
                </a:extLst>
              </a:tr>
              <a:tr h="115309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+mn-lt"/>
                        </a:rPr>
                        <a:t>24</a:t>
                      </a:r>
                      <a:r>
                        <a:rPr lang="zh-TW" altLang="en-US" sz="1200" dirty="0">
                          <a:latin typeface="+mn-lt"/>
                        </a:rPr>
                        <a:t>頁全對稱 </a:t>
                      </a:r>
                      <a:r>
                        <a:rPr lang="en-US" altLang="zh-TW" sz="1200" dirty="0">
                          <a:latin typeface="+mn-lt"/>
                        </a:rPr>
                        <a:t>2.3(</a:t>
                      </a:r>
                      <a:r>
                        <a:rPr lang="zh-TW" altLang="en-US" sz="1200" dirty="0">
                          <a:latin typeface="+mn-lt"/>
                        </a:rPr>
                        <a:t>對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個點提升權重，其餘點只要</a:t>
                      </a:r>
                      <a:r>
                        <a:rPr lang="en-US" altLang="zh-TW" sz="1200" dirty="0">
                          <a:latin typeface="+mn-lt"/>
                        </a:rPr>
                        <a:t>&gt;=</a:t>
                      </a:r>
                      <a:r>
                        <a:rPr lang="zh-TW" altLang="en-US" sz="1200" dirty="0">
                          <a:latin typeface="+mn-lt"/>
                        </a:rPr>
                        <a:t>這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個更改完後的權重，都要</a:t>
                      </a:r>
                      <a:r>
                        <a:rPr lang="en-US" altLang="zh-TW" sz="1200" dirty="0">
                          <a:latin typeface="+mn-lt"/>
                        </a:rPr>
                        <a:t>+1)</a:t>
                      </a:r>
                      <a:r>
                        <a:rPr lang="zh-TW" altLang="en-US" sz="1200" dirty="0">
                          <a:latin typeface="+mn-lt"/>
                        </a:rPr>
                        <a:t> 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847435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2492456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501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5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82CAB8-8EE9-4487-A1C7-4BA808B7B79B}"/>
              </a:ext>
            </a:extLst>
          </p:cNvPr>
          <p:cNvSpPr txBox="1"/>
          <p:nvPr/>
        </p:nvSpPr>
        <p:spPr>
          <a:xfrm>
            <a:off x="0" y="96016"/>
            <a:ext cx="279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2.3</a:t>
            </a:r>
            <a:r>
              <a:rPr lang="zh-TW" altLang="en-US" sz="3200" dirty="0"/>
              <a:t>版改進權重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C6F9675-3D17-459A-B523-DFC5705109AB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650443" y="3637711"/>
            <a:ext cx="0" cy="50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6D9B69-D2FB-4EC2-BABC-25A74B96A5A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0639184" y="3620842"/>
            <a:ext cx="0" cy="52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2468B31-413F-4AD2-BE5D-6D8A3459F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09839"/>
              </p:ext>
            </p:extLst>
          </p:nvPr>
        </p:nvGraphicFramePr>
        <p:xfrm>
          <a:off x="554202" y="3637711"/>
          <a:ext cx="5398136" cy="292089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84009">
                  <a:extLst>
                    <a:ext uri="{9D8B030D-6E8A-4147-A177-3AD203B41FA5}">
                      <a16:colId xmlns:a16="http://schemas.microsoft.com/office/drawing/2014/main" val="3079592915"/>
                    </a:ext>
                  </a:extLst>
                </a:gridCol>
                <a:gridCol w="958742">
                  <a:extLst>
                    <a:ext uri="{9D8B030D-6E8A-4147-A177-3AD203B41FA5}">
                      <a16:colId xmlns:a16="http://schemas.microsoft.com/office/drawing/2014/main" val="3460232514"/>
                    </a:ext>
                  </a:extLst>
                </a:gridCol>
                <a:gridCol w="1021269">
                  <a:extLst>
                    <a:ext uri="{9D8B030D-6E8A-4147-A177-3AD203B41FA5}">
                      <a16:colId xmlns:a16="http://schemas.microsoft.com/office/drawing/2014/main" val="1080436369"/>
                    </a:ext>
                  </a:extLst>
                </a:gridCol>
                <a:gridCol w="1834116">
                  <a:extLst>
                    <a:ext uri="{9D8B030D-6E8A-4147-A177-3AD203B41FA5}">
                      <a16:colId xmlns:a16="http://schemas.microsoft.com/office/drawing/2014/main" val="2250711498"/>
                    </a:ext>
                  </a:extLst>
                </a:gridCol>
              </a:tblGrid>
              <a:tr h="5876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1~50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初始盤面平均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Frequency(</a:t>
                      </a:r>
                      <a:r>
                        <a:rPr lang="zh-TW" altLang="en-US" sz="1400" u="none" strike="noStrike" dirty="0">
                          <a:effectLst/>
                        </a:rPr>
                        <a:t>個</a:t>
                      </a:r>
                      <a:r>
                        <a:rPr lang="en-US" altLang="zh-TW" sz="1400" u="none" strike="noStrike" dirty="0">
                          <a:effectLst/>
                        </a:rPr>
                        <a:t>/</a:t>
                      </a:r>
                      <a:r>
                        <a:rPr lang="zh-TW" altLang="en-US" sz="1400" u="none" strike="noStrike" dirty="0">
                          <a:effectLst/>
                        </a:rPr>
                        <a:t>秒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864540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dirty="0"/>
                        <a:t>20and21</a:t>
                      </a:r>
                      <a:r>
                        <a:rPr lang="zh-TW" altLang="en-US" sz="1400" dirty="0"/>
                        <a:t>頁全對稱 </a:t>
                      </a:r>
                      <a:r>
                        <a:rPr lang="en-US" altLang="zh-TW" sz="1400" dirty="0"/>
                        <a:t>2.3(</a:t>
                      </a:r>
                      <a:r>
                        <a:rPr lang="zh-TW" altLang="en-US" sz="1400" dirty="0"/>
                        <a:t>只對</a:t>
                      </a:r>
                      <a:r>
                        <a:rPr lang="en-US" altLang="zh-TW" sz="1400" dirty="0"/>
                        <a:t>8</a:t>
                      </a:r>
                      <a:r>
                        <a:rPr lang="zh-TW" altLang="en-US" sz="1400" dirty="0"/>
                        <a:t>個點提升，其餘點不更動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0.43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1060040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2458347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209756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+mn-lt"/>
                        </a:rPr>
                        <a:t>24</a:t>
                      </a:r>
                      <a:r>
                        <a:rPr lang="zh-TW" altLang="en-US" sz="1200" dirty="0">
                          <a:latin typeface="+mn-lt"/>
                        </a:rPr>
                        <a:t>頁全對稱 </a:t>
                      </a:r>
                      <a:r>
                        <a:rPr lang="en-US" altLang="zh-TW" sz="1200" dirty="0">
                          <a:latin typeface="+mn-lt"/>
                        </a:rPr>
                        <a:t>2.3(</a:t>
                      </a:r>
                      <a:r>
                        <a:rPr lang="zh-TW" altLang="en-US" sz="1200" dirty="0">
                          <a:latin typeface="+mn-lt"/>
                        </a:rPr>
                        <a:t>對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個點提升權重，其餘點只要</a:t>
                      </a:r>
                      <a:r>
                        <a:rPr lang="en-US" altLang="zh-TW" sz="1200" dirty="0">
                          <a:latin typeface="+mn-lt"/>
                        </a:rPr>
                        <a:t>&gt;=</a:t>
                      </a:r>
                      <a:r>
                        <a:rPr lang="zh-TW" altLang="en-US" sz="1200" dirty="0">
                          <a:latin typeface="+mn-lt"/>
                        </a:rPr>
                        <a:t>這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個更改完後的權重，都要</a:t>
                      </a:r>
                      <a:r>
                        <a:rPr lang="en-US" altLang="zh-TW" sz="1200" dirty="0">
                          <a:latin typeface="+mn-lt"/>
                        </a:rPr>
                        <a:t>+1)</a:t>
                      </a:r>
                      <a:r>
                        <a:rPr lang="zh-TW" altLang="en-US" sz="1200" dirty="0"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847435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2492456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5817437"/>
                  </a:ext>
                </a:extLst>
              </a:tr>
              <a:tr h="44462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紅色權重</a:t>
                      </a:r>
                      <a:r>
                        <a:rPr lang="en-US" altLang="zh-TW" sz="1400" u="none" strike="noStrike" dirty="0">
                          <a:effectLst/>
                        </a:rPr>
                        <a:t>=1</a:t>
                      </a:r>
                    </a:p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黃色權重</a:t>
                      </a:r>
                      <a:r>
                        <a:rPr lang="en-US" altLang="zh-TW" sz="1400" u="none" strike="noStrike" dirty="0">
                          <a:effectLst/>
                        </a:rPr>
                        <a:t>=1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0.27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685297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2541901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508551"/>
                  </a:ext>
                </a:extLst>
              </a:tr>
              <a:tr h="44462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紅色權重</a:t>
                      </a:r>
                      <a:r>
                        <a:rPr lang="en-US" altLang="zh-TW" sz="1400" u="none" strike="noStrike" dirty="0">
                          <a:effectLst/>
                        </a:rPr>
                        <a:t>=1</a:t>
                      </a:r>
                    </a:p>
                    <a:p>
                      <a:pPr algn="ctr" fontAlgn="b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黃色權重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=2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0.26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682586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2607280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4360019"/>
                  </a:ext>
                </a:extLst>
              </a:tr>
            </a:tbl>
          </a:graphicData>
        </a:graphic>
      </p:graphicFrame>
      <p:graphicFrame>
        <p:nvGraphicFramePr>
          <p:cNvPr id="15" name="表格 6">
            <a:extLst>
              <a:ext uri="{FF2B5EF4-FFF2-40B4-BE49-F238E27FC236}">
                <a16:creationId xmlns:a16="http://schemas.microsoft.com/office/drawing/2014/main" id="{4F5DCDA5-2C0D-44FD-8819-4AFF80EB8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17428"/>
              </p:ext>
            </p:extLst>
          </p:nvPr>
        </p:nvGraphicFramePr>
        <p:xfrm>
          <a:off x="106802" y="680791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38A8D66F-4F77-4684-9444-707579B4A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42861"/>
              </p:ext>
            </p:extLst>
          </p:nvPr>
        </p:nvGraphicFramePr>
        <p:xfrm>
          <a:off x="6359807" y="1077391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088658F4-B398-49F4-A402-C97581064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6610"/>
              </p:ext>
            </p:extLst>
          </p:nvPr>
        </p:nvGraphicFramePr>
        <p:xfrm>
          <a:off x="6359807" y="4146262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20" name="表格 6">
            <a:extLst>
              <a:ext uri="{FF2B5EF4-FFF2-40B4-BE49-F238E27FC236}">
                <a16:creationId xmlns:a16="http://schemas.microsoft.com/office/drawing/2014/main" id="{646E6113-11BA-44D1-8929-563FD4D8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0670"/>
              </p:ext>
            </p:extLst>
          </p:nvPr>
        </p:nvGraphicFramePr>
        <p:xfrm>
          <a:off x="9348548" y="1060522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21" name="表格 6">
            <a:extLst>
              <a:ext uri="{FF2B5EF4-FFF2-40B4-BE49-F238E27FC236}">
                <a16:creationId xmlns:a16="http://schemas.microsoft.com/office/drawing/2014/main" id="{96D0B428-E2E1-4A31-84BD-EDFC80B78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67798"/>
              </p:ext>
            </p:extLst>
          </p:nvPr>
        </p:nvGraphicFramePr>
        <p:xfrm>
          <a:off x="9348548" y="4146262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C15567-EF73-49FC-98F1-185EE1C023A4}"/>
              </a:ext>
            </a:extLst>
          </p:cNvPr>
          <p:cNvSpPr txBox="1"/>
          <p:nvPr/>
        </p:nvSpPr>
        <p:spPr>
          <a:xfrm>
            <a:off x="3009900" y="680791"/>
            <a:ext cx="308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  <a:r>
              <a:rPr lang="zh-TW" altLang="en-US" dirty="0"/>
              <a:t> 若下在</a:t>
            </a:r>
            <a:r>
              <a:rPr lang="en-US" altLang="zh-TW" dirty="0"/>
              <a:t>(3,6)</a:t>
            </a:r>
            <a:r>
              <a:rPr lang="zh-TW" altLang="en-US" dirty="0"/>
              <a:t>，有機會讓對方下在</a:t>
            </a:r>
            <a:r>
              <a:rPr lang="en-US" altLang="zh-TW" dirty="0"/>
              <a:t>(2,7)</a:t>
            </a:r>
            <a:r>
              <a:rPr lang="zh-TW" altLang="en-US" dirty="0"/>
              <a:t>，這樣能夠獲得角落位置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缺點 </a:t>
            </a:r>
            <a:r>
              <a:rPr lang="en-US" altLang="zh-TW" dirty="0"/>
              <a:t>:</a:t>
            </a:r>
            <a:r>
              <a:rPr lang="zh-TW" altLang="en-US" dirty="0"/>
              <a:t> 若對方選擇</a:t>
            </a:r>
            <a:r>
              <a:rPr lang="en-US" altLang="zh-TW" dirty="0"/>
              <a:t>(2,6)</a:t>
            </a:r>
            <a:r>
              <a:rPr lang="zh-TW" altLang="en-US" dirty="0"/>
              <a:t>，則</a:t>
            </a:r>
            <a:r>
              <a:rPr lang="en-US" altLang="zh-TW" dirty="0"/>
              <a:t>(3,6)</a:t>
            </a:r>
            <a:r>
              <a:rPr lang="zh-TW" altLang="en-US" dirty="0"/>
              <a:t>也會被對方搶走，因此會從優勢變成劣勢情況</a:t>
            </a:r>
            <a:endParaRPr lang="en-US" altLang="zh-TW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21DD81A-84BD-4F30-BB1A-7C9CCB2A5010}"/>
              </a:ext>
            </a:extLst>
          </p:cNvPr>
          <p:cNvSpPr txBox="1"/>
          <p:nvPr/>
        </p:nvSpPr>
        <p:spPr>
          <a:xfrm>
            <a:off x="6262448" y="621581"/>
            <a:ext cx="78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6D30E4-F7AC-44A8-8509-9472E0ADEBBF}"/>
              </a:ext>
            </a:extLst>
          </p:cNvPr>
          <p:cNvSpPr txBox="1"/>
          <p:nvPr/>
        </p:nvSpPr>
        <p:spPr>
          <a:xfrm>
            <a:off x="9348548" y="621581"/>
            <a:ext cx="78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缺點 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1937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82CAB8-8EE9-4487-A1C7-4BA808B7B79B}"/>
              </a:ext>
            </a:extLst>
          </p:cNvPr>
          <p:cNvSpPr txBox="1"/>
          <p:nvPr/>
        </p:nvSpPr>
        <p:spPr>
          <a:xfrm>
            <a:off x="-76675" y="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2.3</a:t>
            </a:r>
            <a:r>
              <a:rPr lang="zh-TW" altLang="en-US" sz="3200" dirty="0"/>
              <a:t>版改進權重</a:t>
            </a:r>
            <a:r>
              <a:rPr lang="en-US" altLang="zh-TW" sz="3200" dirty="0"/>
              <a:t>:</a:t>
            </a:r>
            <a:r>
              <a:rPr lang="zh-TW" altLang="en-US" sz="3200" dirty="0"/>
              <a:t> 優點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8FF82DD-8253-4AFD-A77F-6F2260A37FD2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4486275" y="3110945"/>
            <a:ext cx="314003" cy="63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EB59470-0D48-4192-A53C-85E6F128FFAE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>
            <a:off x="4486275" y="3110945"/>
            <a:ext cx="3257389" cy="64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ABC131C-D548-4B2D-86E2-6935B199ADB6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1754821" y="3110945"/>
            <a:ext cx="2731454" cy="63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4C55ED2-EDEE-4E3D-B8A1-4B80BC47D783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>
          <a:xfrm>
            <a:off x="4486275" y="3110945"/>
            <a:ext cx="6200775" cy="64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5C708427-47B5-4C4E-B5A1-B91A78DE0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27179"/>
              </p:ext>
            </p:extLst>
          </p:nvPr>
        </p:nvGraphicFramePr>
        <p:xfrm>
          <a:off x="39210" y="55062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4AD8E052-C5EF-4157-A587-BFF8E074B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68011"/>
              </p:ext>
            </p:extLst>
          </p:nvPr>
        </p:nvGraphicFramePr>
        <p:xfrm>
          <a:off x="3195639" y="55062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31" name="表格 6">
            <a:extLst>
              <a:ext uri="{FF2B5EF4-FFF2-40B4-BE49-F238E27FC236}">
                <a16:creationId xmlns:a16="http://schemas.microsoft.com/office/drawing/2014/main" id="{A28E8C4E-AB67-4784-B145-7EBDEC795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73955"/>
              </p:ext>
            </p:extLst>
          </p:nvPr>
        </p:nvGraphicFramePr>
        <p:xfrm>
          <a:off x="464185" y="3742839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33" name="表格 6">
            <a:extLst>
              <a:ext uri="{FF2B5EF4-FFF2-40B4-BE49-F238E27FC236}">
                <a16:creationId xmlns:a16="http://schemas.microsoft.com/office/drawing/2014/main" id="{861714DB-BB70-452B-83F9-991E487FA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97976"/>
              </p:ext>
            </p:extLst>
          </p:nvPr>
        </p:nvGraphicFramePr>
        <p:xfrm>
          <a:off x="3509642" y="3742839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35" name="表格 6">
            <a:extLst>
              <a:ext uri="{FF2B5EF4-FFF2-40B4-BE49-F238E27FC236}">
                <a16:creationId xmlns:a16="http://schemas.microsoft.com/office/drawing/2014/main" id="{B8F2185F-28E9-4715-97B9-ADA6C7C94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29777"/>
              </p:ext>
            </p:extLst>
          </p:nvPr>
        </p:nvGraphicFramePr>
        <p:xfrm>
          <a:off x="6453028" y="3755971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37" name="表格 6">
            <a:extLst>
              <a:ext uri="{FF2B5EF4-FFF2-40B4-BE49-F238E27FC236}">
                <a16:creationId xmlns:a16="http://schemas.microsoft.com/office/drawing/2014/main" id="{F77A1DA5-E8F4-4135-919A-41D46995A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9218"/>
              </p:ext>
            </p:extLst>
          </p:nvPr>
        </p:nvGraphicFramePr>
        <p:xfrm>
          <a:off x="9396414" y="3755971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41" name="文字方塊 40">
            <a:extLst>
              <a:ext uri="{FF2B5EF4-FFF2-40B4-BE49-F238E27FC236}">
                <a16:creationId xmlns:a16="http://schemas.microsoft.com/office/drawing/2014/main" id="{770C89ED-B20B-47FA-8A0B-801E905A0685}"/>
              </a:ext>
            </a:extLst>
          </p:cNvPr>
          <p:cNvSpPr txBox="1"/>
          <p:nvPr/>
        </p:nvSpPr>
        <p:spPr>
          <a:xfrm>
            <a:off x="6322218" y="550625"/>
            <a:ext cx="5655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優點 </a:t>
            </a:r>
            <a:r>
              <a:rPr lang="en-US" altLang="zh-TW" dirty="0"/>
              <a:t>:</a:t>
            </a:r>
            <a:r>
              <a:rPr lang="zh-TW" altLang="en-US" dirty="0"/>
              <a:t> 自己下在</a:t>
            </a:r>
            <a:r>
              <a:rPr lang="en-US" altLang="zh-TW" dirty="0"/>
              <a:t>(2,3)</a:t>
            </a:r>
            <a:r>
              <a:rPr lang="zh-TW" altLang="en-US" dirty="0"/>
              <a:t>位置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可能使對方下在</a:t>
            </a:r>
            <a:r>
              <a:rPr lang="en-US" altLang="zh-TW" dirty="0"/>
              <a:t>(2,2)</a:t>
            </a:r>
            <a:r>
              <a:rPr lang="zh-TW" altLang="en-US" dirty="0"/>
              <a:t>位置，</a:t>
            </a:r>
            <a:r>
              <a:rPr lang="en-US" altLang="zh-TW" dirty="0"/>
              <a:t>(2,2)</a:t>
            </a:r>
            <a:r>
              <a:rPr lang="zh-TW" altLang="en-US" dirty="0"/>
              <a:t>權重是最大最不利的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對自己來說，可下在</a:t>
            </a:r>
            <a:r>
              <a:rPr lang="en-US" altLang="zh-TW" dirty="0"/>
              <a:t>(4,3)</a:t>
            </a:r>
            <a:r>
              <a:rPr lang="zh-TW" altLang="en-US" dirty="0"/>
              <a:t>位置，黃色位置優勢在上一頁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可能使對方下在</a:t>
            </a:r>
            <a:r>
              <a:rPr lang="en-US" altLang="zh-TW" dirty="0"/>
              <a:t>(1,2)</a:t>
            </a:r>
            <a:r>
              <a:rPr lang="zh-TW" altLang="en-US" dirty="0"/>
              <a:t>位置，</a:t>
            </a:r>
            <a:r>
              <a:rPr lang="en-US" altLang="zh-TW" dirty="0"/>
              <a:t>(1,2)</a:t>
            </a:r>
            <a:r>
              <a:rPr lang="zh-TW" altLang="en-US" dirty="0"/>
              <a:t>權重是第二大的，若之後拿下</a:t>
            </a:r>
            <a:r>
              <a:rPr lang="en-US" altLang="zh-TW" dirty="0"/>
              <a:t>(1,3)</a:t>
            </a:r>
            <a:r>
              <a:rPr lang="zh-TW" altLang="en-US" dirty="0"/>
              <a:t>位置就可拿下角落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可能使對方下在</a:t>
            </a:r>
            <a:r>
              <a:rPr lang="en-US" altLang="zh-TW" dirty="0"/>
              <a:t>(1,4)</a:t>
            </a:r>
            <a:r>
              <a:rPr lang="zh-TW" altLang="en-US" dirty="0"/>
              <a:t>位置，雖然綠色位置被搶走，但若</a:t>
            </a:r>
            <a:r>
              <a:rPr lang="en-US" altLang="zh-TW" dirty="0"/>
              <a:t>(1,3)</a:t>
            </a:r>
            <a:r>
              <a:rPr lang="zh-TW" altLang="en-US" dirty="0"/>
              <a:t>位置是自己的，則在優勢上可能是對方下在</a:t>
            </a:r>
            <a:r>
              <a:rPr lang="en-US" altLang="zh-TW" dirty="0"/>
              <a:t>(1,2)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47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861BB11-E55F-4280-8BDC-EBCDEABC8C16}"/>
              </a:ext>
            </a:extLst>
          </p:cNvPr>
          <p:cNvCxnSpPr>
            <a:cxnSpLocks/>
          </p:cNvCxnSpPr>
          <p:nvPr/>
        </p:nvCxnSpPr>
        <p:spPr>
          <a:xfrm flipH="1">
            <a:off x="7183918" y="3313671"/>
            <a:ext cx="1706880" cy="59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18F05B-4A3C-4056-B6E1-CABC48397F0F}"/>
              </a:ext>
            </a:extLst>
          </p:cNvPr>
          <p:cNvCxnSpPr>
            <a:cxnSpLocks/>
          </p:cNvCxnSpPr>
          <p:nvPr/>
        </p:nvCxnSpPr>
        <p:spPr>
          <a:xfrm>
            <a:off x="8890798" y="3313671"/>
            <a:ext cx="1971356" cy="62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0DB4B7-C3E8-4D1A-B7AE-A4CED7F49010}"/>
              </a:ext>
            </a:extLst>
          </p:cNvPr>
          <p:cNvSpPr txBox="1"/>
          <p:nvPr/>
        </p:nvSpPr>
        <p:spPr>
          <a:xfrm>
            <a:off x="-76675" y="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2.3</a:t>
            </a:r>
            <a:r>
              <a:rPr lang="zh-TW" altLang="en-US" sz="3200" dirty="0"/>
              <a:t>版改進權重</a:t>
            </a:r>
            <a:r>
              <a:rPr lang="en-US" altLang="zh-TW" sz="3200" dirty="0"/>
              <a:t>:</a:t>
            </a:r>
            <a:r>
              <a:rPr lang="zh-TW" altLang="en-US" sz="3200" dirty="0"/>
              <a:t> 缺點</a:t>
            </a:r>
          </a:p>
        </p:txBody>
      </p:sp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6B213531-6D3A-45CC-925B-048825509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63423"/>
              </p:ext>
            </p:extLst>
          </p:nvPr>
        </p:nvGraphicFramePr>
        <p:xfrm>
          <a:off x="39210" y="55062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5" name="表格 6">
            <a:extLst>
              <a:ext uri="{FF2B5EF4-FFF2-40B4-BE49-F238E27FC236}">
                <a16:creationId xmlns:a16="http://schemas.microsoft.com/office/drawing/2014/main" id="{31C0F070-7AED-4526-A13D-FCDD74108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04963"/>
              </p:ext>
            </p:extLst>
          </p:nvPr>
        </p:nvGraphicFramePr>
        <p:xfrm>
          <a:off x="7600162" y="753351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AEF1EF34-CEF0-40B0-8658-00CE6C9F6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21020"/>
              </p:ext>
            </p:extLst>
          </p:nvPr>
        </p:nvGraphicFramePr>
        <p:xfrm>
          <a:off x="5789042" y="3904565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512A4F5D-6852-4CB0-8917-42D1C244C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0284"/>
              </p:ext>
            </p:extLst>
          </p:nvPr>
        </p:nvGraphicFramePr>
        <p:xfrm>
          <a:off x="9571518" y="3968991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60B08E8-9B18-43A6-BC4E-E18FB3239290}"/>
              </a:ext>
            </a:extLst>
          </p:cNvPr>
          <p:cNvSpPr txBox="1"/>
          <p:nvPr/>
        </p:nvSpPr>
        <p:spPr>
          <a:xfrm>
            <a:off x="3042077" y="647297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缺點 </a:t>
            </a:r>
            <a:r>
              <a:rPr lang="en-US" altLang="zh-TW" dirty="0"/>
              <a:t>:</a:t>
            </a:r>
            <a:r>
              <a:rPr lang="zh-TW" altLang="en-US" dirty="0"/>
              <a:t>自己下在</a:t>
            </a:r>
            <a:r>
              <a:rPr lang="en-US" altLang="zh-TW" dirty="0"/>
              <a:t>(2,3)</a:t>
            </a:r>
            <a:r>
              <a:rPr lang="zh-TW" altLang="en-US" dirty="0"/>
              <a:t>位置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如果對方在</a:t>
            </a:r>
            <a:r>
              <a:rPr lang="en-US" altLang="zh-TW" dirty="0"/>
              <a:t>(1,3)</a:t>
            </a:r>
            <a:r>
              <a:rPr lang="zh-TW" altLang="en-US" dirty="0"/>
              <a:t>有棋子，則可能下在</a:t>
            </a:r>
            <a:r>
              <a:rPr lang="en-US" altLang="zh-TW" dirty="0"/>
              <a:t>(3,3)</a:t>
            </a:r>
            <a:r>
              <a:rPr lang="zh-TW" altLang="en-US" dirty="0"/>
              <a:t>導致紅黃綠三色優勢全落入對方上 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3B44D25-C4FB-4433-9FB6-DECC3FB4E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53848"/>
              </p:ext>
            </p:extLst>
          </p:nvPr>
        </p:nvGraphicFramePr>
        <p:xfrm>
          <a:off x="97262" y="3608414"/>
          <a:ext cx="5398136" cy="312397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84009">
                  <a:extLst>
                    <a:ext uri="{9D8B030D-6E8A-4147-A177-3AD203B41FA5}">
                      <a16:colId xmlns:a16="http://schemas.microsoft.com/office/drawing/2014/main" val="3079592915"/>
                    </a:ext>
                  </a:extLst>
                </a:gridCol>
                <a:gridCol w="958742">
                  <a:extLst>
                    <a:ext uri="{9D8B030D-6E8A-4147-A177-3AD203B41FA5}">
                      <a16:colId xmlns:a16="http://schemas.microsoft.com/office/drawing/2014/main" val="3460232514"/>
                    </a:ext>
                  </a:extLst>
                </a:gridCol>
                <a:gridCol w="1021269">
                  <a:extLst>
                    <a:ext uri="{9D8B030D-6E8A-4147-A177-3AD203B41FA5}">
                      <a16:colId xmlns:a16="http://schemas.microsoft.com/office/drawing/2014/main" val="1080436369"/>
                    </a:ext>
                  </a:extLst>
                </a:gridCol>
                <a:gridCol w="1834116">
                  <a:extLst>
                    <a:ext uri="{9D8B030D-6E8A-4147-A177-3AD203B41FA5}">
                      <a16:colId xmlns:a16="http://schemas.microsoft.com/office/drawing/2014/main" val="2250711498"/>
                    </a:ext>
                  </a:extLst>
                </a:gridCol>
              </a:tblGrid>
              <a:tr h="5876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1~50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初始盤面平均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Frequency(</a:t>
                      </a:r>
                      <a:r>
                        <a:rPr lang="zh-TW" altLang="en-US" sz="1400" u="none" strike="noStrike" dirty="0">
                          <a:effectLst/>
                        </a:rPr>
                        <a:t>個</a:t>
                      </a:r>
                      <a:r>
                        <a:rPr lang="en-US" altLang="zh-TW" sz="1400" u="none" strike="noStrike" dirty="0">
                          <a:effectLst/>
                        </a:rPr>
                        <a:t>/</a:t>
                      </a:r>
                      <a:r>
                        <a:rPr lang="zh-TW" altLang="en-US" sz="1400" u="none" strike="noStrike" dirty="0">
                          <a:effectLst/>
                        </a:rPr>
                        <a:t>秒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864540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dirty="0"/>
                        <a:t>20and21</a:t>
                      </a:r>
                      <a:r>
                        <a:rPr lang="zh-TW" altLang="en-US" sz="1400" dirty="0"/>
                        <a:t>頁全對稱 </a:t>
                      </a:r>
                      <a:r>
                        <a:rPr lang="en-US" altLang="zh-TW" sz="1400" dirty="0"/>
                        <a:t>2.3(</a:t>
                      </a:r>
                      <a:r>
                        <a:rPr lang="zh-TW" altLang="en-US" sz="1400" dirty="0"/>
                        <a:t>只對</a:t>
                      </a:r>
                      <a:r>
                        <a:rPr lang="en-US" altLang="zh-TW" sz="1400" dirty="0"/>
                        <a:t>8</a:t>
                      </a:r>
                      <a:r>
                        <a:rPr lang="zh-TW" altLang="en-US" sz="1400" dirty="0"/>
                        <a:t>個點提升，其餘點不更動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0.43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1060040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2458347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209756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+mn-lt"/>
                        </a:rPr>
                        <a:t>24</a:t>
                      </a:r>
                      <a:r>
                        <a:rPr lang="zh-TW" altLang="en-US" sz="1200" dirty="0">
                          <a:latin typeface="+mn-lt"/>
                        </a:rPr>
                        <a:t>頁全對稱 </a:t>
                      </a:r>
                      <a:r>
                        <a:rPr lang="en-US" altLang="zh-TW" sz="1200" dirty="0">
                          <a:latin typeface="+mn-lt"/>
                        </a:rPr>
                        <a:t>2.3(</a:t>
                      </a:r>
                      <a:r>
                        <a:rPr lang="zh-TW" altLang="en-US" sz="1200" dirty="0">
                          <a:latin typeface="+mn-lt"/>
                        </a:rPr>
                        <a:t>對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個點提升權重，其餘點只要</a:t>
                      </a:r>
                      <a:r>
                        <a:rPr lang="en-US" altLang="zh-TW" sz="1200" dirty="0">
                          <a:latin typeface="+mn-lt"/>
                        </a:rPr>
                        <a:t>&gt;=</a:t>
                      </a:r>
                      <a:r>
                        <a:rPr lang="zh-TW" altLang="en-US" sz="1200" dirty="0">
                          <a:latin typeface="+mn-lt"/>
                        </a:rPr>
                        <a:t>這</a:t>
                      </a:r>
                      <a:r>
                        <a:rPr lang="en-US" altLang="zh-TW" sz="1200" dirty="0">
                          <a:latin typeface="+mn-lt"/>
                        </a:rPr>
                        <a:t>8</a:t>
                      </a:r>
                      <a:r>
                        <a:rPr lang="zh-TW" altLang="en-US" sz="1200" dirty="0">
                          <a:latin typeface="+mn-lt"/>
                        </a:rPr>
                        <a:t>個更改完後的權重，都要</a:t>
                      </a:r>
                      <a:r>
                        <a:rPr lang="en-US" altLang="zh-TW" sz="1200" dirty="0">
                          <a:latin typeface="+mn-lt"/>
                        </a:rPr>
                        <a:t>+1)</a:t>
                      </a:r>
                      <a:r>
                        <a:rPr lang="zh-TW" altLang="en-US" sz="1200" dirty="0"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847435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2492456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5817437"/>
                  </a:ext>
                </a:extLst>
              </a:tr>
              <a:tr h="44462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紅色權重</a:t>
                      </a:r>
                      <a:r>
                        <a:rPr lang="en-US" altLang="zh-TW" sz="1400" u="none" strike="noStrike" dirty="0">
                          <a:effectLst/>
                        </a:rPr>
                        <a:t>=1</a:t>
                      </a:r>
                    </a:p>
                    <a:p>
                      <a:pPr algn="ctr" fontAlgn="b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黃色權重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=2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</a:rPr>
                        <a:t>0.26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682586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2607280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4360019"/>
                  </a:ext>
                </a:extLst>
              </a:tr>
              <a:tr h="44462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紅色權重</a:t>
                      </a:r>
                      <a:r>
                        <a:rPr lang="en-US" altLang="zh-TW" sz="1400" u="none" strike="noStrike" dirty="0">
                          <a:effectLst/>
                        </a:rPr>
                        <a:t>=1</a:t>
                      </a:r>
                    </a:p>
                    <a:p>
                      <a:pPr algn="ctr" fontAlgn="b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黃色權重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=2</a:t>
                      </a:r>
                    </a:p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綠色權重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=3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0.22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572013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</a:rPr>
                        <a:t>2555911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68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170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1F4D8FE-43FA-4A3A-BAB1-FB50952B5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0883"/>
              </p:ext>
            </p:extLst>
          </p:nvPr>
        </p:nvGraphicFramePr>
        <p:xfrm>
          <a:off x="294618" y="1169232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A5142EB-CC6B-487D-ACE5-A5F613076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71202"/>
              </p:ext>
            </p:extLst>
          </p:nvPr>
        </p:nvGraphicFramePr>
        <p:xfrm>
          <a:off x="3231173" y="1169232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E62F2DF-8648-4D51-AE14-BECC95140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89669"/>
              </p:ext>
            </p:extLst>
          </p:nvPr>
        </p:nvGraphicFramePr>
        <p:xfrm>
          <a:off x="6167728" y="1169232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1CF315-C74E-4888-9E27-F9AC122D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81506"/>
              </p:ext>
            </p:extLst>
          </p:nvPr>
        </p:nvGraphicFramePr>
        <p:xfrm>
          <a:off x="3591864" y="4592320"/>
          <a:ext cx="5008271" cy="20701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69608">
                  <a:extLst>
                    <a:ext uri="{9D8B030D-6E8A-4147-A177-3AD203B41FA5}">
                      <a16:colId xmlns:a16="http://schemas.microsoft.com/office/drawing/2014/main" val="3489129590"/>
                    </a:ext>
                  </a:extLst>
                </a:gridCol>
                <a:gridCol w="889500">
                  <a:extLst>
                    <a:ext uri="{9D8B030D-6E8A-4147-A177-3AD203B41FA5}">
                      <a16:colId xmlns:a16="http://schemas.microsoft.com/office/drawing/2014/main" val="1911903582"/>
                    </a:ext>
                  </a:extLst>
                </a:gridCol>
                <a:gridCol w="947511">
                  <a:extLst>
                    <a:ext uri="{9D8B030D-6E8A-4147-A177-3AD203B41FA5}">
                      <a16:colId xmlns:a16="http://schemas.microsoft.com/office/drawing/2014/main" val="3838514305"/>
                    </a:ext>
                  </a:extLst>
                </a:gridCol>
                <a:gridCol w="1701652">
                  <a:extLst>
                    <a:ext uri="{9D8B030D-6E8A-4147-A177-3AD203B41FA5}">
                      <a16:colId xmlns:a16="http://schemas.microsoft.com/office/drawing/2014/main" val="211469773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r>
                        <a:rPr lang="zh-TW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改進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Frequency(</a:t>
                      </a:r>
                      <a:r>
                        <a:rPr lang="zh-TW" altLang="en-US" sz="1600" u="none" strike="noStrike">
                          <a:effectLst/>
                        </a:rPr>
                        <a:t>個</a:t>
                      </a:r>
                      <a:r>
                        <a:rPr lang="en-US" altLang="zh-TW" sz="1600" u="none" strike="noStrike">
                          <a:effectLst/>
                        </a:rPr>
                        <a:t>/</a:t>
                      </a:r>
                      <a:r>
                        <a:rPr lang="zh-TW" altLang="en-US" sz="1600" u="none" strike="noStrike">
                          <a:effectLst/>
                        </a:rPr>
                        <a:t>秒</a:t>
                      </a:r>
                      <a:r>
                        <a:rPr lang="en-US" altLang="zh-TW" sz="1600" u="none" strike="noStrike">
                          <a:effectLst/>
                        </a:rPr>
                        <a:t>)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95606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2.1</a:t>
                      </a:r>
                      <a:r>
                        <a:rPr lang="zh-TW" altLang="en-US" sz="1600" u="none" strike="noStrike" dirty="0">
                          <a:effectLst/>
                        </a:rPr>
                        <a:t>版本</a:t>
                      </a:r>
                      <a:r>
                        <a:rPr lang="en-US" altLang="zh-TW" sz="1600" u="none" strike="noStrike" dirty="0">
                          <a:effectLst/>
                        </a:rPr>
                        <a:t>Sort&lt;=5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0.19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481005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2484532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0997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2.1_</a:t>
                      </a:r>
                      <a:r>
                        <a:rPr lang="zh-TW" altLang="en-US" sz="1600" u="none" strike="noStrike" dirty="0">
                          <a:effectLst/>
                        </a:rPr>
                        <a:t>紅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0.19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476821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2525533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14145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2.1_</a:t>
                      </a:r>
                      <a:r>
                        <a:rPr lang="zh-TW" altLang="en-US" sz="1600" u="none" strike="noStrike" dirty="0">
                          <a:effectLst/>
                        </a:rPr>
                        <a:t>紅</a:t>
                      </a:r>
                      <a:r>
                        <a:rPr lang="en-US" altLang="zh-TW" sz="1600" u="none" strike="noStrike" dirty="0">
                          <a:effectLst/>
                        </a:rPr>
                        <a:t>+</a:t>
                      </a:r>
                      <a:r>
                        <a:rPr lang="zh-TW" altLang="en-US" sz="1600" u="none" strike="noStrike" dirty="0">
                          <a:effectLst/>
                        </a:rPr>
                        <a:t>黃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0.18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451404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2521812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872261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2.1_</a:t>
                      </a:r>
                      <a:r>
                        <a:rPr lang="zh-TW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紅</a:t>
                      </a:r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TW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黃</a:t>
                      </a:r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TW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綠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476318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2566368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199567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391C9AF-815A-43C0-8725-3F03EF6A5D53}"/>
              </a:ext>
            </a:extLst>
          </p:cNvPr>
          <p:cNvSpPr txBox="1"/>
          <p:nvPr/>
        </p:nvSpPr>
        <p:spPr>
          <a:xfrm>
            <a:off x="294618" y="799900"/>
            <a:ext cx="191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2.1</a:t>
            </a:r>
            <a:r>
              <a:rPr lang="zh-TW" altLang="en-US" sz="1800" u="none" strike="noStrike" dirty="0">
                <a:effectLst/>
              </a:rPr>
              <a:t>版本</a:t>
            </a:r>
            <a:r>
              <a:rPr lang="en-US" altLang="zh-TW" sz="1800" u="none" strike="noStrike" dirty="0">
                <a:effectLst/>
              </a:rPr>
              <a:t>Sort&lt;=5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D4E379-F12C-4EDB-9FB3-07271DFF713D}"/>
              </a:ext>
            </a:extLst>
          </p:cNvPr>
          <p:cNvSpPr txBox="1"/>
          <p:nvPr/>
        </p:nvSpPr>
        <p:spPr>
          <a:xfrm>
            <a:off x="2875890" y="803194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2.1_</a:t>
            </a:r>
            <a:r>
              <a:rPr lang="zh-TW" altLang="en-US" sz="1800" u="none" strike="noStrike" dirty="0">
                <a:effectLst/>
              </a:rPr>
              <a:t>紅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E91BFB-D96C-4F04-969B-7F430EC0CE72}"/>
              </a:ext>
            </a:extLst>
          </p:cNvPr>
          <p:cNvSpPr txBox="1"/>
          <p:nvPr/>
        </p:nvSpPr>
        <p:spPr>
          <a:xfrm>
            <a:off x="5843220" y="799900"/>
            <a:ext cx="17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2.1_</a:t>
            </a:r>
            <a:r>
              <a:rPr lang="zh-TW" altLang="en-US" sz="1800" u="none" strike="noStrike" dirty="0">
                <a:effectLst/>
              </a:rPr>
              <a:t>紅</a:t>
            </a:r>
            <a:r>
              <a:rPr lang="en-US" altLang="zh-TW" sz="1800" u="none" strike="noStrike" dirty="0">
                <a:effectLst/>
              </a:rPr>
              <a:t>+</a:t>
            </a:r>
            <a:r>
              <a:rPr lang="zh-TW" altLang="en-US" sz="1800" u="none" strike="noStrike" dirty="0">
                <a:effectLst/>
              </a:rPr>
              <a:t>黃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AB28EF-69F1-4951-B5C9-282F30E5A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79293"/>
              </p:ext>
            </p:extLst>
          </p:nvPr>
        </p:nvGraphicFramePr>
        <p:xfrm>
          <a:off x="9073508" y="1169232"/>
          <a:ext cx="25812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0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680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C7E20A-BD04-4D03-AAA4-3AEA676FF484}"/>
              </a:ext>
            </a:extLst>
          </p:cNvPr>
          <p:cNvSpPr txBox="1"/>
          <p:nvPr/>
        </p:nvSpPr>
        <p:spPr>
          <a:xfrm>
            <a:off x="8960276" y="799900"/>
            <a:ext cx="17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b="0" i="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2.1_</a:t>
            </a:r>
            <a:r>
              <a:rPr lang="zh-TW" altLang="en-US" sz="1800" b="0" i="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紅</a:t>
            </a:r>
            <a:r>
              <a:rPr lang="en-US" altLang="zh-TW" sz="1800" b="0" i="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+</a:t>
            </a:r>
            <a:r>
              <a:rPr lang="zh-TW" altLang="en-US" sz="1800" b="0" i="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黃</a:t>
            </a:r>
            <a:r>
              <a:rPr lang="en-US" altLang="zh-TW" sz="1800" b="0" i="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+</a:t>
            </a:r>
            <a:r>
              <a:rPr lang="zh-TW" altLang="en-US" sz="1800" b="0" i="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綠</a:t>
            </a:r>
          </a:p>
        </p:txBody>
      </p:sp>
    </p:spTree>
    <p:extLst>
      <p:ext uri="{BB962C8B-B14F-4D97-AF65-F5344CB8AC3E}">
        <p14:creationId xmlns:p14="http://schemas.microsoft.com/office/powerpoint/2010/main" val="325187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208DE-B1E4-4452-8638-0F656605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23</a:t>
            </a:r>
            <a:r>
              <a:rPr lang="zh-TW" altLang="en-US" dirty="0"/>
              <a:t>頁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28</a:t>
            </a:r>
            <a:r>
              <a:rPr lang="zh-TW" altLang="en-US" dirty="0"/>
              <a:t>頁 小結論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FBEF8-02A7-463F-868E-4D2B3D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24</a:t>
            </a:r>
            <a:r>
              <a:rPr lang="zh-TW" altLang="en-US" dirty="0"/>
              <a:t>頁得知，改變權重盤面時，不能只對特定幾個提升權重，同時也要更改其餘點，只要</a:t>
            </a:r>
            <a:r>
              <a:rPr lang="en-US" altLang="zh-TW" dirty="0"/>
              <a:t>&gt;=</a:t>
            </a:r>
            <a:r>
              <a:rPr lang="zh-TW" altLang="en-US" dirty="0"/>
              <a:t>更改完的特定點，都要</a:t>
            </a:r>
            <a:r>
              <a:rPr lang="en-US" altLang="zh-TW" dirty="0"/>
              <a:t>+1</a:t>
            </a:r>
            <a:r>
              <a:rPr lang="zh-TW" altLang="en-US" dirty="0"/>
              <a:t>，效果會比只提升特定點來的好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25</a:t>
            </a:r>
            <a:r>
              <a:rPr lang="zh-TW" altLang="en-US" dirty="0"/>
              <a:t>頁可知，多了黃色位置對於</a:t>
            </a:r>
            <a:r>
              <a:rPr lang="en-US" altLang="zh-TW" dirty="0"/>
              <a:t>2.3</a:t>
            </a:r>
            <a:r>
              <a:rPr lang="zh-TW" altLang="en-US" dirty="0"/>
              <a:t>盤面有不錯提升，但權重是排在紅色後</a:t>
            </a:r>
            <a:endParaRPr lang="en-US" altLang="zh-TW" dirty="0"/>
          </a:p>
          <a:p>
            <a:r>
              <a:rPr lang="en-US" altLang="zh-TW" dirty="0"/>
              <a:t>26~27</a:t>
            </a:r>
            <a:r>
              <a:rPr lang="zh-TW" altLang="en-US" dirty="0"/>
              <a:t>頁可知綠色位置對</a:t>
            </a:r>
            <a:r>
              <a:rPr lang="en-US" altLang="zh-TW" dirty="0"/>
              <a:t>2.3</a:t>
            </a:r>
            <a:r>
              <a:rPr lang="zh-TW" altLang="en-US" dirty="0"/>
              <a:t>盤面也是有小幅提升</a:t>
            </a:r>
            <a:endParaRPr lang="en-US" altLang="zh-TW" dirty="0"/>
          </a:p>
          <a:p>
            <a:r>
              <a:rPr lang="en-US" altLang="zh-TW" dirty="0"/>
              <a:t>28</a:t>
            </a:r>
            <a:r>
              <a:rPr lang="zh-TW" altLang="en-US" dirty="0"/>
              <a:t>頁，根據</a:t>
            </a:r>
            <a:r>
              <a:rPr lang="en-US" altLang="zh-TW" dirty="0"/>
              <a:t>2.3</a:t>
            </a:r>
            <a:r>
              <a:rPr lang="zh-TW" altLang="en-US" dirty="0"/>
              <a:t>盤面改善後應用在</a:t>
            </a:r>
            <a:r>
              <a:rPr lang="en-US" altLang="zh-TW" dirty="0"/>
              <a:t>2.1</a:t>
            </a:r>
            <a:r>
              <a:rPr lang="zh-TW" altLang="en-US" dirty="0"/>
              <a:t>上，原版 </a:t>
            </a:r>
            <a:r>
              <a:rPr lang="en-US" altLang="zh-TW" dirty="0"/>
              <a:t>&lt;</a:t>
            </a:r>
            <a:r>
              <a:rPr lang="zh-TW" altLang="en-US" dirty="0"/>
              <a:t> 紅色</a:t>
            </a:r>
            <a:r>
              <a:rPr lang="en-US" altLang="zh-TW" dirty="0"/>
              <a:t>+</a:t>
            </a:r>
            <a:r>
              <a:rPr lang="zh-TW" altLang="en-US" dirty="0"/>
              <a:t>黃色</a:t>
            </a:r>
            <a:r>
              <a:rPr lang="en-US" altLang="zh-TW" dirty="0"/>
              <a:t>+</a:t>
            </a:r>
            <a:r>
              <a:rPr lang="zh-TW" altLang="en-US" dirty="0"/>
              <a:t>綠色 </a:t>
            </a:r>
            <a:r>
              <a:rPr lang="en-US" altLang="zh-TW" dirty="0"/>
              <a:t>&lt;</a:t>
            </a:r>
            <a:r>
              <a:rPr lang="zh-TW" altLang="en-US" dirty="0"/>
              <a:t> 紅色 </a:t>
            </a:r>
            <a:r>
              <a:rPr lang="en-US" altLang="zh-TW" dirty="0"/>
              <a:t>&lt;</a:t>
            </a:r>
            <a:r>
              <a:rPr lang="zh-TW" altLang="en-US" dirty="0"/>
              <a:t> 紅色</a:t>
            </a:r>
            <a:r>
              <a:rPr lang="en-US" altLang="zh-TW" dirty="0"/>
              <a:t>+</a:t>
            </a:r>
            <a:r>
              <a:rPr lang="zh-TW" altLang="en-US" dirty="0"/>
              <a:t>黃色</a:t>
            </a:r>
          </a:p>
        </p:txBody>
      </p:sp>
    </p:spTree>
    <p:extLst>
      <p:ext uri="{BB962C8B-B14F-4D97-AF65-F5344CB8AC3E}">
        <p14:creationId xmlns:p14="http://schemas.microsoft.com/office/powerpoint/2010/main" val="344536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1E01FBB-9555-43A9-86F5-DD0A95156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022675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0CE04FEE-E9FA-43CC-AEF1-2AC4C3A24FE5}"/>
              </a:ext>
            </a:extLst>
          </p:cNvPr>
          <p:cNvSpPr/>
          <p:nvPr/>
        </p:nvSpPr>
        <p:spPr>
          <a:xfrm>
            <a:off x="9068586" y="1687399"/>
            <a:ext cx="725863" cy="1498861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71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B8C29B-4B96-4355-8078-4019C773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09771"/>
              </p:ext>
            </p:extLst>
          </p:nvPr>
        </p:nvGraphicFramePr>
        <p:xfrm>
          <a:off x="5832049" y="0"/>
          <a:ext cx="5580669" cy="6857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450">
                  <a:extLst>
                    <a:ext uri="{9D8B030D-6E8A-4147-A177-3AD203B41FA5}">
                      <a16:colId xmlns:a16="http://schemas.microsoft.com/office/drawing/2014/main" val="3065723070"/>
                    </a:ext>
                  </a:extLst>
                </a:gridCol>
                <a:gridCol w="1129163">
                  <a:extLst>
                    <a:ext uri="{9D8B030D-6E8A-4147-A177-3AD203B41FA5}">
                      <a16:colId xmlns:a16="http://schemas.microsoft.com/office/drawing/2014/main" val="3956012374"/>
                    </a:ext>
                  </a:extLst>
                </a:gridCol>
                <a:gridCol w="1085734">
                  <a:extLst>
                    <a:ext uri="{9D8B030D-6E8A-4147-A177-3AD203B41FA5}">
                      <a16:colId xmlns:a16="http://schemas.microsoft.com/office/drawing/2014/main" val="3057154452"/>
                    </a:ext>
                  </a:extLst>
                </a:gridCol>
                <a:gridCol w="1042303">
                  <a:extLst>
                    <a:ext uri="{9D8B030D-6E8A-4147-A177-3AD203B41FA5}">
                      <a16:colId xmlns:a16="http://schemas.microsoft.com/office/drawing/2014/main" val="2469101506"/>
                    </a:ext>
                  </a:extLst>
                </a:gridCol>
                <a:gridCol w="1064019">
                  <a:extLst>
                    <a:ext uri="{9D8B030D-6E8A-4147-A177-3AD203B41FA5}">
                      <a16:colId xmlns:a16="http://schemas.microsoft.com/office/drawing/2014/main" val="3724828225"/>
                    </a:ext>
                  </a:extLst>
                </a:gridCol>
              </a:tblGrid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50" u="none" strike="noStrike" dirty="0">
                          <a:effectLst/>
                        </a:rPr>
                        <a:t>　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2.1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2.2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2.3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extLst>
                  <a:ext uri="{0D108BD9-81ED-4DB2-BD59-A6C34878D82A}">
                    <a16:rowId xmlns:a16="http://schemas.microsoft.com/office/drawing/2014/main" val="418902335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1228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9769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11036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5083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6367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569950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10375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330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5143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4258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4516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217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9807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4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4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4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4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0979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1269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1642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4348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130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484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54529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856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4241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441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632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6141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8397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4698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253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3152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3913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0452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2989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4484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85876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2614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1993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1658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24471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37316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5128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907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10493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15737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23578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751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13978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21579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1567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94344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5865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5063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112579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174870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1685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3107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2214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56325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85077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38783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2758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2849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56254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89793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9753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09993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18547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21480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519722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833921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3975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11350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13407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250553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406847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54969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 - 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7197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8073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269169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427074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3502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3430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55151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59912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2403343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3777723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90870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26882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26115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1256061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1942335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29758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28269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33797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1147282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1835388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01046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6339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208468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277717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11668595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18480392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811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131023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181893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6557036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10311561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57701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77445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95824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5111559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8168831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0634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A16275BE-E7A5-4806-9760-36C9FDDF01AC}"/>
              </a:ext>
            </a:extLst>
          </p:cNvPr>
          <p:cNvSpPr/>
          <p:nvPr/>
        </p:nvSpPr>
        <p:spPr>
          <a:xfrm>
            <a:off x="7079530" y="838986"/>
            <a:ext cx="2224726" cy="678729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B0965C5-69D1-4A7E-B0EB-C3314C7F3A55}"/>
              </a:ext>
            </a:extLst>
          </p:cNvPr>
          <p:cNvSpPr/>
          <p:nvPr/>
        </p:nvSpPr>
        <p:spPr>
          <a:xfrm>
            <a:off x="7062248" y="1517715"/>
            <a:ext cx="2224726" cy="678729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B8E540E-3A81-4813-A2CF-EF0415DFD76B}"/>
              </a:ext>
            </a:extLst>
          </p:cNvPr>
          <p:cNvSpPr/>
          <p:nvPr/>
        </p:nvSpPr>
        <p:spPr>
          <a:xfrm>
            <a:off x="9286974" y="838986"/>
            <a:ext cx="2224726" cy="1357457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0FDA579-E1BC-49B3-AF64-46D45F14067E}"/>
              </a:ext>
            </a:extLst>
          </p:cNvPr>
          <p:cNvSpPr txBox="1"/>
          <p:nvPr/>
        </p:nvSpPr>
        <p:spPr>
          <a:xfrm>
            <a:off x="7071676" y="735787"/>
            <a:ext cx="49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1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773FB2-2917-4E6D-8A20-D11F0061F990}"/>
              </a:ext>
            </a:extLst>
          </p:cNvPr>
          <p:cNvSpPr txBox="1"/>
          <p:nvPr/>
        </p:nvSpPr>
        <p:spPr>
          <a:xfrm>
            <a:off x="7088958" y="1411241"/>
            <a:ext cx="49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2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D15495-9033-4C07-B351-E6FD07366AD7}"/>
              </a:ext>
            </a:extLst>
          </p:cNvPr>
          <p:cNvSpPr txBox="1"/>
          <p:nvPr/>
        </p:nvSpPr>
        <p:spPr>
          <a:xfrm>
            <a:off x="9304256" y="707272"/>
            <a:ext cx="49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3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FCB723-2CA7-4F79-9392-0412AC882796}"/>
              </a:ext>
            </a:extLst>
          </p:cNvPr>
          <p:cNvSpPr txBox="1"/>
          <p:nvPr/>
        </p:nvSpPr>
        <p:spPr>
          <a:xfrm>
            <a:off x="563255" y="3993067"/>
            <a:ext cx="4817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1.</a:t>
            </a:r>
            <a:r>
              <a:rPr lang="zh-TW" altLang="en-US" sz="2400" dirty="0">
                <a:solidFill>
                  <a:srgbClr val="FF0000"/>
                </a:solidFill>
              </a:rPr>
              <a:t> 在</a:t>
            </a:r>
            <a:r>
              <a:rPr lang="en-US" altLang="zh-TW" sz="2400" dirty="0">
                <a:solidFill>
                  <a:srgbClr val="FF0000"/>
                </a:solidFill>
              </a:rPr>
              <a:t>depth2</a:t>
            </a:r>
            <a:r>
              <a:rPr lang="zh-TW" altLang="en-US" sz="2400" dirty="0">
                <a:solidFill>
                  <a:srgbClr val="FF0000"/>
                </a:solidFill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</a:rPr>
              <a:t>2.0</a:t>
            </a:r>
            <a:r>
              <a:rPr lang="zh-TW" altLang="en-US" sz="2400" dirty="0">
                <a:solidFill>
                  <a:srgbClr val="FF0000"/>
                </a:solidFill>
              </a:rPr>
              <a:t>與</a:t>
            </a:r>
            <a:r>
              <a:rPr lang="en-US" altLang="zh-TW" sz="2400" dirty="0">
                <a:solidFill>
                  <a:srgbClr val="FF0000"/>
                </a:solidFill>
              </a:rPr>
              <a:t>2.1</a:t>
            </a:r>
            <a:r>
              <a:rPr lang="zh-TW" altLang="en-US" sz="2400" dirty="0">
                <a:solidFill>
                  <a:srgbClr val="FF0000"/>
                </a:solidFill>
              </a:rPr>
              <a:t>相同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2.</a:t>
            </a:r>
            <a:r>
              <a:rPr lang="zh-TW" altLang="en-US" sz="2400" dirty="0">
                <a:solidFill>
                  <a:srgbClr val="FF0000"/>
                </a:solidFill>
              </a:rPr>
              <a:t> 什麼原因導致</a:t>
            </a:r>
            <a:r>
              <a:rPr lang="en-US" altLang="zh-TW" sz="2400" dirty="0">
                <a:solidFill>
                  <a:srgbClr val="FF0000"/>
                </a:solidFill>
              </a:rPr>
              <a:t>depth3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</a:rPr>
              <a:t>2.1</a:t>
            </a:r>
            <a:r>
              <a:rPr lang="zh-TW" altLang="en-US" sz="2400" dirty="0">
                <a:solidFill>
                  <a:srgbClr val="FF0000"/>
                </a:solidFill>
              </a:rPr>
              <a:t>比</a:t>
            </a:r>
            <a:r>
              <a:rPr lang="en-US" altLang="zh-TW" sz="2400" dirty="0">
                <a:solidFill>
                  <a:srgbClr val="FF0000"/>
                </a:solidFill>
              </a:rPr>
              <a:t>2.0</a:t>
            </a:r>
            <a:r>
              <a:rPr lang="zh-TW" altLang="en-US" sz="2400" dirty="0">
                <a:solidFill>
                  <a:srgbClr val="FF0000"/>
                </a:solidFill>
              </a:rPr>
              <a:t>多剪</a:t>
            </a:r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r>
              <a:rPr lang="zh-TW" altLang="en-US" sz="2400" dirty="0">
                <a:solidFill>
                  <a:srgbClr val="FF0000"/>
                </a:solidFill>
              </a:rPr>
              <a:t>個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3.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2.2</a:t>
            </a:r>
            <a:r>
              <a:rPr lang="zh-TW" altLang="en-US" sz="2400" dirty="0">
                <a:solidFill>
                  <a:srgbClr val="FF0000"/>
                </a:solidFill>
              </a:rPr>
              <a:t>與</a:t>
            </a:r>
            <a:r>
              <a:rPr lang="en-US" altLang="zh-TW" sz="2400" dirty="0">
                <a:solidFill>
                  <a:srgbClr val="FF0000"/>
                </a:solidFill>
              </a:rPr>
              <a:t>2.3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depth2</a:t>
            </a:r>
            <a:r>
              <a:rPr lang="zh-TW" altLang="en-US" sz="2400" dirty="0">
                <a:solidFill>
                  <a:srgbClr val="FF0000"/>
                </a:solidFill>
              </a:rPr>
              <a:t>只差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zh-TW" altLang="en-US" sz="2400" dirty="0">
                <a:solidFill>
                  <a:srgbClr val="FF0000"/>
                </a:solidFill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</a:rPr>
              <a:t>depth3</a:t>
            </a:r>
            <a:r>
              <a:rPr lang="zh-TW" altLang="en-US" sz="2400" dirty="0">
                <a:solidFill>
                  <a:srgbClr val="FF0000"/>
                </a:solidFill>
              </a:rPr>
              <a:t>差距大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FA03F1CC-B6D6-44E6-BE2B-B404DC5F3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84538"/>
              </p:ext>
            </p:extLst>
          </p:nvPr>
        </p:nvGraphicFramePr>
        <p:xfrm>
          <a:off x="1131649" y="550523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74E20C-9687-4D2F-8722-E7D8BABCA812}"/>
              </a:ext>
            </a:extLst>
          </p:cNvPr>
          <p:cNvSpPr txBox="1"/>
          <p:nvPr/>
        </p:nvSpPr>
        <p:spPr>
          <a:xfrm>
            <a:off x="1131649" y="181191"/>
            <a:ext cx="38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38271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15B8AB7-AA29-47E3-97C5-B18E974C782C}"/>
              </a:ext>
            </a:extLst>
          </p:cNvPr>
          <p:cNvSpPr txBox="1"/>
          <p:nvPr/>
        </p:nvSpPr>
        <p:spPr>
          <a:xfrm>
            <a:off x="4347328" y="222709"/>
            <a:ext cx="387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1.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depth2</a:t>
            </a:r>
            <a:r>
              <a:rPr lang="zh-TW" altLang="en-US" sz="2400" dirty="0">
                <a:solidFill>
                  <a:srgbClr val="FF0000"/>
                </a:solidFill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</a:rPr>
              <a:t>2.0</a:t>
            </a:r>
            <a:r>
              <a:rPr lang="zh-TW" altLang="en-US" sz="2400" dirty="0">
                <a:solidFill>
                  <a:srgbClr val="FF0000"/>
                </a:solidFill>
              </a:rPr>
              <a:t>與</a:t>
            </a:r>
            <a:r>
              <a:rPr lang="en-US" altLang="zh-TW" sz="2400" dirty="0">
                <a:solidFill>
                  <a:srgbClr val="FF0000"/>
                </a:solidFill>
              </a:rPr>
              <a:t>2.1</a:t>
            </a:r>
            <a:r>
              <a:rPr lang="zh-TW" altLang="en-US" sz="2400" dirty="0">
                <a:solidFill>
                  <a:srgbClr val="FF0000"/>
                </a:solidFill>
              </a:rPr>
              <a:t>相同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2A960C-73EB-4120-A4EE-366F3BA2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891765"/>
            <a:ext cx="7601146" cy="5743526"/>
          </a:xfrm>
          <a:prstGeom prst="rect">
            <a:avLst/>
          </a:prstGeom>
        </p:spPr>
      </p:pic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4723643-4C93-42EE-AA69-5695FB232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68644"/>
              </p:ext>
            </p:extLst>
          </p:nvPr>
        </p:nvGraphicFramePr>
        <p:xfrm>
          <a:off x="8608774" y="551347"/>
          <a:ext cx="2516427" cy="2539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03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2179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1799A2-1FA7-4E1D-B521-2C866F55FE56}"/>
              </a:ext>
            </a:extLst>
          </p:cNvPr>
          <p:cNvSpPr txBox="1"/>
          <p:nvPr/>
        </p:nvSpPr>
        <p:spPr>
          <a:xfrm>
            <a:off x="8608774" y="0"/>
            <a:ext cx="225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2.1</a:t>
            </a:r>
            <a:r>
              <a:rPr lang="zh-TW" altLang="en-US" sz="2400" dirty="0"/>
              <a:t> 版 </a:t>
            </a:r>
            <a:r>
              <a:rPr lang="en-US" altLang="zh-TW" sz="2400" dirty="0"/>
              <a:t>:</a:t>
            </a:r>
            <a:r>
              <a:rPr lang="zh-TW" altLang="en-US" sz="2400" dirty="0"/>
              <a:t>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FC4673-59ED-4AA9-9109-2A1B8E3A2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37041"/>
              </p:ext>
            </p:extLst>
          </p:nvPr>
        </p:nvGraphicFramePr>
        <p:xfrm>
          <a:off x="8608774" y="3767043"/>
          <a:ext cx="2516427" cy="2539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03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79603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2179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74B5534-A1CC-4B20-BA54-077C90964D35}"/>
              </a:ext>
            </a:extLst>
          </p:cNvPr>
          <p:cNvSpPr txBox="1"/>
          <p:nvPr/>
        </p:nvSpPr>
        <p:spPr>
          <a:xfrm>
            <a:off x="8608774" y="3397711"/>
            <a:ext cx="38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80946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C7C23992-9839-4C6C-A514-9E3A1973CD13}"/>
              </a:ext>
            </a:extLst>
          </p:cNvPr>
          <p:cNvSpPr txBox="1"/>
          <p:nvPr/>
        </p:nvSpPr>
        <p:spPr>
          <a:xfrm>
            <a:off x="685740" y="607978"/>
            <a:ext cx="913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2.</a:t>
            </a:r>
            <a:r>
              <a:rPr lang="zh-TW" altLang="en-US" sz="3200" dirty="0">
                <a:solidFill>
                  <a:srgbClr val="FF0000"/>
                </a:solidFill>
              </a:rPr>
              <a:t> 什麼原因導致</a:t>
            </a:r>
            <a:r>
              <a:rPr lang="en-US" altLang="zh-TW" sz="3200" dirty="0">
                <a:solidFill>
                  <a:srgbClr val="FF0000"/>
                </a:solidFill>
              </a:rPr>
              <a:t>depth3</a:t>
            </a:r>
            <a:r>
              <a:rPr lang="zh-TW" altLang="en-US" sz="3200" dirty="0">
                <a:solidFill>
                  <a:srgbClr val="FF0000"/>
                </a:solidFill>
              </a:rPr>
              <a:t>的</a:t>
            </a:r>
            <a:r>
              <a:rPr lang="en-US" altLang="zh-TW" sz="3200" dirty="0">
                <a:solidFill>
                  <a:srgbClr val="FF0000"/>
                </a:solidFill>
              </a:rPr>
              <a:t>2.1</a:t>
            </a:r>
            <a:r>
              <a:rPr lang="zh-TW" altLang="en-US" sz="3200" dirty="0">
                <a:solidFill>
                  <a:srgbClr val="FF0000"/>
                </a:solidFill>
              </a:rPr>
              <a:t>比</a:t>
            </a:r>
            <a:r>
              <a:rPr lang="en-US" altLang="zh-TW" sz="3200" dirty="0">
                <a:solidFill>
                  <a:srgbClr val="FF0000"/>
                </a:solidFill>
              </a:rPr>
              <a:t>2.0</a:t>
            </a:r>
            <a:r>
              <a:rPr lang="zh-TW" altLang="en-US" sz="3200" dirty="0">
                <a:solidFill>
                  <a:srgbClr val="FF0000"/>
                </a:solidFill>
              </a:rPr>
              <a:t>多剪</a:t>
            </a:r>
            <a:r>
              <a:rPr lang="en-US" altLang="zh-TW" sz="3200" dirty="0">
                <a:solidFill>
                  <a:srgbClr val="FF0000"/>
                </a:solidFill>
              </a:rPr>
              <a:t>7</a:t>
            </a:r>
            <a:r>
              <a:rPr lang="zh-TW" altLang="en-US" sz="3200" dirty="0">
                <a:solidFill>
                  <a:srgbClr val="FF0000"/>
                </a:solidFill>
              </a:rPr>
              <a:t>個</a:t>
            </a:r>
            <a:r>
              <a:rPr lang="en-US" altLang="zh-TW" sz="3200" dirty="0">
                <a:solidFill>
                  <a:srgbClr val="FF0000"/>
                </a:solidFill>
              </a:rPr>
              <a:t>?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2171DD-F16F-40D0-A633-40708B234666}"/>
              </a:ext>
            </a:extLst>
          </p:cNvPr>
          <p:cNvGrpSpPr/>
          <p:nvPr/>
        </p:nvGrpSpPr>
        <p:grpSpPr>
          <a:xfrm>
            <a:off x="685741" y="1263193"/>
            <a:ext cx="5410259" cy="5090473"/>
            <a:chOff x="5005140" y="607978"/>
            <a:chExt cx="6501119" cy="564204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E640B02-A4CE-463E-8880-1301B9379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5140" y="607978"/>
              <a:ext cx="6501119" cy="5642043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F8B2C2F-67D6-49E8-8972-4BF3733EABFF}"/>
                </a:ext>
              </a:extLst>
            </p:cNvPr>
            <p:cNvSpPr/>
            <p:nvPr/>
          </p:nvSpPr>
          <p:spPr>
            <a:xfrm>
              <a:off x="5005140" y="1630837"/>
              <a:ext cx="6501119" cy="838986"/>
            </a:xfrm>
            <a:prstGeom prst="round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CC83AFA-E1CF-4E84-9C7F-3732AAA25427}"/>
                </a:ext>
              </a:extLst>
            </p:cNvPr>
            <p:cNvSpPr/>
            <p:nvPr/>
          </p:nvSpPr>
          <p:spPr>
            <a:xfrm>
              <a:off x="5005140" y="3940429"/>
              <a:ext cx="6501119" cy="678705"/>
            </a:xfrm>
            <a:prstGeom prst="round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4329F6-AC50-4F3E-816F-02C6E7C51CF2}"/>
                </a:ext>
              </a:extLst>
            </p:cNvPr>
            <p:cNvSpPr/>
            <p:nvPr/>
          </p:nvSpPr>
          <p:spPr>
            <a:xfrm>
              <a:off x="8239027" y="5450313"/>
              <a:ext cx="3267232" cy="799708"/>
            </a:xfrm>
            <a:prstGeom prst="round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B48C852E-3ADD-4FF4-84A8-C3E27DE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40" y="2454028"/>
            <a:ext cx="5691098" cy="85166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533EB24-6435-4898-A7A3-0B078F2AC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50" y="3667272"/>
            <a:ext cx="5691088" cy="8516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EB9D1F-555F-4E01-A9E5-10A77D333BFC}"/>
              </a:ext>
            </a:extLst>
          </p:cNvPr>
          <p:cNvSpPr txBox="1"/>
          <p:nvPr/>
        </p:nvSpPr>
        <p:spPr>
          <a:xfrm>
            <a:off x="7176479" y="1601282"/>
            <a:ext cx="83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2.0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B71049-F1A6-4DBE-86E5-EC84BE9FD03C}"/>
              </a:ext>
            </a:extLst>
          </p:cNvPr>
          <p:cNvSpPr txBox="1"/>
          <p:nvPr/>
        </p:nvSpPr>
        <p:spPr>
          <a:xfrm>
            <a:off x="10222908" y="1601282"/>
            <a:ext cx="83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2.1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8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2A3D38DF-96E6-42F2-9265-1AC6318BE7D8}"/>
              </a:ext>
            </a:extLst>
          </p:cNvPr>
          <p:cNvSpPr txBox="1"/>
          <p:nvPr/>
        </p:nvSpPr>
        <p:spPr>
          <a:xfrm>
            <a:off x="877426" y="4846410"/>
            <a:ext cx="10694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從上一頁</a:t>
            </a:r>
            <a:r>
              <a:rPr lang="en-US" altLang="zh-TW" sz="2000" dirty="0"/>
              <a:t>2.0</a:t>
            </a:r>
            <a:r>
              <a:rPr lang="zh-TW" altLang="en-US" sz="2000" dirty="0"/>
              <a:t>沒有出現</a:t>
            </a:r>
            <a:r>
              <a:rPr lang="en-US" altLang="zh-TW" sz="2000" dirty="0"/>
              <a:t>(2,2)</a:t>
            </a:r>
            <a:r>
              <a:rPr lang="zh-TW" altLang="en-US" sz="2000" dirty="0"/>
              <a:t>剪枝而</a:t>
            </a:r>
            <a:r>
              <a:rPr lang="en-US" altLang="zh-TW" sz="2000" dirty="0"/>
              <a:t>2.1</a:t>
            </a:r>
            <a:r>
              <a:rPr lang="zh-TW" altLang="en-US" sz="2000" dirty="0"/>
              <a:t>出現，是因為</a:t>
            </a:r>
            <a:r>
              <a:rPr lang="en-US" altLang="zh-TW" sz="2000" dirty="0"/>
              <a:t>(2,2)</a:t>
            </a:r>
            <a:r>
              <a:rPr lang="zh-TW" altLang="en-US" sz="2000" dirty="0"/>
              <a:t>被擺在最左方，</a:t>
            </a:r>
            <a:r>
              <a:rPr lang="en-US" altLang="zh-TW" sz="2000" dirty="0"/>
              <a:t>[</a:t>
            </a:r>
            <a:r>
              <a:rPr lang="en-US" altLang="zh-TW" sz="2000" dirty="0" err="1"/>
              <a:t>alpha,beta</a:t>
            </a:r>
            <a:r>
              <a:rPr lang="en-US" altLang="zh-TW" sz="2000" dirty="0"/>
              <a:t>]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[-1000,1000]</a:t>
            </a:r>
            <a:r>
              <a:rPr lang="zh-TW" altLang="en-US" sz="2000" dirty="0"/>
              <a:t>，所以子節點傳回值不會大於等於</a:t>
            </a:r>
            <a:r>
              <a:rPr lang="en-US" altLang="zh-TW" sz="2000" dirty="0"/>
              <a:t>1000</a:t>
            </a:r>
          </a:p>
          <a:p>
            <a:r>
              <a:rPr lang="en-US" altLang="zh-TW" sz="2000" dirty="0"/>
              <a:t>(3,1)</a:t>
            </a:r>
            <a:r>
              <a:rPr lang="zh-TW" altLang="en-US" sz="2000" dirty="0"/>
              <a:t>雖然</a:t>
            </a:r>
            <a:r>
              <a:rPr lang="en-US" altLang="zh-TW" sz="2000" dirty="0"/>
              <a:t>2.1</a:t>
            </a:r>
            <a:r>
              <a:rPr lang="zh-TW" altLang="en-US" sz="2000" dirty="0"/>
              <a:t>被擺在最前方，也沒有剪枝，但在</a:t>
            </a:r>
            <a:r>
              <a:rPr lang="en-US" altLang="zh-TW" sz="2000" dirty="0"/>
              <a:t>2.0</a:t>
            </a:r>
            <a:r>
              <a:rPr lang="zh-TW" altLang="en-US" sz="2000" dirty="0"/>
              <a:t>中如果可以剪枝應該在上一頁會有印出，但實際上搜尋</a:t>
            </a:r>
            <a:r>
              <a:rPr lang="en-US" altLang="zh-TW" sz="2000" dirty="0"/>
              <a:t>(3,1)</a:t>
            </a:r>
            <a:r>
              <a:rPr lang="zh-TW" altLang="en-US" sz="2000" dirty="0"/>
              <a:t>並沒有發生剪枝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D7A54B2-CB7A-43DE-BC5F-3CD0BC8BF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79"/>
          <a:stretch/>
        </p:blipFill>
        <p:spPr>
          <a:xfrm>
            <a:off x="120572" y="3086129"/>
            <a:ext cx="5780540" cy="646331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07DF17-928A-4FE9-8391-02204B8ABBD1}"/>
              </a:ext>
            </a:extLst>
          </p:cNvPr>
          <p:cNvSpPr txBox="1"/>
          <p:nvPr/>
        </p:nvSpPr>
        <p:spPr>
          <a:xfrm>
            <a:off x="120572" y="835362"/>
            <a:ext cx="264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2.0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1BF10B-7D22-46F5-999E-FFBC9D0ED9C4}"/>
              </a:ext>
            </a:extLst>
          </p:cNvPr>
          <p:cNvSpPr txBox="1"/>
          <p:nvPr/>
        </p:nvSpPr>
        <p:spPr>
          <a:xfrm>
            <a:off x="6059239" y="835362"/>
            <a:ext cx="264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2.1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4682C90-7B07-4D7A-A8F7-B996803D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4" y="2141333"/>
            <a:ext cx="5780540" cy="52829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84BA58A6-298F-4E53-9853-2CC4A21F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4" y="1521989"/>
            <a:ext cx="5780540" cy="58000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C84078B-84E2-4A9E-9D06-D593818B3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521989"/>
            <a:ext cx="5967507" cy="58120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8419679-B4E5-487D-99F1-EFEB53CB0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41333"/>
            <a:ext cx="5967507" cy="54947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8CBD2C7-30CB-4A58-BD81-6B73002F6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8079" y="3061175"/>
            <a:ext cx="5975427" cy="67128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3B3B7E9C-E474-4C50-85D1-AF56BB9A9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72" y="3796559"/>
            <a:ext cx="5764850" cy="65927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4832BF58-586B-4474-806D-B32F202DA6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8078" y="3795971"/>
            <a:ext cx="5975427" cy="691306"/>
          </a:xfrm>
          <a:prstGeom prst="rect">
            <a:avLst/>
          </a:prstGeom>
        </p:spPr>
      </p:pic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EE1D0AAC-48D6-4DD8-AC5C-CA8573822417}"/>
              </a:ext>
            </a:extLst>
          </p:cNvPr>
          <p:cNvSpPr/>
          <p:nvPr/>
        </p:nvSpPr>
        <p:spPr>
          <a:xfrm>
            <a:off x="128494" y="2490985"/>
            <a:ext cx="601081" cy="178644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F7993F8-51B4-41A8-AE69-DF6D8CC19989}"/>
              </a:ext>
            </a:extLst>
          </p:cNvPr>
          <p:cNvSpPr/>
          <p:nvPr/>
        </p:nvSpPr>
        <p:spPr>
          <a:xfrm>
            <a:off x="6096000" y="2512159"/>
            <a:ext cx="601081" cy="178644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40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B5887A5-4E79-4F7F-887E-2B3D47B1B60B}"/>
              </a:ext>
            </a:extLst>
          </p:cNvPr>
          <p:cNvSpPr txBox="1"/>
          <p:nvPr/>
        </p:nvSpPr>
        <p:spPr>
          <a:xfrm>
            <a:off x="685740" y="607978"/>
            <a:ext cx="913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3.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2.2</a:t>
            </a:r>
            <a:r>
              <a:rPr lang="zh-TW" altLang="en-US" sz="3200" dirty="0">
                <a:solidFill>
                  <a:srgbClr val="FF0000"/>
                </a:solidFill>
              </a:rPr>
              <a:t>與</a:t>
            </a:r>
            <a:r>
              <a:rPr lang="en-US" altLang="zh-TW" sz="3200" dirty="0">
                <a:solidFill>
                  <a:srgbClr val="FF0000"/>
                </a:solidFill>
              </a:rPr>
              <a:t>2.3</a:t>
            </a:r>
            <a:r>
              <a:rPr lang="zh-TW" altLang="en-US" sz="3200" dirty="0">
                <a:solidFill>
                  <a:srgbClr val="FF0000"/>
                </a:solidFill>
              </a:rPr>
              <a:t>在</a:t>
            </a:r>
            <a:r>
              <a:rPr lang="en-US" altLang="zh-TW" sz="3200" dirty="0">
                <a:solidFill>
                  <a:srgbClr val="FF0000"/>
                </a:solidFill>
              </a:rPr>
              <a:t>depth2</a:t>
            </a:r>
            <a:r>
              <a:rPr lang="zh-TW" altLang="en-US" sz="3200" dirty="0">
                <a:solidFill>
                  <a:srgbClr val="FF0000"/>
                </a:solidFill>
              </a:rPr>
              <a:t>只差</a:t>
            </a:r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zh-TW" altLang="en-US" sz="3200" dirty="0">
                <a:solidFill>
                  <a:srgbClr val="FF0000"/>
                </a:solidFill>
              </a:rPr>
              <a:t>，</a:t>
            </a:r>
            <a:r>
              <a:rPr lang="en-US" altLang="zh-TW" sz="3200" dirty="0">
                <a:solidFill>
                  <a:srgbClr val="FF0000"/>
                </a:solidFill>
              </a:rPr>
              <a:t>depth3</a:t>
            </a:r>
            <a:r>
              <a:rPr lang="zh-TW" altLang="en-US" sz="3200" dirty="0">
                <a:solidFill>
                  <a:srgbClr val="FF0000"/>
                </a:solidFill>
              </a:rPr>
              <a:t>差距大</a:t>
            </a:r>
            <a:r>
              <a:rPr lang="en-US" altLang="zh-TW" sz="3200" dirty="0">
                <a:solidFill>
                  <a:srgbClr val="FF0000"/>
                </a:solidFill>
              </a:rPr>
              <a:t>?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3CB9F4-0691-47CA-AC40-C1DF24EA1AA7}"/>
              </a:ext>
            </a:extLst>
          </p:cNvPr>
          <p:cNvSpPr txBox="1"/>
          <p:nvPr/>
        </p:nvSpPr>
        <p:spPr>
          <a:xfrm>
            <a:off x="685740" y="1883337"/>
            <a:ext cx="53010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800" dirty="0"/>
              <a:t> </a:t>
            </a:r>
            <a:r>
              <a:rPr lang="en-US" altLang="zh-TW" sz="2800" dirty="0"/>
              <a:t>2.2</a:t>
            </a:r>
            <a:r>
              <a:rPr lang="zh-TW" altLang="en-US" sz="2800" dirty="0"/>
              <a:t>與</a:t>
            </a:r>
            <a:r>
              <a:rPr lang="en-US" altLang="zh-TW" sz="2800" dirty="0"/>
              <a:t>2.3</a:t>
            </a:r>
            <a:r>
              <a:rPr lang="zh-TW" altLang="en-US" sz="2800" dirty="0"/>
              <a:t>根節點到父節點相同時，剪枝發生在同點</a:t>
            </a:r>
            <a:endParaRPr lang="en-US" altLang="zh-TW" sz="2800" dirty="0"/>
          </a:p>
          <a:p>
            <a:pPr marL="342900" indent="-342900">
              <a:buAutoNum type="arabicPeriod"/>
            </a:pPr>
            <a:r>
              <a:rPr lang="zh-TW" altLang="en-US" sz="2800" dirty="0"/>
              <a:t> </a:t>
            </a:r>
            <a:r>
              <a:rPr lang="en-US" altLang="zh-TW" sz="2800" dirty="0"/>
              <a:t>2.2</a:t>
            </a:r>
            <a:r>
              <a:rPr lang="zh-TW" altLang="en-US" sz="2800" dirty="0"/>
              <a:t>與</a:t>
            </a:r>
            <a:r>
              <a:rPr lang="en-US" altLang="zh-TW" sz="2800" dirty="0"/>
              <a:t>2.3</a:t>
            </a:r>
            <a:r>
              <a:rPr lang="zh-TW" altLang="en-US" sz="2800" dirty="0"/>
              <a:t>根節點到父節點相同時，剪枝發生在不同點分析</a:t>
            </a:r>
            <a:endParaRPr lang="en-US" altLang="zh-TW" sz="2800" dirty="0"/>
          </a:p>
          <a:p>
            <a:pPr marL="342900" indent="-342900">
              <a:buAutoNum type="arabicPeriod"/>
            </a:pPr>
            <a:r>
              <a:rPr lang="zh-TW" altLang="en-US" sz="2800" dirty="0"/>
              <a:t> </a:t>
            </a:r>
            <a:r>
              <a:rPr lang="en-US" altLang="zh-TW" sz="2800" dirty="0"/>
              <a:t>2.2</a:t>
            </a:r>
            <a:r>
              <a:rPr lang="zh-TW" altLang="en-US" sz="2800" dirty="0"/>
              <a:t>有但</a:t>
            </a:r>
            <a:r>
              <a:rPr lang="en-US" altLang="zh-TW" sz="2800" dirty="0"/>
              <a:t>2.3</a:t>
            </a:r>
            <a:r>
              <a:rPr lang="zh-TW" altLang="en-US" sz="2800" dirty="0"/>
              <a:t>沒有的根節點到父節點，剪枝只發生在</a:t>
            </a:r>
            <a:r>
              <a:rPr lang="en-US" altLang="zh-TW" sz="2800" dirty="0"/>
              <a:t>2.2</a:t>
            </a:r>
            <a:r>
              <a:rPr lang="zh-TW" altLang="en-US" sz="2800" dirty="0"/>
              <a:t>分析</a:t>
            </a:r>
            <a:endParaRPr lang="en-US" altLang="zh-TW" sz="2800" dirty="0"/>
          </a:p>
          <a:p>
            <a:pPr marL="342900" indent="-342900">
              <a:buAutoNum type="arabicPeriod"/>
            </a:pPr>
            <a:r>
              <a:rPr lang="zh-TW" altLang="en-US" sz="2800" dirty="0"/>
              <a:t> </a:t>
            </a:r>
            <a:r>
              <a:rPr lang="en-US" altLang="zh-TW" sz="2800" dirty="0"/>
              <a:t>2.3</a:t>
            </a:r>
            <a:r>
              <a:rPr lang="zh-TW" altLang="en-US" sz="2800" dirty="0"/>
              <a:t>有但</a:t>
            </a:r>
            <a:r>
              <a:rPr lang="en-US" altLang="zh-TW" sz="2800" dirty="0"/>
              <a:t>2.2</a:t>
            </a:r>
            <a:r>
              <a:rPr lang="zh-TW" altLang="en-US" sz="2800" dirty="0"/>
              <a:t>沒有的根節點到父節點，剪枝只發生在</a:t>
            </a:r>
            <a:r>
              <a:rPr lang="en-US" altLang="zh-TW" sz="2800" dirty="0"/>
              <a:t>2.3</a:t>
            </a:r>
            <a:r>
              <a:rPr lang="zh-TW" altLang="en-US" sz="2800" dirty="0"/>
              <a:t>分析</a:t>
            </a:r>
            <a:endParaRPr lang="en-US" altLang="zh-TW" sz="2800" dirty="0"/>
          </a:p>
          <a:p>
            <a:pPr marL="342900" indent="-342900">
              <a:buAutoNum type="arabicPeriod"/>
            </a:pPr>
            <a:endParaRPr lang="en-US" altLang="zh-TW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D30D210-BADC-46F4-8AB9-C76C30156C17}"/>
              </a:ext>
            </a:extLst>
          </p:cNvPr>
          <p:cNvSpPr txBox="1"/>
          <p:nvPr/>
        </p:nvSpPr>
        <p:spPr>
          <a:xfrm>
            <a:off x="7647956" y="1470222"/>
            <a:ext cx="2648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2.2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       </a:t>
            </a:r>
            <a:r>
              <a:rPr lang="en-US" altLang="zh-TW" sz="2800" dirty="0"/>
              <a:t>2.3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</a:p>
          <a:p>
            <a:endParaRPr lang="zh-TW" altLang="en-US" sz="2800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7702BE6-3C20-4F6A-9A96-95F5F95C2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94582"/>
              </p:ext>
            </p:extLst>
          </p:nvPr>
        </p:nvGraphicFramePr>
        <p:xfrm>
          <a:off x="6324598" y="3655906"/>
          <a:ext cx="42773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87">
                  <a:extLst>
                    <a:ext uri="{9D8B030D-6E8A-4147-A177-3AD203B41FA5}">
                      <a16:colId xmlns:a16="http://schemas.microsoft.com/office/drawing/2014/main" val="1729051252"/>
                    </a:ext>
                  </a:extLst>
                </a:gridCol>
                <a:gridCol w="1425787">
                  <a:extLst>
                    <a:ext uri="{9D8B030D-6E8A-4147-A177-3AD203B41FA5}">
                      <a16:colId xmlns:a16="http://schemas.microsoft.com/office/drawing/2014/main" val="3971460251"/>
                    </a:ext>
                  </a:extLst>
                </a:gridCol>
                <a:gridCol w="1425787">
                  <a:extLst>
                    <a:ext uri="{9D8B030D-6E8A-4147-A177-3AD203B41FA5}">
                      <a16:colId xmlns:a16="http://schemas.microsoft.com/office/drawing/2014/main" val="708450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5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2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6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剪枝數量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5126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F9389B20-3C7E-4624-AD79-93F22EEFEFB9}"/>
              </a:ext>
            </a:extLst>
          </p:cNvPr>
          <p:cNvGrpSpPr/>
          <p:nvPr/>
        </p:nvGrpSpPr>
        <p:grpSpPr>
          <a:xfrm>
            <a:off x="6483759" y="2051136"/>
            <a:ext cx="3885092" cy="684470"/>
            <a:chOff x="5939627" y="2068891"/>
            <a:chExt cx="3885092" cy="68447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D501866-6F43-415A-8CE7-3D16147B8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89" t="50682" b="12049"/>
            <a:stretch/>
          </p:blipFill>
          <p:spPr>
            <a:xfrm>
              <a:off x="7101839" y="2068891"/>
              <a:ext cx="2722880" cy="68447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CCA88B2-2F89-4E25-B004-DD7EE6D10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9627" y="2068891"/>
              <a:ext cx="1162212" cy="68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76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CB005E0-5A22-4485-ADDD-5D9656AD8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5" y="1315720"/>
            <a:ext cx="8428450" cy="271295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018D3-956A-4E08-B5CB-92A3A10E352E}"/>
              </a:ext>
            </a:extLst>
          </p:cNvPr>
          <p:cNvSpPr txBox="1"/>
          <p:nvPr/>
        </p:nvSpPr>
        <p:spPr>
          <a:xfrm>
            <a:off x="1881775" y="848361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391A51-551A-4931-BEA6-E1C15B76A3CB}"/>
              </a:ext>
            </a:extLst>
          </p:cNvPr>
          <p:cNvSpPr txBox="1"/>
          <p:nvPr/>
        </p:nvSpPr>
        <p:spPr>
          <a:xfrm>
            <a:off x="6207760" y="89431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72A2A2D-9657-437F-8408-25836106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" y="5381741"/>
            <a:ext cx="6096000" cy="5122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A3E2CA-D877-43AE-B972-0A7C407C4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59" y="5381741"/>
            <a:ext cx="5908016" cy="51222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C387E12-6068-411E-B7EF-5E3C7DD29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" y="4703570"/>
            <a:ext cx="6096000" cy="56782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D816E70-3367-4264-AA5B-CF4C7B95E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759" y="4703570"/>
            <a:ext cx="5908016" cy="56782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73D90F4-1C8F-4E36-9AF4-57C39EA24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3" y="6004305"/>
            <a:ext cx="6096000" cy="56587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0C9B456-DB24-4A1D-A71B-6C7ECCFA4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760" y="6004305"/>
            <a:ext cx="5908016" cy="565873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6809F1-2622-4C49-9D61-703266C7E799}"/>
              </a:ext>
            </a:extLst>
          </p:cNvPr>
          <p:cNvSpPr txBox="1"/>
          <p:nvPr/>
        </p:nvSpPr>
        <p:spPr>
          <a:xfrm>
            <a:off x="76223" y="427906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A6F5DE-172E-4390-A8C7-012889DF7C20}"/>
              </a:ext>
            </a:extLst>
          </p:cNvPr>
          <p:cNvSpPr txBox="1"/>
          <p:nvPr/>
        </p:nvSpPr>
        <p:spPr>
          <a:xfrm>
            <a:off x="6207760" y="421132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4354FFF-6418-453C-8883-5918F78D59BC}"/>
              </a:ext>
            </a:extLst>
          </p:cNvPr>
          <p:cNvSpPr txBox="1"/>
          <p:nvPr/>
        </p:nvSpPr>
        <p:spPr>
          <a:xfrm>
            <a:off x="1279171" y="173466"/>
            <a:ext cx="963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2.</a:t>
            </a:r>
            <a:r>
              <a:rPr lang="zh-TW" altLang="en-US" sz="2800" dirty="0"/>
              <a:t>   </a:t>
            </a:r>
            <a:r>
              <a:rPr lang="en-US" altLang="zh-TW" sz="2800" dirty="0"/>
              <a:t>2.2</a:t>
            </a:r>
            <a:r>
              <a:rPr lang="zh-TW" altLang="en-US" sz="2800" dirty="0"/>
              <a:t>與</a:t>
            </a:r>
            <a:r>
              <a:rPr lang="en-US" altLang="zh-TW" sz="2800" dirty="0"/>
              <a:t>2.3</a:t>
            </a:r>
            <a:r>
              <a:rPr lang="zh-TW" altLang="en-US" sz="2800" dirty="0"/>
              <a:t>根節點到父節點相同時，剪枝發生在不同點分析</a:t>
            </a:r>
          </a:p>
        </p:txBody>
      </p:sp>
    </p:spTree>
    <p:extLst>
      <p:ext uri="{BB962C8B-B14F-4D97-AF65-F5344CB8AC3E}">
        <p14:creationId xmlns:p14="http://schemas.microsoft.com/office/powerpoint/2010/main" val="3049432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3277</TotalTime>
  <Words>4788</Words>
  <Application>Microsoft Office PowerPoint</Application>
  <PresentationFormat>寬螢幕</PresentationFormat>
  <Paragraphs>3263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Wingdings</vt:lpstr>
      <vt:lpstr>天體</vt:lpstr>
      <vt:lpstr>週進度報告(10/15)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20頁 and 21頁 小結論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23頁 ~ 28頁 小結論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週進度報告</dc:title>
  <dc:creator>A6221010</dc:creator>
  <cp:lastModifiedBy>A6221010</cp:lastModifiedBy>
  <cp:revision>32</cp:revision>
  <dcterms:created xsi:type="dcterms:W3CDTF">2021-09-21T08:18:15Z</dcterms:created>
  <dcterms:modified xsi:type="dcterms:W3CDTF">2021-10-16T08:01:19Z</dcterms:modified>
</cp:coreProperties>
</file>