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3"/>
  </p:notesMasterIdLst>
  <p:sldIdLst>
    <p:sldId id="256" r:id="rId2"/>
    <p:sldId id="257" r:id="rId3"/>
    <p:sldId id="310" r:id="rId4"/>
    <p:sldId id="332" r:id="rId5"/>
    <p:sldId id="333" r:id="rId6"/>
    <p:sldId id="334" r:id="rId7"/>
    <p:sldId id="335" r:id="rId8"/>
    <p:sldId id="336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7" r:id="rId18"/>
    <p:sldId id="346" r:id="rId19"/>
    <p:sldId id="348" r:id="rId20"/>
    <p:sldId id="349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83249" autoAdjust="0"/>
  </p:normalViewPr>
  <p:slideViewPr>
    <p:cSldViewPr snapToGrid="0">
      <p:cViewPr varScale="1">
        <p:scale>
          <a:sx n="71" d="100"/>
          <a:sy n="71" d="100"/>
        </p:scale>
        <p:origin x="10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dirty="0"/>
              <a:t>最下層產生剪枝的</a:t>
            </a:r>
            <a:r>
              <a:rPr lang="en-US" dirty="0"/>
              <a:t>alpha-beta</a:t>
            </a:r>
            <a:r>
              <a:rPr lang="zh-TW" dirty="0"/>
              <a:t>區間重複次數統計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1170635020590436"/>
          <c:y val="0.11981078332059321"/>
          <c:w val="0.87407597722709496"/>
          <c:h val="0.69643960250824999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70000"/>
                    <a:lumMod val="110000"/>
                  </a:schemeClr>
                </a:gs>
                <a:gs pos="100000">
                  <a:schemeClr val="accent1">
                    <a:tint val="82000"/>
                    <a:alpha val="74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'2.2'!$A$3:$A$28</c:f>
              <c:strCache>
                <c:ptCount val="26"/>
                <c:pt idx="0">
                  <c:v>-100~-11</c:v>
                </c:pt>
                <c:pt idx="1">
                  <c:v>-10~-10</c:v>
                </c:pt>
                <c:pt idx="2">
                  <c:v>-9~-9</c:v>
                </c:pt>
                <c:pt idx="3">
                  <c:v>-8~-8</c:v>
                </c:pt>
                <c:pt idx="4">
                  <c:v>-7~-7</c:v>
                </c:pt>
                <c:pt idx="5">
                  <c:v>-6~-6</c:v>
                </c:pt>
                <c:pt idx="6">
                  <c:v>-5~-5</c:v>
                </c:pt>
                <c:pt idx="7">
                  <c:v>-4~-4</c:v>
                </c:pt>
                <c:pt idx="8">
                  <c:v>-3~-3</c:v>
                </c:pt>
                <c:pt idx="9">
                  <c:v>-2~-2</c:v>
                </c:pt>
                <c:pt idx="10">
                  <c:v>-1~-1</c:v>
                </c:pt>
                <c:pt idx="11">
                  <c:v>0~0</c:v>
                </c:pt>
                <c:pt idx="12">
                  <c:v>1~1</c:v>
                </c:pt>
                <c:pt idx="13">
                  <c:v>2~2</c:v>
                </c:pt>
                <c:pt idx="14">
                  <c:v>3~3</c:v>
                </c:pt>
                <c:pt idx="15">
                  <c:v>4~4</c:v>
                </c:pt>
                <c:pt idx="16">
                  <c:v>5~5</c:v>
                </c:pt>
                <c:pt idx="17">
                  <c:v>6~6</c:v>
                </c:pt>
                <c:pt idx="18">
                  <c:v>7~7</c:v>
                </c:pt>
                <c:pt idx="19">
                  <c:v>8~8</c:v>
                </c:pt>
                <c:pt idx="20">
                  <c:v>9~9</c:v>
                </c:pt>
                <c:pt idx="21">
                  <c:v>10~10</c:v>
                </c:pt>
                <c:pt idx="22">
                  <c:v>11~11</c:v>
                </c:pt>
                <c:pt idx="23">
                  <c:v>12~12</c:v>
                </c:pt>
                <c:pt idx="24">
                  <c:v>13~14</c:v>
                </c:pt>
                <c:pt idx="25">
                  <c:v>15~100</c:v>
                </c:pt>
              </c:strCache>
            </c:strRef>
          </c:cat>
          <c:val>
            <c:numRef>
              <c:f>'2.2'!$B$3:$B$28</c:f>
              <c:numCache>
                <c:formatCode>General</c:formatCode>
                <c:ptCount val="26"/>
                <c:pt idx="0">
                  <c:v>12511</c:v>
                </c:pt>
                <c:pt idx="1">
                  <c:v>12573</c:v>
                </c:pt>
                <c:pt idx="2">
                  <c:v>12493</c:v>
                </c:pt>
                <c:pt idx="3">
                  <c:v>13039</c:v>
                </c:pt>
                <c:pt idx="4">
                  <c:v>12783</c:v>
                </c:pt>
                <c:pt idx="5">
                  <c:v>15343</c:v>
                </c:pt>
                <c:pt idx="6">
                  <c:v>14547</c:v>
                </c:pt>
                <c:pt idx="7">
                  <c:v>24338</c:v>
                </c:pt>
                <c:pt idx="8">
                  <c:v>20907</c:v>
                </c:pt>
                <c:pt idx="9">
                  <c:v>73431</c:v>
                </c:pt>
                <c:pt idx="10">
                  <c:v>61662</c:v>
                </c:pt>
                <c:pt idx="11">
                  <c:v>149759</c:v>
                </c:pt>
                <c:pt idx="12">
                  <c:v>100094</c:v>
                </c:pt>
                <c:pt idx="13">
                  <c:v>338544</c:v>
                </c:pt>
                <c:pt idx="14">
                  <c:v>242962</c:v>
                </c:pt>
                <c:pt idx="15">
                  <c:v>334327</c:v>
                </c:pt>
                <c:pt idx="16">
                  <c:v>99129</c:v>
                </c:pt>
                <c:pt idx="17">
                  <c:v>102739</c:v>
                </c:pt>
                <c:pt idx="18">
                  <c:v>4106</c:v>
                </c:pt>
                <c:pt idx="19">
                  <c:v>4513</c:v>
                </c:pt>
                <c:pt idx="20">
                  <c:v>748</c:v>
                </c:pt>
                <c:pt idx="21">
                  <c:v>822</c:v>
                </c:pt>
                <c:pt idx="22">
                  <c:v>125</c:v>
                </c:pt>
                <c:pt idx="23">
                  <c:v>128</c:v>
                </c:pt>
                <c:pt idx="24">
                  <c:v>25</c:v>
                </c:pt>
                <c:pt idx="2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01-4847-9EF0-6E58896770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79320527"/>
        <c:axId val="479320111"/>
      </c:barChart>
      <c:catAx>
        <c:axId val="479320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alpha</a:t>
                </a:r>
                <a:r>
                  <a:rPr lang="zh-TW" dirty="0"/>
                  <a:t>與</a:t>
                </a:r>
                <a:r>
                  <a:rPr lang="en-US" dirty="0"/>
                  <a:t>beta</a:t>
                </a:r>
                <a:r>
                  <a:rPr lang="zh-TW" dirty="0"/>
                  <a:t>區間</a:t>
                </a:r>
              </a:p>
            </c:rich>
          </c:tx>
          <c:layout>
            <c:manualLayout>
              <c:xMode val="edge"/>
              <c:yMode val="edge"/>
              <c:x val="0.47939764087390557"/>
              <c:y val="0.911667878531758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79320111"/>
        <c:crosses val="autoZero"/>
        <c:auto val="1"/>
        <c:lblAlgn val="ctr"/>
        <c:lblOffset val="100"/>
        <c:noMultiLvlLbl val="0"/>
      </c:catAx>
      <c:valAx>
        <c:axId val="479320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個數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79320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Depth 2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'2.2_score'!$Q$3:$Q$7</c:f>
              <c:numCache>
                <c:formatCode>General</c:formatCode>
                <c:ptCount val="5"/>
                <c:pt idx="0">
                  <c:v>-2</c:v>
                </c:pt>
                <c:pt idx="1">
                  <c:v>0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</c:numCache>
            </c:numRef>
          </c:cat>
          <c:val>
            <c:numRef>
              <c:f>'2.2_score'!$R$3:$R$7</c:f>
              <c:numCache>
                <c:formatCode>General</c:formatCode>
                <c:ptCount val="5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F3-47B9-B82F-6ADF4A505C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5406351"/>
        <c:axId val="535428815"/>
      </c:barChart>
      <c:catAx>
        <c:axId val="5354063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dirty="0"/>
                  <a:t>回傳值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5428815"/>
        <c:crosses val="autoZero"/>
        <c:auto val="1"/>
        <c:lblAlgn val="ctr"/>
        <c:lblOffset val="100"/>
        <c:noMultiLvlLbl val="0"/>
      </c:catAx>
      <c:valAx>
        <c:axId val="535428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dirty="0"/>
                  <a:t>個數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5406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Depth 1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'2.2_score'!$S$3:$S$4</c:f>
              <c:numCache>
                <c:formatCode>General</c:formatCode>
                <c:ptCount val="2"/>
                <c:pt idx="0">
                  <c:v>-6</c:v>
                </c:pt>
                <c:pt idx="1">
                  <c:v>-2</c:v>
                </c:pt>
              </c:numCache>
            </c:numRef>
          </c:cat>
          <c:val>
            <c:numRef>
              <c:f>'2.2_score'!$T$3:$T$4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AC-4158-B3AE-50DB0D419C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2629375"/>
        <c:axId val="542626463"/>
      </c:barChart>
      <c:catAx>
        <c:axId val="5426293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400" b="0" i="0" u="none" strike="noStrike" baseline="0" dirty="0">
                    <a:effectLst/>
                  </a:rPr>
                  <a:t>回傳值</a:t>
                </a:r>
                <a:endParaRPr lang="zh-TW" alt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2626463"/>
        <c:crosses val="autoZero"/>
        <c:auto val="1"/>
        <c:lblAlgn val="ctr"/>
        <c:lblOffset val="100"/>
        <c:noMultiLvlLbl val="0"/>
      </c:catAx>
      <c:valAx>
        <c:axId val="542626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400" b="0" i="0" u="none" strike="noStrike" baseline="0" dirty="0">
                    <a:effectLst/>
                  </a:rPr>
                  <a:t>個數</a:t>
                </a:r>
                <a:endParaRPr lang="zh-TW" alt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2629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depth 10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葉節點</a:t>
            </a:r>
            <a:r>
              <a:rPr lang="en-US" altLang="zh-TW"/>
              <a:t>)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'2.2_score'!$A$3:$A$19</c:f>
              <c:numCache>
                <c:formatCode>General</c:formatCode>
                <c:ptCount val="17"/>
                <c:pt idx="0">
                  <c:v>-19</c:v>
                </c:pt>
                <c:pt idx="1">
                  <c:v>-16</c:v>
                </c:pt>
                <c:pt idx="2">
                  <c:v>-14</c:v>
                </c:pt>
                <c:pt idx="3">
                  <c:v>-12</c:v>
                </c:pt>
                <c:pt idx="4">
                  <c:v>-10</c:v>
                </c:pt>
                <c:pt idx="5">
                  <c:v>-8</c:v>
                </c:pt>
                <c:pt idx="6">
                  <c:v>-6</c:v>
                </c:pt>
                <c:pt idx="7">
                  <c:v>-4</c:v>
                </c:pt>
                <c:pt idx="8">
                  <c:v>-2</c:v>
                </c:pt>
                <c:pt idx="9">
                  <c:v>0</c:v>
                </c:pt>
                <c:pt idx="10">
                  <c:v>2</c:v>
                </c:pt>
                <c:pt idx="11">
                  <c:v>4</c:v>
                </c:pt>
                <c:pt idx="12">
                  <c:v>6</c:v>
                </c:pt>
                <c:pt idx="13">
                  <c:v>8</c:v>
                </c:pt>
                <c:pt idx="14">
                  <c:v>10</c:v>
                </c:pt>
                <c:pt idx="15">
                  <c:v>12</c:v>
                </c:pt>
                <c:pt idx="16">
                  <c:v>14</c:v>
                </c:pt>
              </c:numCache>
            </c:numRef>
          </c:cat>
          <c:val>
            <c:numRef>
              <c:f>'2.2_score'!$B$3:$B$19</c:f>
              <c:numCache>
                <c:formatCode>General</c:formatCode>
                <c:ptCount val="17"/>
                <c:pt idx="0">
                  <c:v>1</c:v>
                </c:pt>
                <c:pt idx="1">
                  <c:v>16</c:v>
                </c:pt>
                <c:pt idx="2">
                  <c:v>224</c:v>
                </c:pt>
                <c:pt idx="3">
                  <c:v>1971</c:v>
                </c:pt>
                <c:pt idx="4">
                  <c:v>10890</c:v>
                </c:pt>
                <c:pt idx="5">
                  <c:v>47595</c:v>
                </c:pt>
                <c:pt idx="6">
                  <c:v>153191</c:v>
                </c:pt>
                <c:pt idx="7">
                  <c:v>345666</c:v>
                </c:pt>
                <c:pt idx="8">
                  <c:v>553616</c:v>
                </c:pt>
                <c:pt idx="9">
                  <c:v>622162</c:v>
                </c:pt>
                <c:pt idx="10">
                  <c:v>502679</c:v>
                </c:pt>
                <c:pt idx="11">
                  <c:v>292039</c:v>
                </c:pt>
                <c:pt idx="12">
                  <c:v>127899</c:v>
                </c:pt>
                <c:pt idx="13">
                  <c:v>41485</c:v>
                </c:pt>
                <c:pt idx="14">
                  <c:v>9167</c:v>
                </c:pt>
                <c:pt idx="15">
                  <c:v>1257</c:v>
                </c:pt>
                <c:pt idx="16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46-4338-838E-F04E56CD9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4225503"/>
        <c:axId val="414224671"/>
      </c:barChart>
      <c:catAx>
        <c:axId val="414225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dirty="0"/>
                  <a:t>回傳值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14224671"/>
        <c:crosses val="autoZero"/>
        <c:auto val="1"/>
        <c:lblAlgn val="ctr"/>
        <c:lblOffset val="100"/>
        <c:noMultiLvlLbl val="0"/>
      </c:catAx>
      <c:valAx>
        <c:axId val="414224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dirty="0"/>
                  <a:t>個數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14225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Depth 9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'2.2_score'!$C$3:$C$18</c:f>
              <c:numCache>
                <c:formatCode>General</c:formatCode>
                <c:ptCount val="16"/>
                <c:pt idx="0">
                  <c:v>-16</c:v>
                </c:pt>
                <c:pt idx="1">
                  <c:v>-14</c:v>
                </c:pt>
                <c:pt idx="2">
                  <c:v>-12</c:v>
                </c:pt>
                <c:pt idx="3">
                  <c:v>-10</c:v>
                </c:pt>
                <c:pt idx="4">
                  <c:v>-8</c:v>
                </c:pt>
                <c:pt idx="5">
                  <c:v>-6</c:v>
                </c:pt>
                <c:pt idx="6">
                  <c:v>-4</c:v>
                </c:pt>
                <c:pt idx="7">
                  <c:v>-2</c:v>
                </c:pt>
                <c:pt idx="8">
                  <c:v>0</c:v>
                </c:pt>
                <c:pt idx="9">
                  <c:v>2</c:v>
                </c:pt>
                <c:pt idx="10">
                  <c:v>4</c:v>
                </c:pt>
                <c:pt idx="11">
                  <c:v>6</c:v>
                </c:pt>
                <c:pt idx="12">
                  <c:v>8</c:v>
                </c:pt>
                <c:pt idx="13">
                  <c:v>10</c:v>
                </c:pt>
                <c:pt idx="14">
                  <c:v>12</c:v>
                </c:pt>
                <c:pt idx="15">
                  <c:v>14</c:v>
                </c:pt>
              </c:numCache>
            </c:numRef>
          </c:cat>
          <c:val>
            <c:numRef>
              <c:f>'2.2_score'!$D$3:$D$18</c:f>
              <c:numCache>
                <c:formatCode>General</c:formatCode>
                <c:ptCount val="16"/>
                <c:pt idx="0">
                  <c:v>1</c:v>
                </c:pt>
                <c:pt idx="1">
                  <c:v>27</c:v>
                </c:pt>
                <c:pt idx="2">
                  <c:v>1887</c:v>
                </c:pt>
                <c:pt idx="3">
                  <c:v>10045</c:v>
                </c:pt>
                <c:pt idx="4">
                  <c:v>44985</c:v>
                </c:pt>
                <c:pt idx="5">
                  <c:v>141751</c:v>
                </c:pt>
                <c:pt idx="6">
                  <c:v>209335</c:v>
                </c:pt>
                <c:pt idx="7">
                  <c:v>126533</c:v>
                </c:pt>
                <c:pt idx="8">
                  <c:v>71332</c:v>
                </c:pt>
                <c:pt idx="9">
                  <c:v>29816</c:v>
                </c:pt>
                <c:pt idx="10">
                  <c:v>11201</c:v>
                </c:pt>
                <c:pt idx="11">
                  <c:v>3567</c:v>
                </c:pt>
                <c:pt idx="12">
                  <c:v>966</c:v>
                </c:pt>
                <c:pt idx="13">
                  <c:v>209</c:v>
                </c:pt>
                <c:pt idx="14">
                  <c:v>23</c:v>
                </c:pt>
                <c:pt idx="1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EF-4ABC-B970-B694268C5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491567"/>
        <c:axId val="416490319"/>
      </c:barChart>
      <c:catAx>
        <c:axId val="4164915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400" b="0" i="0" baseline="0" dirty="0">
                    <a:effectLst/>
                  </a:rPr>
                  <a:t>回傳值</a:t>
                </a:r>
                <a:endParaRPr lang="zh-TW" altLang="zh-TW" sz="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16490319"/>
        <c:crosses val="autoZero"/>
        <c:auto val="1"/>
        <c:lblAlgn val="ctr"/>
        <c:lblOffset val="100"/>
        <c:noMultiLvlLbl val="0"/>
      </c:catAx>
      <c:valAx>
        <c:axId val="41649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dirty="0"/>
                  <a:t>個數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1649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Depth 8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'2.2_score'!$E$3:$E$17</c:f>
              <c:numCache>
                <c:formatCode>General</c:formatCode>
                <c:ptCount val="15"/>
                <c:pt idx="0">
                  <c:v>-19</c:v>
                </c:pt>
                <c:pt idx="1">
                  <c:v>-14</c:v>
                </c:pt>
                <c:pt idx="2">
                  <c:v>-12</c:v>
                </c:pt>
                <c:pt idx="3">
                  <c:v>-10</c:v>
                </c:pt>
                <c:pt idx="4">
                  <c:v>-8</c:v>
                </c:pt>
                <c:pt idx="5">
                  <c:v>-6</c:v>
                </c:pt>
                <c:pt idx="6">
                  <c:v>-4</c:v>
                </c:pt>
                <c:pt idx="7">
                  <c:v>-2</c:v>
                </c:pt>
                <c:pt idx="8">
                  <c:v>0</c:v>
                </c:pt>
                <c:pt idx="9">
                  <c:v>2</c:v>
                </c:pt>
                <c:pt idx="10">
                  <c:v>4</c:v>
                </c:pt>
                <c:pt idx="11">
                  <c:v>6</c:v>
                </c:pt>
                <c:pt idx="12">
                  <c:v>8</c:v>
                </c:pt>
                <c:pt idx="13">
                  <c:v>10</c:v>
                </c:pt>
                <c:pt idx="14">
                  <c:v>12</c:v>
                </c:pt>
              </c:numCache>
            </c:numRef>
          </c:cat>
          <c:val>
            <c:numRef>
              <c:f>'2.2_score'!$F$3:$F$17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22</c:v>
                </c:pt>
                <c:pt idx="3">
                  <c:v>197</c:v>
                </c:pt>
                <c:pt idx="4">
                  <c:v>871</c:v>
                </c:pt>
                <c:pt idx="5">
                  <c:v>3176</c:v>
                </c:pt>
                <c:pt idx="6">
                  <c:v>9423</c:v>
                </c:pt>
                <c:pt idx="7">
                  <c:v>22562</c:v>
                </c:pt>
                <c:pt idx="8">
                  <c:v>39019</c:v>
                </c:pt>
                <c:pt idx="9">
                  <c:v>57331</c:v>
                </c:pt>
                <c:pt idx="10">
                  <c:v>35389</c:v>
                </c:pt>
                <c:pt idx="11">
                  <c:v>7789</c:v>
                </c:pt>
                <c:pt idx="12">
                  <c:v>499</c:v>
                </c:pt>
                <c:pt idx="13">
                  <c:v>118</c:v>
                </c:pt>
                <c:pt idx="1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DE-4163-957E-FF2CBF90B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2005887"/>
        <c:axId val="232002975"/>
      </c:barChart>
      <c:catAx>
        <c:axId val="232005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dirty="0"/>
                  <a:t>回傳值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2002975"/>
        <c:crosses val="autoZero"/>
        <c:auto val="1"/>
        <c:lblAlgn val="ctr"/>
        <c:lblOffset val="100"/>
        <c:noMultiLvlLbl val="0"/>
      </c:catAx>
      <c:valAx>
        <c:axId val="232002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dirty="0"/>
                  <a:t>個數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2005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Depth 7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'2.2_score'!$G$3:$G$13</c:f>
              <c:numCache>
                <c:formatCode>General</c:formatCode>
                <c:ptCount val="11"/>
                <c:pt idx="0">
                  <c:v>-12</c:v>
                </c:pt>
                <c:pt idx="1">
                  <c:v>-10</c:v>
                </c:pt>
                <c:pt idx="2">
                  <c:v>-8</c:v>
                </c:pt>
                <c:pt idx="3">
                  <c:v>-6</c:v>
                </c:pt>
                <c:pt idx="4">
                  <c:v>-4</c:v>
                </c:pt>
                <c:pt idx="5">
                  <c:v>-2</c:v>
                </c:pt>
                <c:pt idx="6">
                  <c:v>0</c:v>
                </c:pt>
                <c:pt idx="7">
                  <c:v>2</c:v>
                </c:pt>
                <c:pt idx="8">
                  <c:v>4</c:v>
                </c:pt>
                <c:pt idx="9">
                  <c:v>6</c:v>
                </c:pt>
                <c:pt idx="10">
                  <c:v>8</c:v>
                </c:pt>
              </c:numCache>
            </c:numRef>
          </c:cat>
          <c:val>
            <c:numRef>
              <c:f>'2.2_score'!$H$3:$H$13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13</c:v>
                </c:pt>
                <c:pt idx="3">
                  <c:v>6294</c:v>
                </c:pt>
                <c:pt idx="4">
                  <c:v>16992</c:v>
                </c:pt>
                <c:pt idx="5">
                  <c:v>11558</c:v>
                </c:pt>
                <c:pt idx="6">
                  <c:v>4975</c:v>
                </c:pt>
                <c:pt idx="7">
                  <c:v>1702</c:v>
                </c:pt>
                <c:pt idx="8">
                  <c:v>390</c:v>
                </c:pt>
                <c:pt idx="9">
                  <c:v>76</c:v>
                </c:pt>
                <c:pt idx="1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24-4A64-A8CF-7222E6B4B1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485743"/>
        <c:axId val="416486159"/>
      </c:barChart>
      <c:catAx>
        <c:axId val="416485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dirty="0"/>
                  <a:t>回傳值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16486159"/>
        <c:crosses val="autoZero"/>
        <c:auto val="1"/>
        <c:lblAlgn val="ctr"/>
        <c:lblOffset val="100"/>
        <c:noMultiLvlLbl val="0"/>
      </c:catAx>
      <c:valAx>
        <c:axId val="41648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dirty="0"/>
                  <a:t>個數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1648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Depth 6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'2.2_score'!$I$3:$I$12</c:f>
              <c:numCache>
                <c:formatCode>General</c:formatCode>
                <c:ptCount val="10"/>
                <c:pt idx="0">
                  <c:v>-8</c:v>
                </c:pt>
                <c:pt idx="1">
                  <c:v>-6</c:v>
                </c:pt>
                <c:pt idx="2">
                  <c:v>-4</c:v>
                </c:pt>
                <c:pt idx="3">
                  <c:v>-2</c:v>
                </c:pt>
                <c:pt idx="4">
                  <c:v>0</c:v>
                </c:pt>
                <c:pt idx="5">
                  <c:v>2</c:v>
                </c:pt>
                <c:pt idx="6">
                  <c:v>4</c:v>
                </c:pt>
                <c:pt idx="7">
                  <c:v>6</c:v>
                </c:pt>
                <c:pt idx="8">
                  <c:v>8</c:v>
                </c:pt>
                <c:pt idx="9">
                  <c:v>10</c:v>
                </c:pt>
              </c:numCache>
            </c:numRef>
          </c:cat>
          <c:val>
            <c:numRef>
              <c:f>'2.2_score'!$J$3:$J$12</c:f>
              <c:numCache>
                <c:formatCode>General</c:formatCode>
                <c:ptCount val="10"/>
                <c:pt idx="0">
                  <c:v>9</c:v>
                </c:pt>
                <c:pt idx="1">
                  <c:v>47</c:v>
                </c:pt>
                <c:pt idx="2">
                  <c:v>174</c:v>
                </c:pt>
                <c:pt idx="3">
                  <c:v>991</c:v>
                </c:pt>
                <c:pt idx="4">
                  <c:v>2129</c:v>
                </c:pt>
                <c:pt idx="5">
                  <c:v>5966</c:v>
                </c:pt>
                <c:pt idx="6">
                  <c:v>3826</c:v>
                </c:pt>
                <c:pt idx="7">
                  <c:v>755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77-404C-A1D2-35D8906DC3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4988703"/>
        <c:axId val="464989119"/>
      </c:barChart>
      <c:catAx>
        <c:axId val="464988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dirty="0"/>
                  <a:t>回傳值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4989119"/>
        <c:crosses val="autoZero"/>
        <c:auto val="1"/>
        <c:lblAlgn val="ctr"/>
        <c:lblOffset val="100"/>
        <c:noMultiLvlLbl val="0"/>
      </c:catAx>
      <c:valAx>
        <c:axId val="464989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dirty="0"/>
                  <a:t>個數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4988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Depth 5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'2.2_score'!$K$3:$K$10</c:f>
              <c:numCache>
                <c:formatCode>General</c:formatCode>
                <c:ptCount val="8"/>
                <c:pt idx="0">
                  <c:v>-10</c:v>
                </c:pt>
                <c:pt idx="1">
                  <c:v>-8</c:v>
                </c:pt>
                <c:pt idx="2">
                  <c:v>-6</c:v>
                </c:pt>
                <c:pt idx="3">
                  <c:v>-4</c:v>
                </c:pt>
                <c:pt idx="4">
                  <c:v>-2</c:v>
                </c:pt>
                <c:pt idx="5">
                  <c:v>0</c:v>
                </c:pt>
                <c:pt idx="6">
                  <c:v>2</c:v>
                </c:pt>
                <c:pt idx="7">
                  <c:v>4</c:v>
                </c:pt>
              </c:numCache>
            </c:numRef>
          </c:cat>
          <c:val>
            <c:numRef>
              <c:f>'2.2_score'!$L$3:$L$10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525</c:v>
                </c:pt>
                <c:pt idx="4">
                  <c:v>773</c:v>
                </c:pt>
                <c:pt idx="5">
                  <c:v>260</c:v>
                </c:pt>
                <c:pt idx="6">
                  <c:v>108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89-4816-8294-4E0BC1C72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5662287"/>
        <c:axId val="265665615"/>
      </c:barChart>
      <c:catAx>
        <c:axId val="265662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dirty="0"/>
                  <a:t>回傳值</a:t>
                </a:r>
                <a:endParaRPr lang="en-US" altLang="zh-TW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65665615"/>
        <c:crosses val="autoZero"/>
        <c:auto val="1"/>
        <c:lblAlgn val="ctr"/>
        <c:lblOffset val="100"/>
        <c:noMultiLvlLbl val="0"/>
      </c:catAx>
      <c:valAx>
        <c:axId val="26566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dirty="0"/>
                  <a:t>個數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6566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Depth</a:t>
            </a:r>
            <a:r>
              <a:rPr lang="en-US" altLang="zh-TW" baseline="0" dirty="0"/>
              <a:t> </a:t>
            </a:r>
            <a:r>
              <a:rPr lang="en-US" altLang="zh-TW" dirty="0"/>
              <a:t>4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'2.2_score'!$M$3:$M$8</c:f>
              <c:numCache>
                <c:formatCode>General</c:formatCode>
                <c:ptCount val="6"/>
                <c:pt idx="0">
                  <c:v>-4</c:v>
                </c:pt>
                <c:pt idx="1">
                  <c:v>-2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numCache>
            </c:numRef>
          </c:cat>
          <c:val>
            <c:numRef>
              <c:f>'2.2_score'!$N$3:$N$8</c:f>
              <c:numCache>
                <c:formatCode>General</c:formatCode>
                <c:ptCount val="6"/>
                <c:pt idx="0">
                  <c:v>2</c:v>
                </c:pt>
                <c:pt idx="1">
                  <c:v>77</c:v>
                </c:pt>
                <c:pt idx="2">
                  <c:v>95</c:v>
                </c:pt>
                <c:pt idx="3">
                  <c:v>361</c:v>
                </c:pt>
                <c:pt idx="4">
                  <c:v>67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59-4E39-B552-0E23D88C9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9297647"/>
        <c:axId val="479320943"/>
      </c:barChart>
      <c:catAx>
        <c:axId val="4792976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400" b="0" i="0" baseline="0" dirty="0">
                    <a:effectLst/>
                  </a:rPr>
                  <a:t>回傳值</a:t>
                </a:r>
                <a:endParaRPr lang="zh-TW" altLang="zh-TW" sz="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79320943"/>
        <c:crosses val="autoZero"/>
        <c:auto val="1"/>
        <c:lblAlgn val="ctr"/>
        <c:lblOffset val="100"/>
        <c:noMultiLvlLbl val="0"/>
      </c:catAx>
      <c:valAx>
        <c:axId val="479320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400" b="0" i="0" u="none" strike="noStrike" baseline="0" dirty="0">
                    <a:effectLst/>
                  </a:rPr>
                  <a:t>個數</a:t>
                </a:r>
                <a:endParaRPr lang="zh-TW" alt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7929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Depth 3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'2.2_score'!$O$3:$O$7</c:f>
              <c:numCache>
                <c:formatCode>General</c:formatCode>
                <c:ptCount val="5"/>
                <c:pt idx="0">
                  <c:v>-6</c:v>
                </c:pt>
                <c:pt idx="1">
                  <c:v>-4</c:v>
                </c:pt>
                <c:pt idx="2">
                  <c:v>-2</c:v>
                </c:pt>
                <c:pt idx="3">
                  <c:v>0</c:v>
                </c:pt>
                <c:pt idx="4">
                  <c:v>2</c:v>
                </c:pt>
              </c:numCache>
            </c:numRef>
          </c:cat>
          <c:val>
            <c:numRef>
              <c:f>'2.2_score'!$P$3:$P$7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8</c:v>
                </c:pt>
                <c:pt idx="3">
                  <c:v>10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D8-464E-AEBD-C4CF8ABE9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125551"/>
        <c:axId val="413125967"/>
      </c:barChart>
      <c:catAx>
        <c:axId val="4131255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400" b="0" i="0" baseline="0" dirty="0">
                    <a:effectLst/>
                  </a:rPr>
                  <a:t>回傳值</a:t>
                </a:r>
                <a:endParaRPr lang="zh-TW" altLang="zh-TW" sz="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13125967"/>
        <c:crosses val="autoZero"/>
        <c:auto val="1"/>
        <c:lblAlgn val="ctr"/>
        <c:lblOffset val="100"/>
        <c:noMultiLvlLbl val="0"/>
      </c:catAx>
      <c:valAx>
        <c:axId val="413125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400" b="0" i="0" u="none" strike="noStrike" baseline="0" dirty="0">
                    <a:effectLst/>
                  </a:rPr>
                  <a:t>個數</a:t>
                </a:r>
                <a:endParaRPr lang="zh-TW" alt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13125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FB084-2746-490B-B0BD-9FBD1993BC2F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3AE1C-5C30-4916-86F1-9C33FF8B1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4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有時候需要印出盤面是否為正確選擇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3AE1C-5C30-4916-86F1-9C33FF8B1ED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6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3AE1C-5C30-4916-86F1-9C33FF8B1ED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66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3AE1C-5C30-4916-86F1-9C33FF8B1ED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25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3AE1C-5C30-4916-86F1-9C33FF8B1ED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65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可以減少後者組合</a:t>
            </a:r>
            <a:endParaRPr lang="en-US" altLang="zh-TW" dirty="0"/>
          </a:p>
          <a:p>
            <a:r>
              <a:rPr lang="en-US" altLang="zh-TW" dirty="0"/>
              <a:t>50</a:t>
            </a:r>
            <a:r>
              <a:rPr lang="zh-TW" altLang="en-US" dirty="0"/>
              <a:t>盤面可隨機取來測試</a:t>
            </a:r>
            <a:endParaRPr lang="en-US" altLang="zh-TW" dirty="0"/>
          </a:p>
          <a:p>
            <a:r>
              <a:rPr lang="en-US" altLang="zh-TW" dirty="0"/>
              <a:t>1~200</a:t>
            </a:r>
            <a:r>
              <a:rPr lang="zh-TW" altLang="en-US" dirty="0"/>
              <a:t>盤面也需要</a:t>
            </a:r>
            <a:r>
              <a:rPr lang="en-US" altLang="zh-TW" dirty="0"/>
              <a:t>14</a:t>
            </a:r>
            <a:r>
              <a:rPr lang="zh-TW" altLang="en-US" dirty="0"/>
              <a:t>層來測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3AE1C-5C30-4916-86F1-9C33FF8B1ED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939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可做熱力圖來看看前</a:t>
            </a:r>
            <a:r>
              <a:rPr lang="en-US" altLang="zh-TW" dirty="0"/>
              <a:t>24</a:t>
            </a:r>
            <a:r>
              <a:rPr lang="zh-TW" altLang="en-US" dirty="0"/>
              <a:t>子分布情況</a:t>
            </a:r>
            <a:endParaRPr lang="en-US" altLang="zh-TW" dirty="0"/>
          </a:p>
          <a:p>
            <a:r>
              <a:rPr lang="zh-TW" altLang="en-US" dirty="0"/>
              <a:t>先發散可能權重是</a:t>
            </a:r>
            <a:r>
              <a:rPr lang="en-US" altLang="zh-TW" dirty="0"/>
              <a:t>2.4</a:t>
            </a:r>
            <a:r>
              <a:rPr lang="zh-TW" altLang="en-US" dirty="0"/>
              <a:t>菱形的</a:t>
            </a:r>
            <a:endParaRPr lang="en-US" altLang="zh-TW" dirty="0"/>
          </a:p>
          <a:p>
            <a:r>
              <a:rPr lang="zh-TW" altLang="en-US" dirty="0"/>
              <a:t>後收斂可能才會碰到角落，又是不同的權重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3AE1C-5C30-4916-86F1-9C33FF8B1ED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34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845C7C3-4EFD-4A00-8AA4-B7F57480649A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475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03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088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93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933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324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07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97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84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27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95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05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08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67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59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93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69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45C7C3-4EFD-4A00-8AA4-B7F57480649A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863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1770B-6249-48FD-B779-A3EBB1AF5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週進度報告</a:t>
            </a:r>
            <a:r>
              <a:rPr lang="en-US" altLang="zh-TW" sz="6000"/>
              <a:t>(10/22&amp;10/30)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7788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28025914-BEE4-421C-968F-EABDC86972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811292"/>
              </p:ext>
            </p:extLst>
          </p:nvPr>
        </p:nvGraphicFramePr>
        <p:xfrm>
          <a:off x="0" y="1804987"/>
          <a:ext cx="609600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C4F22F28-2BF5-4583-89EB-A4F31371B6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78883"/>
              </p:ext>
            </p:extLst>
          </p:nvPr>
        </p:nvGraphicFramePr>
        <p:xfrm>
          <a:off x="6096000" y="1804987"/>
          <a:ext cx="609600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709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634AF63-26B5-4E67-AF8D-53D51FF09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61991"/>
              </p:ext>
            </p:extLst>
          </p:nvPr>
        </p:nvGraphicFramePr>
        <p:xfrm>
          <a:off x="0" y="0"/>
          <a:ext cx="6084001" cy="685799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3091">
                  <a:extLst>
                    <a:ext uri="{9D8B030D-6E8A-4147-A177-3AD203B41FA5}">
                      <a16:colId xmlns:a16="http://schemas.microsoft.com/office/drawing/2014/main" val="794481396"/>
                    </a:ext>
                  </a:extLst>
                </a:gridCol>
                <a:gridCol w="553091">
                  <a:extLst>
                    <a:ext uri="{9D8B030D-6E8A-4147-A177-3AD203B41FA5}">
                      <a16:colId xmlns:a16="http://schemas.microsoft.com/office/drawing/2014/main" val="1921077493"/>
                    </a:ext>
                  </a:extLst>
                </a:gridCol>
                <a:gridCol w="553091">
                  <a:extLst>
                    <a:ext uri="{9D8B030D-6E8A-4147-A177-3AD203B41FA5}">
                      <a16:colId xmlns:a16="http://schemas.microsoft.com/office/drawing/2014/main" val="74749583"/>
                    </a:ext>
                  </a:extLst>
                </a:gridCol>
                <a:gridCol w="553091">
                  <a:extLst>
                    <a:ext uri="{9D8B030D-6E8A-4147-A177-3AD203B41FA5}">
                      <a16:colId xmlns:a16="http://schemas.microsoft.com/office/drawing/2014/main" val="610962327"/>
                    </a:ext>
                  </a:extLst>
                </a:gridCol>
                <a:gridCol w="553091">
                  <a:extLst>
                    <a:ext uri="{9D8B030D-6E8A-4147-A177-3AD203B41FA5}">
                      <a16:colId xmlns:a16="http://schemas.microsoft.com/office/drawing/2014/main" val="2882874271"/>
                    </a:ext>
                  </a:extLst>
                </a:gridCol>
                <a:gridCol w="553091">
                  <a:extLst>
                    <a:ext uri="{9D8B030D-6E8A-4147-A177-3AD203B41FA5}">
                      <a16:colId xmlns:a16="http://schemas.microsoft.com/office/drawing/2014/main" val="2548113749"/>
                    </a:ext>
                  </a:extLst>
                </a:gridCol>
                <a:gridCol w="553091">
                  <a:extLst>
                    <a:ext uri="{9D8B030D-6E8A-4147-A177-3AD203B41FA5}">
                      <a16:colId xmlns:a16="http://schemas.microsoft.com/office/drawing/2014/main" val="3652178746"/>
                    </a:ext>
                  </a:extLst>
                </a:gridCol>
                <a:gridCol w="553091">
                  <a:extLst>
                    <a:ext uri="{9D8B030D-6E8A-4147-A177-3AD203B41FA5}">
                      <a16:colId xmlns:a16="http://schemas.microsoft.com/office/drawing/2014/main" val="517506727"/>
                    </a:ext>
                  </a:extLst>
                </a:gridCol>
                <a:gridCol w="553091">
                  <a:extLst>
                    <a:ext uri="{9D8B030D-6E8A-4147-A177-3AD203B41FA5}">
                      <a16:colId xmlns:a16="http://schemas.microsoft.com/office/drawing/2014/main" val="1625976464"/>
                    </a:ext>
                  </a:extLst>
                </a:gridCol>
                <a:gridCol w="553091">
                  <a:extLst>
                    <a:ext uri="{9D8B030D-6E8A-4147-A177-3AD203B41FA5}">
                      <a16:colId xmlns:a16="http://schemas.microsoft.com/office/drawing/2014/main" val="4215228609"/>
                    </a:ext>
                  </a:extLst>
                </a:gridCol>
                <a:gridCol w="553091">
                  <a:extLst>
                    <a:ext uri="{9D8B030D-6E8A-4147-A177-3AD203B41FA5}">
                      <a16:colId xmlns:a16="http://schemas.microsoft.com/office/drawing/2014/main" val="373501685"/>
                    </a:ext>
                  </a:extLst>
                </a:gridCol>
              </a:tblGrid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board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407747115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1104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3914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3470074925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6915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28114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482481161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587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4110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39983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762242434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4709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21373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377301241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497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2574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32989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3977575264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14346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27774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20595697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14057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39297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736218881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3744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8890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2956768405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12338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15258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293352251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8090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12700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811128604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12434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32817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9304564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12865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30973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549637053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10773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33570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263880291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481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8023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54167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2253895735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582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13093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82539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182454941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782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9107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106704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3566893801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757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13530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85554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383062624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336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6426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29464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681797894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474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7927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48720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992109117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849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5549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715623564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14410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51296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2253686964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2307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22943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88270935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542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9756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41563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2717690312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768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9383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62120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319901264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7932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40766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10818270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0D5FEC-88E2-4A3A-BC22-AC8006F6F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904473"/>
              </p:ext>
            </p:extLst>
          </p:nvPr>
        </p:nvGraphicFramePr>
        <p:xfrm>
          <a:off x="6084001" y="0"/>
          <a:ext cx="6084001" cy="685799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53091">
                  <a:extLst>
                    <a:ext uri="{9D8B030D-6E8A-4147-A177-3AD203B41FA5}">
                      <a16:colId xmlns:a16="http://schemas.microsoft.com/office/drawing/2014/main" val="3688120439"/>
                    </a:ext>
                  </a:extLst>
                </a:gridCol>
                <a:gridCol w="553091">
                  <a:extLst>
                    <a:ext uri="{9D8B030D-6E8A-4147-A177-3AD203B41FA5}">
                      <a16:colId xmlns:a16="http://schemas.microsoft.com/office/drawing/2014/main" val="672515901"/>
                    </a:ext>
                  </a:extLst>
                </a:gridCol>
                <a:gridCol w="553091">
                  <a:extLst>
                    <a:ext uri="{9D8B030D-6E8A-4147-A177-3AD203B41FA5}">
                      <a16:colId xmlns:a16="http://schemas.microsoft.com/office/drawing/2014/main" val="2278361775"/>
                    </a:ext>
                  </a:extLst>
                </a:gridCol>
                <a:gridCol w="553091">
                  <a:extLst>
                    <a:ext uri="{9D8B030D-6E8A-4147-A177-3AD203B41FA5}">
                      <a16:colId xmlns:a16="http://schemas.microsoft.com/office/drawing/2014/main" val="965681856"/>
                    </a:ext>
                  </a:extLst>
                </a:gridCol>
                <a:gridCol w="553091">
                  <a:extLst>
                    <a:ext uri="{9D8B030D-6E8A-4147-A177-3AD203B41FA5}">
                      <a16:colId xmlns:a16="http://schemas.microsoft.com/office/drawing/2014/main" val="2438012284"/>
                    </a:ext>
                  </a:extLst>
                </a:gridCol>
                <a:gridCol w="553091">
                  <a:extLst>
                    <a:ext uri="{9D8B030D-6E8A-4147-A177-3AD203B41FA5}">
                      <a16:colId xmlns:a16="http://schemas.microsoft.com/office/drawing/2014/main" val="2837761457"/>
                    </a:ext>
                  </a:extLst>
                </a:gridCol>
                <a:gridCol w="553091">
                  <a:extLst>
                    <a:ext uri="{9D8B030D-6E8A-4147-A177-3AD203B41FA5}">
                      <a16:colId xmlns:a16="http://schemas.microsoft.com/office/drawing/2014/main" val="1095563617"/>
                    </a:ext>
                  </a:extLst>
                </a:gridCol>
                <a:gridCol w="553091">
                  <a:extLst>
                    <a:ext uri="{9D8B030D-6E8A-4147-A177-3AD203B41FA5}">
                      <a16:colId xmlns:a16="http://schemas.microsoft.com/office/drawing/2014/main" val="4170544713"/>
                    </a:ext>
                  </a:extLst>
                </a:gridCol>
                <a:gridCol w="553091">
                  <a:extLst>
                    <a:ext uri="{9D8B030D-6E8A-4147-A177-3AD203B41FA5}">
                      <a16:colId xmlns:a16="http://schemas.microsoft.com/office/drawing/2014/main" val="3264012589"/>
                    </a:ext>
                  </a:extLst>
                </a:gridCol>
                <a:gridCol w="553091">
                  <a:extLst>
                    <a:ext uri="{9D8B030D-6E8A-4147-A177-3AD203B41FA5}">
                      <a16:colId xmlns:a16="http://schemas.microsoft.com/office/drawing/2014/main" val="1426640344"/>
                    </a:ext>
                  </a:extLst>
                </a:gridCol>
                <a:gridCol w="553091">
                  <a:extLst>
                    <a:ext uri="{9D8B030D-6E8A-4147-A177-3AD203B41FA5}">
                      <a16:colId xmlns:a16="http://schemas.microsoft.com/office/drawing/2014/main" val="3716016435"/>
                    </a:ext>
                  </a:extLst>
                </a:gridCol>
              </a:tblGrid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board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756916503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7388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28574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352519173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466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8557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55292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38440801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1352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7380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2081430878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489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12308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51292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4069385681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2358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25112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27743988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7521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40911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503387441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613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10530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65909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97096820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471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10396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50482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371389696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521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32054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133863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304111775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4378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19313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576490391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7298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38798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387669198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19296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50161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3935222442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16267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47629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3139382248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9371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84050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83005910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794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1034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60214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174711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317411032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674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13854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84293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3663230135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10425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55813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94607216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26066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53803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342204203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42592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96558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3947970195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312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40520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116719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702191938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42283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83121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3875853184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33480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96186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3676401847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595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22252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113251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3696023947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522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19523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92432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765634617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25551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88009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3528337603"/>
                  </a:ext>
                </a:extLst>
              </a:tr>
            </a:tbl>
          </a:graphicData>
        </a:graphic>
      </p:graphicFrame>
      <p:sp>
        <p:nvSpPr>
          <p:cNvPr id="8" name="橢圓 7">
            <a:extLst>
              <a:ext uri="{FF2B5EF4-FFF2-40B4-BE49-F238E27FC236}">
                <a16:creationId xmlns:a16="http://schemas.microsoft.com/office/drawing/2014/main" id="{0F7B2A46-0D2E-46D7-995E-C8DBC79488E5}"/>
              </a:ext>
            </a:extLst>
          </p:cNvPr>
          <p:cNvSpPr/>
          <p:nvPr/>
        </p:nvSpPr>
        <p:spPr>
          <a:xfrm>
            <a:off x="2133600" y="1686560"/>
            <a:ext cx="822960" cy="558800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AE4E629-2CFC-4027-B4C6-6EA5334B792D}"/>
              </a:ext>
            </a:extLst>
          </p:cNvPr>
          <p:cNvSpPr/>
          <p:nvPr/>
        </p:nvSpPr>
        <p:spPr>
          <a:xfrm>
            <a:off x="2092960" y="4561840"/>
            <a:ext cx="822960" cy="558800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0291B4E-226C-4A40-9D63-FC31EA80BD9B}"/>
              </a:ext>
            </a:extLst>
          </p:cNvPr>
          <p:cNvSpPr/>
          <p:nvPr/>
        </p:nvSpPr>
        <p:spPr>
          <a:xfrm>
            <a:off x="8178800" y="243840"/>
            <a:ext cx="822960" cy="558800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2806D98-144B-4D87-A1F2-A1721780EFBA}"/>
              </a:ext>
            </a:extLst>
          </p:cNvPr>
          <p:cNvSpPr/>
          <p:nvPr/>
        </p:nvSpPr>
        <p:spPr>
          <a:xfrm>
            <a:off x="8303041" y="5618480"/>
            <a:ext cx="822960" cy="558800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38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109F12-4845-4314-A833-8018D811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8BC26-67D5-4BB7-B325-FC7770D08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72055"/>
            <a:ext cx="10131425" cy="267348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對於一棵</a:t>
            </a:r>
            <a:r>
              <a:rPr lang="en-US" altLang="zh-TW" sz="2400" dirty="0"/>
              <a:t>game tree</a:t>
            </a:r>
            <a:r>
              <a:rPr lang="zh-TW" altLang="en-US" sz="2400" dirty="0"/>
              <a:t>在剪枝時，越深層剪枝應該越多，因為區間小，也就是值應該在這個區間內，而越上層的區間</a:t>
            </a:r>
            <a:r>
              <a:rPr lang="en-US" altLang="zh-TW" sz="2400" dirty="0"/>
              <a:t>&gt;=</a:t>
            </a:r>
            <a:r>
              <a:rPr lang="zh-TW" altLang="en-US" sz="2400" dirty="0"/>
              <a:t>越下層區間，所以要發現</a:t>
            </a:r>
            <a:r>
              <a:rPr lang="en-US" altLang="zh-TW" sz="2400" dirty="0"/>
              <a:t>&gt;beta</a:t>
            </a:r>
            <a:r>
              <a:rPr lang="zh-TW" altLang="en-US" sz="2400" dirty="0"/>
              <a:t>剪枝情況更多在深層，但這個結果不是一定在下層發生，也有一些在比較上層發生，雖然上一頁</a:t>
            </a:r>
            <a:r>
              <a:rPr lang="en-US" altLang="zh-TW" sz="2400" dirty="0"/>
              <a:t>1~50</a:t>
            </a:r>
            <a:r>
              <a:rPr lang="zh-TW" altLang="en-US" sz="2400" dirty="0"/>
              <a:t>盤面發生</a:t>
            </a:r>
            <a:r>
              <a:rPr lang="en-US" altLang="zh-TW" sz="2400" dirty="0"/>
              <a:t>&gt;beta</a:t>
            </a:r>
            <a:r>
              <a:rPr lang="zh-TW" altLang="en-US" sz="2400" dirty="0"/>
              <a:t>最淺剪枝情況是</a:t>
            </a:r>
            <a:r>
              <a:rPr lang="en-US" altLang="zh-TW" sz="2400" dirty="0"/>
              <a:t>depth4</a:t>
            </a:r>
            <a:r>
              <a:rPr lang="zh-TW" altLang="en-US" sz="2400" dirty="0"/>
              <a:t>，但</a:t>
            </a:r>
            <a:r>
              <a:rPr lang="en-US" altLang="zh-TW" sz="2400" dirty="0"/>
              <a:t>1~1000</a:t>
            </a:r>
            <a:r>
              <a:rPr lang="zh-TW" altLang="en-US" sz="2400" dirty="0"/>
              <a:t>盤面中，共有</a:t>
            </a:r>
            <a:r>
              <a:rPr lang="en-US" altLang="zh-TW" sz="2400" dirty="0"/>
              <a:t>5</a:t>
            </a:r>
            <a:r>
              <a:rPr lang="zh-TW" altLang="en-US" sz="2400" dirty="0"/>
              <a:t>個初始盤面發生在</a:t>
            </a:r>
            <a:r>
              <a:rPr lang="en-US" altLang="zh-TW" sz="2400" dirty="0"/>
              <a:t>depth3</a:t>
            </a:r>
            <a:r>
              <a:rPr lang="zh-TW" altLang="en-US" sz="2400" dirty="0"/>
              <a:t>，分別為</a:t>
            </a:r>
            <a:r>
              <a:rPr lang="en-US" altLang="zh-TW" sz="2400" dirty="0"/>
              <a:t>97</a:t>
            </a:r>
            <a:r>
              <a:rPr lang="zh-TW" altLang="en-US" sz="2400" dirty="0"/>
              <a:t>、</a:t>
            </a:r>
            <a:r>
              <a:rPr lang="en-US" altLang="zh-TW" sz="2400" dirty="0"/>
              <a:t>104</a:t>
            </a:r>
            <a:r>
              <a:rPr lang="zh-TW" altLang="en-US" sz="2400" dirty="0"/>
              <a:t>、</a:t>
            </a:r>
            <a:r>
              <a:rPr lang="en-US" altLang="zh-TW" sz="2400" dirty="0"/>
              <a:t>698</a:t>
            </a:r>
            <a:r>
              <a:rPr lang="zh-TW" altLang="en-US" sz="2400" dirty="0"/>
              <a:t>、</a:t>
            </a:r>
            <a:r>
              <a:rPr lang="en-US" altLang="zh-TW" sz="2400" dirty="0"/>
              <a:t>702</a:t>
            </a:r>
            <a:r>
              <a:rPr lang="zh-TW" altLang="en-US" sz="2400" dirty="0"/>
              <a:t>、</a:t>
            </a:r>
            <a:r>
              <a:rPr lang="en-US" altLang="zh-TW" sz="2400" dirty="0"/>
              <a:t>703</a:t>
            </a:r>
            <a:r>
              <a:rPr lang="zh-TW" altLang="en-US" sz="2400" dirty="0"/>
              <a:t>，而數量也只有一個，也就是說大多數</a:t>
            </a:r>
            <a:r>
              <a:rPr lang="en-US" altLang="zh-TW" sz="2400" dirty="0"/>
              <a:t>&gt;beta</a:t>
            </a:r>
            <a:r>
              <a:rPr lang="zh-TW" altLang="en-US" sz="2400" dirty="0"/>
              <a:t>剪枝還是發生在更下層的部分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59751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7AF19A99-AA5B-40DF-8ED4-0724244378CC}"/>
              </a:ext>
            </a:extLst>
          </p:cNvPr>
          <p:cNvSpPr/>
          <p:nvPr/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F15C4A6-1D2F-4E40-8FFE-2DB9A8C92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49660"/>
              </p:ext>
            </p:extLst>
          </p:nvPr>
        </p:nvGraphicFramePr>
        <p:xfrm>
          <a:off x="7504504" y="690657"/>
          <a:ext cx="4438651" cy="266666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06978">
                  <a:extLst>
                    <a:ext uri="{9D8B030D-6E8A-4147-A177-3AD203B41FA5}">
                      <a16:colId xmlns:a16="http://schemas.microsoft.com/office/drawing/2014/main" val="1785826028"/>
                    </a:ext>
                  </a:extLst>
                </a:gridCol>
                <a:gridCol w="1006978">
                  <a:extLst>
                    <a:ext uri="{9D8B030D-6E8A-4147-A177-3AD203B41FA5}">
                      <a16:colId xmlns:a16="http://schemas.microsoft.com/office/drawing/2014/main" val="3079592915"/>
                    </a:ext>
                  </a:extLst>
                </a:gridCol>
                <a:gridCol w="609486">
                  <a:extLst>
                    <a:ext uri="{9D8B030D-6E8A-4147-A177-3AD203B41FA5}">
                      <a16:colId xmlns:a16="http://schemas.microsoft.com/office/drawing/2014/main" val="3460232514"/>
                    </a:ext>
                  </a:extLst>
                </a:gridCol>
                <a:gridCol w="649235">
                  <a:extLst>
                    <a:ext uri="{9D8B030D-6E8A-4147-A177-3AD203B41FA5}">
                      <a16:colId xmlns:a16="http://schemas.microsoft.com/office/drawing/2014/main" val="1080436369"/>
                    </a:ext>
                  </a:extLst>
                </a:gridCol>
                <a:gridCol w="1165974">
                  <a:extLst>
                    <a:ext uri="{9D8B030D-6E8A-4147-A177-3AD203B41FA5}">
                      <a16:colId xmlns:a16="http://schemas.microsoft.com/office/drawing/2014/main" val="2250711498"/>
                    </a:ext>
                  </a:extLst>
                </a:gridCol>
              </a:tblGrid>
              <a:tr h="47972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編號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1~50</a:t>
                      </a: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初始盤面平均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Frequency(</a:t>
                      </a:r>
                      <a:r>
                        <a:rPr lang="zh-TW" altLang="en-US" sz="1400" u="none" strike="noStrike" dirty="0">
                          <a:effectLst/>
                        </a:rPr>
                        <a:t>個</a:t>
                      </a:r>
                      <a:r>
                        <a:rPr lang="en-US" altLang="zh-TW" sz="1400" u="none" strike="noStrike" dirty="0">
                          <a:effectLst/>
                        </a:rPr>
                        <a:t>/</a:t>
                      </a:r>
                      <a:r>
                        <a:rPr lang="zh-TW" altLang="en-US" sz="1400" u="none" strike="noStrike" dirty="0">
                          <a:effectLst/>
                        </a:rPr>
                        <a:t>秒</a:t>
                      </a:r>
                      <a:r>
                        <a:rPr lang="en-US" altLang="zh-TW" sz="1400" u="none" strike="noStrike" dirty="0">
                          <a:effectLst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8645408"/>
                  </a:ext>
                </a:extLst>
              </a:tr>
              <a:tr h="7526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n-lt"/>
                        </a:rPr>
                        <a:t>1</a:t>
                      </a:r>
                      <a:endParaRPr lang="zh-TW" altLang="en-US" sz="12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n-lt"/>
                        </a:rPr>
                        <a:t>24</a:t>
                      </a:r>
                      <a:r>
                        <a:rPr lang="zh-TW" altLang="en-US" sz="1200" dirty="0">
                          <a:latin typeface="+mn-lt"/>
                        </a:rPr>
                        <a:t>頁全對稱 </a:t>
                      </a:r>
                      <a:r>
                        <a:rPr lang="en-US" altLang="zh-TW" sz="1200" dirty="0">
                          <a:latin typeface="+mn-lt"/>
                        </a:rPr>
                        <a:t>2.3(</a:t>
                      </a:r>
                      <a:r>
                        <a:rPr lang="zh-TW" altLang="en-US" sz="1200" dirty="0">
                          <a:latin typeface="+mn-lt"/>
                        </a:rPr>
                        <a:t>對</a:t>
                      </a:r>
                      <a:r>
                        <a:rPr lang="en-US" altLang="zh-TW" sz="1200" dirty="0">
                          <a:latin typeface="+mn-lt"/>
                        </a:rPr>
                        <a:t>8</a:t>
                      </a:r>
                      <a:r>
                        <a:rPr lang="zh-TW" altLang="en-US" sz="1200" dirty="0">
                          <a:latin typeface="+mn-lt"/>
                        </a:rPr>
                        <a:t>個點提升權重，其餘點只要</a:t>
                      </a:r>
                      <a:r>
                        <a:rPr lang="en-US" altLang="zh-TW" sz="1200" dirty="0">
                          <a:latin typeface="+mn-lt"/>
                        </a:rPr>
                        <a:t>&gt;=</a:t>
                      </a:r>
                      <a:r>
                        <a:rPr lang="zh-TW" altLang="en-US" sz="1200" dirty="0">
                          <a:latin typeface="+mn-lt"/>
                        </a:rPr>
                        <a:t>這</a:t>
                      </a:r>
                      <a:r>
                        <a:rPr lang="en-US" altLang="zh-TW" sz="1200" dirty="0">
                          <a:latin typeface="+mn-lt"/>
                        </a:rPr>
                        <a:t>8</a:t>
                      </a:r>
                      <a:r>
                        <a:rPr lang="zh-TW" altLang="en-US" sz="1200" dirty="0">
                          <a:latin typeface="+mn-lt"/>
                        </a:rPr>
                        <a:t>個更改完後的權重，都要</a:t>
                      </a:r>
                      <a:r>
                        <a:rPr lang="en-US" altLang="zh-TW" sz="1200" dirty="0">
                          <a:latin typeface="+mn-lt"/>
                        </a:rPr>
                        <a:t>+1)</a:t>
                      </a:r>
                      <a:r>
                        <a:rPr lang="zh-TW" altLang="en-US" sz="1200" dirty="0">
                          <a:latin typeface="+mn-lt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847435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2492456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5817437"/>
                  </a:ext>
                </a:extLst>
              </a:tr>
              <a:tr h="3629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紅色權重</a:t>
                      </a:r>
                      <a:r>
                        <a:rPr lang="en-US" altLang="zh-TW" sz="1400" u="none" strike="noStrike" dirty="0">
                          <a:effectLst/>
                        </a:rPr>
                        <a:t>=1</a:t>
                      </a:r>
                    </a:p>
                    <a:p>
                      <a:pPr algn="ctr" fontAlgn="b"/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黃色權重</a:t>
                      </a:r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=2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0.26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682586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2607280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4360019"/>
                  </a:ext>
                </a:extLst>
              </a:tr>
              <a:tr h="5287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3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紅色權重</a:t>
                      </a:r>
                      <a:r>
                        <a:rPr lang="en-US" altLang="zh-TW" sz="1400" u="none" strike="noStrike" dirty="0">
                          <a:effectLst/>
                        </a:rPr>
                        <a:t>=1</a:t>
                      </a:r>
                    </a:p>
                    <a:p>
                      <a:pPr algn="ctr" fontAlgn="b"/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黃色權重</a:t>
                      </a:r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=2</a:t>
                      </a:r>
                    </a:p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綠色權重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=3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0.22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572013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2555911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9868804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BB085B8-2E86-48DA-A7F5-8339C1C44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58174"/>
              </p:ext>
            </p:extLst>
          </p:nvPr>
        </p:nvGraphicFramePr>
        <p:xfrm>
          <a:off x="134582" y="678890"/>
          <a:ext cx="2314575" cy="2264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175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51634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0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0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0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0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29D0E8-4392-4034-80E1-1B6400D25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24351"/>
              </p:ext>
            </p:extLst>
          </p:nvPr>
        </p:nvGraphicFramePr>
        <p:xfrm>
          <a:off x="2602752" y="690657"/>
          <a:ext cx="2314575" cy="2264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175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51634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0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0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0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0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B11FA4C-6B3F-4471-8B23-448B4040F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131071"/>
              </p:ext>
            </p:extLst>
          </p:nvPr>
        </p:nvGraphicFramePr>
        <p:xfrm>
          <a:off x="5070922" y="690657"/>
          <a:ext cx="2314575" cy="2264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175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51634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0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0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7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7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7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7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0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0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E88C7595-46F6-4F58-A269-A1A7FDBB4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099681"/>
              </p:ext>
            </p:extLst>
          </p:nvPr>
        </p:nvGraphicFramePr>
        <p:xfrm>
          <a:off x="117288" y="4386017"/>
          <a:ext cx="2314575" cy="2264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175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51634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0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0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0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0</a:t>
                      </a:r>
                      <a:endParaRPr lang="zh-TW" altLang="en-US" sz="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C4C69FD-AB1B-4D9B-8199-EE769231F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908"/>
              </p:ext>
            </p:extLst>
          </p:nvPr>
        </p:nvGraphicFramePr>
        <p:xfrm>
          <a:off x="2568164" y="4386017"/>
          <a:ext cx="2314575" cy="2264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175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51634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6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6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6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6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6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6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5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5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5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5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5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5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5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5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6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6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6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6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6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6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DA4C973-3EEC-4EDF-9764-680B85693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38495"/>
              </p:ext>
            </p:extLst>
          </p:nvPr>
        </p:nvGraphicFramePr>
        <p:xfrm>
          <a:off x="7504504" y="4386017"/>
          <a:ext cx="4438652" cy="165608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06977">
                  <a:extLst>
                    <a:ext uri="{9D8B030D-6E8A-4147-A177-3AD203B41FA5}">
                      <a16:colId xmlns:a16="http://schemas.microsoft.com/office/drawing/2014/main" val="1700286860"/>
                    </a:ext>
                  </a:extLst>
                </a:gridCol>
                <a:gridCol w="1006977">
                  <a:extLst>
                    <a:ext uri="{9D8B030D-6E8A-4147-A177-3AD203B41FA5}">
                      <a16:colId xmlns:a16="http://schemas.microsoft.com/office/drawing/2014/main" val="3489129590"/>
                    </a:ext>
                  </a:extLst>
                </a:gridCol>
                <a:gridCol w="609487">
                  <a:extLst>
                    <a:ext uri="{9D8B030D-6E8A-4147-A177-3AD203B41FA5}">
                      <a16:colId xmlns:a16="http://schemas.microsoft.com/office/drawing/2014/main" val="1911903582"/>
                    </a:ext>
                  </a:extLst>
                </a:gridCol>
                <a:gridCol w="649236">
                  <a:extLst>
                    <a:ext uri="{9D8B030D-6E8A-4147-A177-3AD203B41FA5}">
                      <a16:colId xmlns:a16="http://schemas.microsoft.com/office/drawing/2014/main" val="3838514305"/>
                    </a:ext>
                  </a:extLst>
                </a:gridCol>
                <a:gridCol w="1165975">
                  <a:extLst>
                    <a:ext uri="{9D8B030D-6E8A-4147-A177-3AD203B41FA5}">
                      <a16:colId xmlns:a16="http://schemas.microsoft.com/office/drawing/2014/main" val="211469773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編號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1~50</a:t>
                      </a: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初始盤面平均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Node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effectLst/>
                          <a:latin typeface="+mn-lt"/>
                        </a:rPr>
                        <a:t>Frequency(</a:t>
                      </a:r>
                      <a:r>
                        <a:rPr lang="zh-TW" altLang="en-US" sz="1400" b="0" u="none" strike="noStrike">
                          <a:effectLst/>
                          <a:latin typeface="+mn-lt"/>
                        </a:rPr>
                        <a:t>個</a:t>
                      </a:r>
                      <a:r>
                        <a:rPr lang="en-US" altLang="zh-TW" sz="1400" b="0" u="none" strike="noStrike">
                          <a:effectLst/>
                          <a:latin typeface="+mn-lt"/>
                        </a:rPr>
                        <a:t>/</a:t>
                      </a:r>
                      <a:r>
                        <a:rPr lang="zh-TW" altLang="en-US" sz="1400" b="0" u="none" strike="noStrike">
                          <a:effectLst/>
                          <a:latin typeface="+mn-lt"/>
                        </a:rPr>
                        <a:t>秒</a:t>
                      </a:r>
                      <a:r>
                        <a:rPr lang="en-US" altLang="zh-TW" sz="1400" b="0" u="none" strike="noStrike">
                          <a:effectLst/>
                          <a:latin typeface="+mn-lt"/>
                        </a:rPr>
                        <a:t>)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956069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u="none" strike="noStrike" dirty="0">
                          <a:effectLst/>
                          <a:latin typeface="+mn-lt"/>
                        </a:rPr>
                        <a:t>2.1_</a:t>
                      </a:r>
                      <a:r>
                        <a:rPr lang="zh-TW" altLang="en-US" sz="1400" b="0" u="none" strike="noStrike" dirty="0">
                          <a:effectLst/>
                          <a:latin typeface="+mn-lt"/>
                        </a:rPr>
                        <a:t>紅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u="none" strike="noStrike" dirty="0">
                          <a:effectLst/>
                          <a:latin typeface="+mn-lt"/>
                        </a:rPr>
                        <a:t>0.19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u="none" strike="noStrike">
                          <a:effectLst/>
                          <a:latin typeface="+mn-lt"/>
                        </a:rPr>
                        <a:t>476821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u="none" strike="noStrike" dirty="0">
                          <a:effectLst/>
                          <a:latin typeface="+mn-lt"/>
                        </a:rPr>
                        <a:t>2525533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514145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u="none" strike="noStrike" dirty="0">
                          <a:effectLst/>
                          <a:latin typeface="+mn-lt"/>
                        </a:rPr>
                        <a:t>2.1_</a:t>
                      </a:r>
                      <a:r>
                        <a:rPr lang="zh-TW" altLang="en-US" sz="1400" b="0" u="none" strike="noStrike" dirty="0">
                          <a:effectLst/>
                          <a:latin typeface="+mn-lt"/>
                        </a:rPr>
                        <a:t>紅</a:t>
                      </a:r>
                      <a:r>
                        <a:rPr lang="en-US" altLang="zh-TW" sz="1400" b="0" u="none" strike="noStrike" dirty="0">
                          <a:effectLst/>
                          <a:latin typeface="+mn-lt"/>
                        </a:rPr>
                        <a:t>+</a:t>
                      </a:r>
                      <a:r>
                        <a:rPr lang="zh-TW" altLang="en-US" sz="1400" b="0" u="none" strike="noStrike" dirty="0">
                          <a:effectLst/>
                          <a:latin typeface="+mn-lt"/>
                        </a:rPr>
                        <a:t>黃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u="none" strike="noStrike" dirty="0">
                          <a:effectLst/>
                          <a:latin typeface="+mn-lt"/>
                        </a:rPr>
                        <a:t>0.18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u="none" strike="noStrike">
                          <a:effectLst/>
                          <a:latin typeface="+mn-lt"/>
                        </a:rPr>
                        <a:t>451404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u="none" strike="noStrike" dirty="0">
                          <a:effectLst/>
                          <a:latin typeface="+mn-lt"/>
                        </a:rPr>
                        <a:t>2521812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872261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2.1_</a:t>
                      </a: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紅</a:t>
                      </a:r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+</a:t>
                      </a: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黃</a:t>
                      </a:r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+</a:t>
                      </a: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綠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476318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2566368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199567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B40CAB5-9D38-4FB3-AAAC-4AEE79968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61195"/>
              </p:ext>
            </p:extLst>
          </p:nvPr>
        </p:nvGraphicFramePr>
        <p:xfrm>
          <a:off x="5036334" y="4386017"/>
          <a:ext cx="2314575" cy="2264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175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51634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7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7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7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7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5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5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7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7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6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6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5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6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6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5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5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6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6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5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6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6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7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7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5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5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7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7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7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4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7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4181AE-4F97-4AE3-BE23-17C2871500B2}"/>
              </a:ext>
            </a:extLst>
          </p:cNvPr>
          <p:cNvSpPr txBox="1"/>
          <p:nvPr/>
        </p:nvSpPr>
        <p:spPr>
          <a:xfrm>
            <a:off x="117288" y="3901440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88A21CC-7B63-4FB9-8BD2-CB6E33575360}"/>
              </a:ext>
            </a:extLst>
          </p:cNvPr>
          <p:cNvSpPr txBox="1"/>
          <p:nvPr/>
        </p:nvSpPr>
        <p:spPr>
          <a:xfrm>
            <a:off x="2568164" y="3901440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882CE6C-6760-469D-BA6E-629BBDAECD52}"/>
              </a:ext>
            </a:extLst>
          </p:cNvPr>
          <p:cNvSpPr txBox="1"/>
          <p:nvPr/>
        </p:nvSpPr>
        <p:spPr>
          <a:xfrm>
            <a:off x="5036334" y="3901440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CF3D75D-9B38-4C09-B626-1273F455459D}"/>
              </a:ext>
            </a:extLst>
          </p:cNvPr>
          <p:cNvSpPr txBox="1"/>
          <p:nvPr/>
        </p:nvSpPr>
        <p:spPr>
          <a:xfrm>
            <a:off x="151876" y="206080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63E6CD-9306-47B6-90FC-D53FF3B3C287}"/>
              </a:ext>
            </a:extLst>
          </p:cNvPr>
          <p:cNvSpPr txBox="1"/>
          <p:nvPr/>
        </p:nvSpPr>
        <p:spPr>
          <a:xfrm>
            <a:off x="2602752" y="206080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B1180DB-E63E-485C-8ED3-A730D1C8EBE1}"/>
              </a:ext>
            </a:extLst>
          </p:cNvPr>
          <p:cNvSpPr txBox="1"/>
          <p:nvPr/>
        </p:nvSpPr>
        <p:spPr>
          <a:xfrm>
            <a:off x="5070922" y="206080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29769F-0D5E-4672-88E9-0A61BE36EA8D}"/>
              </a:ext>
            </a:extLst>
          </p:cNvPr>
          <p:cNvSpPr txBox="1"/>
          <p:nvPr/>
        </p:nvSpPr>
        <p:spPr>
          <a:xfrm>
            <a:off x="11359253" y="79760"/>
            <a:ext cx="583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2.3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B4D2EB6-48F6-44BE-847E-C001431B7721}"/>
              </a:ext>
            </a:extLst>
          </p:cNvPr>
          <p:cNvSpPr txBox="1"/>
          <p:nvPr/>
        </p:nvSpPr>
        <p:spPr>
          <a:xfrm>
            <a:off x="11359253" y="3751761"/>
            <a:ext cx="583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665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4FF98AE5-3D3B-445B-B242-B2204B164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08445"/>
              </p:ext>
            </p:extLst>
          </p:nvPr>
        </p:nvGraphicFramePr>
        <p:xfrm>
          <a:off x="395492" y="3169968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51B06A8-DC95-42E2-9669-E4291A9F1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076205"/>
              </p:ext>
            </p:extLst>
          </p:nvPr>
        </p:nvGraphicFramePr>
        <p:xfrm>
          <a:off x="5283671" y="303932"/>
          <a:ext cx="5933676" cy="622408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83419">
                  <a:extLst>
                    <a:ext uri="{9D8B030D-6E8A-4147-A177-3AD203B41FA5}">
                      <a16:colId xmlns:a16="http://schemas.microsoft.com/office/drawing/2014/main" val="4076302958"/>
                    </a:ext>
                  </a:extLst>
                </a:gridCol>
                <a:gridCol w="1483419">
                  <a:extLst>
                    <a:ext uri="{9D8B030D-6E8A-4147-A177-3AD203B41FA5}">
                      <a16:colId xmlns:a16="http://schemas.microsoft.com/office/drawing/2014/main" val="3431076451"/>
                    </a:ext>
                  </a:extLst>
                </a:gridCol>
                <a:gridCol w="1483419">
                  <a:extLst>
                    <a:ext uri="{9D8B030D-6E8A-4147-A177-3AD203B41FA5}">
                      <a16:colId xmlns:a16="http://schemas.microsoft.com/office/drawing/2014/main" val="1236674020"/>
                    </a:ext>
                  </a:extLst>
                </a:gridCol>
                <a:gridCol w="1483419">
                  <a:extLst>
                    <a:ext uri="{9D8B030D-6E8A-4147-A177-3AD203B41FA5}">
                      <a16:colId xmlns:a16="http://schemas.microsoft.com/office/drawing/2014/main" val="4134389024"/>
                    </a:ext>
                  </a:extLst>
                </a:gridCol>
              </a:tblGrid>
              <a:tr h="68326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排序編號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altLang="zh-TW" dirty="0">
                          <a:solidFill>
                            <a:srgbClr val="92D050"/>
                          </a:solidFill>
                        </a:rPr>
                        <a:t>G</a:t>
                      </a:r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Time(s)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Node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852723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1.87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5054474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26703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3344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1.90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5094854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26662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5152205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09918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5161051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751630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4365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5191357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12868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5199159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719499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5216352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000065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5285671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882036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3334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5288230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073316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4344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5307455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428056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4334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5339167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377842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6345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5348541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59414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3455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5402044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614642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3333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2.06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5470251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29008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EB30B1CC-DA50-4A55-A376-F4EE4B8312CE}"/>
              </a:ext>
            </a:extLst>
          </p:cNvPr>
          <p:cNvSpPr txBox="1"/>
          <p:nvPr/>
        </p:nvSpPr>
        <p:spPr>
          <a:xfrm>
            <a:off x="395491" y="586432"/>
            <a:ext cx="4757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Depth : 12</a:t>
            </a:r>
          </a:p>
          <a:p>
            <a:r>
              <a:rPr lang="en-US" altLang="zh-TW" dirty="0"/>
              <a:t>1~50</a:t>
            </a:r>
            <a:r>
              <a:rPr lang="zh-TW" altLang="en-US" dirty="0"/>
              <a:t>盤面</a:t>
            </a:r>
            <a:endParaRPr lang="en-US" altLang="zh-TW" dirty="0"/>
          </a:p>
          <a:p>
            <a:pPr fontAlgn="ctr"/>
            <a:r>
              <a:rPr lang="zh-TW" altLang="en-US" dirty="0"/>
              <a:t>右側排序依照</a:t>
            </a:r>
            <a:r>
              <a:rPr lang="en-US" altLang="zh-TW" u="none" strike="noStrike" dirty="0">
                <a:effectLst/>
              </a:rPr>
              <a:t>Average</a:t>
            </a:r>
            <a:r>
              <a:rPr lang="zh-TW" altLang="en-US" u="none" strike="noStrike" dirty="0">
                <a:effectLst/>
              </a:rPr>
              <a:t> </a:t>
            </a:r>
            <a:r>
              <a:rPr lang="en-US" altLang="zh-TW" u="none" strike="noStrike" dirty="0">
                <a:effectLst/>
              </a:rPr>
              <a:t>Node</a:t>
            </a:r>
            <a:r>
              <a:rPr lang="zh-TW" altLang="en-US" u="none" strike="noStrike" dirty="0">
                <a:effectLst/>
              </a:rPr>
              <a:t>由少到多</a:t>
            </a:r>
            <a:endParaRPr lang="en-US" altLang="zh-TW" u="none" strike="noStrike" dirty="0">
              <a:effectLst/>
            </a:endParaRPr>
          </a:p>
          <a:p>
            <a:pPr fontAlgn="ctr"/>
            <a:r>
              <a:rPr lang="zh-TW" altLang="en-US" b="0" i="0" u="none" strike="noStrike" dirty="0">
                <a:effectLst/>
                <a:latin typeface="新細明體" panose="02020500000000000000" pitchFamily="18" charset="-120"/>
                <a:ea typeface="+mn-ea"/>
              </a:rPr>
              <a:t>測試種類 </a:t>
            </a:r>
            <a:r>
              <a:rPr lang="en-US" altLang="zh-TW" b="0" i="0" u="none" strike="noStrike" dirty="0">
                <a:effectLst/>
                <a:latin typeface="新細明體" panose="02020500000000000000" pitchFamily="18" charset="-120"/>
                <a:ea typeface="+mn-ea"/>
              </a:rPr>
              <a:t>:</a:t>
            </a:r>
            <a:r>
              <a:rPr lang="en-US" altLang="zh-TW" dirty="0">
                <a:latin typeface="新細明體" panose="02020500000000000000" pitchFamily="18" charset="-120"/>
              </a:rPr>
              <a:t>4</a:t>
            </a:r>
            <a:r>
              <a:rPr lang="zh-TW" altLang="en-US" dirty="0">
                <a:latin typeface="新細明體" panose="02020500000000000000" pitchFamily="18" charset="-120"/>
              </a:rPr>
              <a:t>異 </a:t>
            </a:r>
            <a:r>
              <a:rPr lang="en-US" altLang="zh-TW" dirty="0">
                <a:latin typeface="新細明體" panose="02020500000000000000" pitchFamily="18" charset="-120"/>
              </a:rPr>
              <a:t>:</a:t>
            </a:r>
            <a:r>
              <a:rPr lang="zh-TW" altLang="en-US" dirty="0">
                <a:latin typeface="新細明體" panose="02020500000000000000" pitchFamily="18" charset="-120"/>
              </a:rPr>
              <a:t> </a:t>
            </a:r>
            <a:r>
              <a:rPr lang="en-US" altLang="zh-TW" dirty="0">
                <a:latin typeface="新細明體" panose="02020500000000000000" pitchFamily="18" charset="-120"/>
              </a:rPr>
              <a:t>3456</a:t>
            </a:r>
            <a:r>
              <a:rPr lang="zh-TW" altLang="en-US" dirty="0">
                <a:latin typeface="新細明體" panose="02020500000000000000" pitchFamily="18" charset="-120"/>
              </a:rPr>
              <a:t>組合共</a:t>
            </a:r>
            <a:r>
              <a:rPr lang="en-US" altLang="zh-TW" dirty="0">
                <a:latin typeface="新細明體" panose="02020500000000000000" pitchFamily="18" charset="-120"/>
              </a:rPr>
              <a:t>24</a:t>
            </a:r>
            <a:r>
              <a:rPr lang="zh-TW" altLang="en-US" dirty="0">
                <a:latin typeface="新細明體" panose="02020500000000000000" pitchFamily="18" charset="-120"/>
              </a:rPr>
              <a:t>組</a:t>
            </a:r>
            <a:endParaRPr lang="en-US" altLang="zh-TW" dirty="0">
              <a:latin typeface="新細明體" panose="02020500000000000000" pitchFamily="18" charset="-120"/>
            </a:endParaRPr>
          </a:p>
          <a:p>
            <a:pPr lvl="2" fontAlgn="ctr"/>
            <a:r>
              <a:rPr lang="en-US" altLang="zh-TW" dirty="0">
                <a:latin typeface="新細明體" panose="02020500000000000000" pitchFamily="18" charset="-120"/>
              </a:rPr>
              <a:t>  2</a:t>
            </a:r>
            <a:r>
              <a:rPr lang="zh-TW" altLang="en-US" dirty="0">
                <a:latin typeface="新細明體" panose="02020500000000000000" pitchFamily="18" charset="-120"/>
              </a:rPr>
              <a:t>同</a:t>
            </a:r>
            <a:r>
              <a:rPr lang="en-US" altLang="zh-TW" dirty="0">
                <a:latin typeface="新細明體" panose="02020500000000000000" pitchFamily="18" charset="-120"/>
              </a:rPr>
              <a:t>2</a:t>
            </a:r>
            <a:r>
              <a:rPr lang="zh-TW" altLang="en-US" dirty="0">
                <a:latin typeface="新細明體" panose="02020500000000000000" pitchFamily="18" charset="-120"/>
              </a:rPr>
              <a:t>異 </a:t>
            </a:r>
            <a:r>
              <a:rPr lang="en-US" altLang="zh-TW" dirty="0">
                <a:latin typeface="新細明體" panose="02020500000000000000" pitchFamily="18" charset="-120"/>
              </a:rPr>
              <a:t>:</a:t>
            </a:r>
            <a:r>
              <a:rPr lang="zh-TW" altLang="en-US" dirty="0">
                <a:latin typeface="新細明體" panose="02020500000000000000" pitchFamily="18" charset="-120"/>
              </a:rPr>
              <a:t> </a:t>
            </a:r>
            <a:r>
              <a:rPr lang="en-US" altLang="zh-TW" dirty="0">
                <a:latin typeface="新細明體" panose="02020500000000000000" pitchFamily="18" charset="-120"/>
              </a:rPr>
              <a:t>3345</a:t>
            </a:r>
            <a:r>
              <a:rPr lang="zh-TW" altLang="en-US" dirty="0">
                <a:latin typeface="新細明體" panose="02020500000000000000" pitchFamily="18" charset="-120"/>
              </a:rPr>
              <a:t>、</a:t>
            </a:r>
            <a:r>
              <a:rPr lang="en-US" altLang="zh-TW" dirty="0">
                <a:latin typeface="新細明體" panose="02020500000000000000" pitchFamily="18" charset="-120"/>
              </a:rPr>
              <a:t>3445</a:t>
            </a:r>
            <a:r>
              <a:rPr lang="zh-TW" altLang="en-US" dirty="0">
                <a:latin typeface="新細明體" panose="02020500000000000000" pitchFamily="18" charset="-120"/>
              </a:rPr>
              <a:t>、</a:t>
            </a:r>
            <a:r>
              <a:rPr lang="en-US" altLang="zh-TW" dirty="0">
                <a:latin typeface="新細明體" panose="02020500000000000000" pitchFamily="18" charset="-120"/>
              </a:rPr>
              <a:t>3455</a:t>
            </a:r>
            <a:r>
              <a:rPr lang="zh-TW" altLang="en-US" dirty="0">
                <a:latin typeface="新細明體" panose="02020500000000000000" pitchFamily="18" charset="-120"/>
              </a:rPr>
              <a:t>各</a:t>
            </a:r>
            <a:r>
              <a:rPr lang="en-US" altLang="zh-TW" dirty="0">
                <a:latin typeface="新細明體" panose="02020500000000000000" pitchFamily="18" charset="-120"/>
              </a:rPr>
              <a:t>12</a:t>
            </a:r>
            <a:r>
              <a:rPr lang="zh-TW" altLang="en-US" dirty="0">
                <a:latin typeface="新細明體" panose="02020500000000000000" pitchFamily="18" charset="-120"/>
              </a:rPr>
              <a:t>組</a:t>
            </a:r>
            <a:endParaRPr lang="en-US" altLang="zh-TW" dirty="0">
              <a:latin typeface="新細明體" panose="02020500000000000000" pitchFamily="18" charset="-120"/>
            </a:endParaRPr>
          </a:p>
          <a:p>
            <a:pPr lvl="2" fontAlgn="ctr"/>
            <a:r>
              <a:rPr lang="en-US" altLang="zh-TW" dirty="0">
                <a:latin typeface="新細明體" panose="02020500000000000000" pitchFamily="18" charset="-120"/>
              </a:rPr>
              <a:t>  2</a:t>
            </a:r>
            <a:r>
              <a:rPr lang="zh-TW" altLang="en-US" dirty="0">
                <a:latin typeface="新細明體" panose="02020500000000000000" pitchFamily="18" charset="-120"/>
              </a:rPr>
              <a:t>同</a:t>
            </a:r>
            <a:r>
              <a:rPr lang="en-US" altLang="zh-TW" dirty="0">
                <a:latin typeface="新細明體" panose="02020500000000000000" pitchFamily="18" charset="-120"/>
              </a:rPr>
              <a:t>2</a:t>
            </a:r>
            <a:r>
              <a:rPr lang="zh-TW" altLang="en-US" dirty="0">
                <a:latin typeface="新細明體" panose="02020500000000000000" pitchFamily="18" charset="-120"/>
              </a:rPr>
              <a:t>同 </a:t>
            </a:r>
            <a:r>
              <a:rPr lang="en-US" altLang="zh-TW" dirty="0">
                <a:latin typeface="新細明體" panose="02020500000000000000" pitchFamily="18" charset="-120"/>
              </a:rPr>
              <a:t>:</a:t>
            </a:r>
            <a:r>
              <a:rPr lang="zh-TW" altLang="en-US" dirty="0">
                <a:latin typeface="新細明體" panose="02020500000000000000" pitchFamily="18" charset="-120"/>
              </a:rPr>
              <a:t> </a:t>
            </a:r>
            <a:r>
              <a:rPr lang="en-US" altLang="zh-TW" dirty="0">
                <a:latin typeface="新細明體" panose="02020500000000000000" pitchFamily="18" charset="-120"/>
              </a:rPr>
              <a:t>3344</a:t>
            </a:r>
            <a:r>
              <a:rPr lang="zh-TW" altLang="en-US" dirty="0">
                <a:latin typeface="新細明體" panose="02020500000000000000" pitchFamily="18" charset="-120"/>
              </a:rPr>
              <a:t>共</a:t>
            </a:r>
            <a:r>
              <a:rPr lang="en-US" altLang="zh-TW" dirty="0">
                <a:latin typeface="新細明體" panose="02020500000000000000" pitchFamily="18" charset="-120"/>
              </a:rPr>
              <a:t>6</a:t>
            </a:r>
            <a:r>
              <a:rPr lang="zh-TW" altLang="en-US" dirty="0">
                <a:latin typeface="新細明體" panose="02020500000000000000" pitchFamily="18" charset="-120"/>
              </a:rPr>
              <a:t>組</a:t>
            </a:r>
            <a:endParaRPr lang="en-US" altLang="zh-TW" dirty="0">
              <a:latin typeface="新細明體" panose="02020500000000000000" pitchFamily="18" charset="-120"/>
            </a:endParaRPr>
          </a:p>
          <a:p>
            <a:pPr lvl="2" fontAlgn="ctr"/>
            <a:r>
              <a:rPr lang="en-US" altLang="zh-TW" dirty="0">
                <a:latin typeface="新細明體" panose="02020500000000000000" pitchFamily="18" charset="-120"/>
              </a:rPr>
              <a:t>  3</a:t>
            </a:r>
            <a:r>
              <a:rPr lang="zh-TW" altLang="en-US" dirty="0">
                <a:latin typeface="新細明體" panose="02020500000000000000" pitchFamily="18" charset="-120"/>
              </a:rPr>
              <a:t>同 </a:t>
            </a:r>
            <a:r>
              <a:rPr lang="en-US" altLang="zh-TW" dirty="0">
                <a:latin typeface="新細明體" panose="02020500000000000000" pitchFamily="18" charset="-120"/>
              </a:rPr>
              <a:t>:</a:t>
            </a:r>
            <a:r>
              <a:rPr lang="zh-TW" altLang="en-US" dirty="0">
                <a:latin typeface="新細明體" panose="02020500000000000000" pitchFamily="18" charset="-120"/>
              </a:rPr>
              <a:t> </a:t>
            </a:r>
            <a:r>
              <a:rPr lang="en-US" altLang="zh-TW" dirty="0">
                <a:latin typeface="新細明體" panose="02020500000000000000" pitchFamily="18" charset="-120"/>
              </a:rPr>
              <a:t>3444</a:t>
            </a:r>
            <a:r>
              <a:rPr lang="zh-TW" altLang="en-US" dirty="0">
                <a:latin typeface="新細明體" panose="02020500000000000000" pitchFamily="18" charset="-120"/>
              </a:rPr>
              <a:t>、</a:t>
            </a:r>
            <a:r>
              <a:rPr lang="en-US" altLang="zh-TW" dirty="0">
                <a:latin typeface="新細明體" panose="02020500000000000000" pitchFamily="18" charset="-120"/>
              </a:rPr>
              <a:t>3334</a:t>
            </a:r>
            <a:r>
              <a:rPr lang="zh-TW" altLang="en-US" dirty="0">
                <a:latin typeface="新細明體" panose="02020500000000000000" pitchFamily="18" charset="-120"/>
              </a:rPr>
              <a:t>各</a:t>
            </a:r>
            <a:r>
              <a:rPr lang="en-US" altLang="zh-TW" dirty="0">
                <a:latin typeface="新細明體" panose="02020500000000000000" pitchFamily="18" charset="-120"/>
              </a:rPr>
              <a:t>4</a:t>
            </a:r>
            <a:r>
              <a:rPr lang="zh-TW" altLang="en-US" dirty="0">
                <a:latin typeface="新細明體" panose="02020500000000000000" pitchFamily="18" charset="-120"/>
              </a:rPr>
              <a:t>組</a:t>
            </a:r>
            <a:endParaRPr lang="en-US" altLang="zh-TW" dirty="0">
              <a:latin typeface="新細明體" panose="02020500000000000000" pitchFamily="18" charset="-120"/>
            </a:endParaRPr>
          </a:p>
          <a:p>
            <a:pPr lvl="2" fontAlgn="ctr"/>
            <a:r>
              <a:rPr lang="en-US" altLang="zh-TW" dirty="0">
                <a:latin typeface="新細明體" panose="02020500000000000000" pitchFamily="18" charset="-120"/>
              </a:rPr>
              <a:t>  4</a:t>
            </a:r>
            <a:r>
              <a:rPr lang="zh-TW" altLang="en-US" dirty="0">
                <a:latin typeface="新細明體" panose="02020500000000000000" pitchFamily="18" charset="-120"/>
              </a:rPr>
              <a:t>同 </a:t>
            </a:r>
            <a:r>
              <a:rPr lang="en-US" altLang="zh-TW" dirty="0">
                <a:latin typeface="新細明體" panose="02020500000000000000" pitchFamily="18" charset="-120"/>
              </a:rPr>
              <a:t>:</a:t>
            </a:r>
            <a:r>
              <a:rPr lang="zh-TW" altLang="en-US" dirty="0">
                <a:latin typeface="新細明體" panose="02020500000000000000" pitchFamily="18" charset="-120"/>
              </a:rPr>
              <a:t> </a:t>
            </a:r>
            <a:r>
              <a:rPr lang="en-US" altLang="zh-TW" dirty="0">
                <a:latin typeface="新細明體" panose="02020500000000000000" pitchFamily="18" charset="-120"/>
              </a:rPr>
              <a:t>3333</a:t>
            </a:r>
            <a:r>
              <a:rPr lang="zh-TW" altLang="en-US" dirty="0">
                <a:latin typeface="新細明體" panose="02020500000000000000" pitchFamily="18" charset="-120"/>
              </a:rPr>
              <a:t>共</a:t>
            </a:r>
            <a:r>
              <a:rPr lang="en-US" altLang="zh-TW" dirty="0">
                <a:latin typeface="新細明體" panose="02020500000000000000" pitchFamily="18" charset="-120"/>
              </a:rPr>
              <a:t>1</a:t>
            </a:r>
            <a:r>
              <a:rPr lang="zh-TW" altLang="en-US" dirty="0">
                <a:latin typeface="新細明體" panose="02020500000000000000" pitchFamily="18" charset="-120"/>
              </a:rPr>
              <a:t>組</a:t>
            </a:r>
            <a:endParaRPr lang="en-US" altLang="zh-TW" dirty="0">
              <a:latin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358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4FF98AE5-3D3B-445B-B242-B2204B164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033264"/>
              </p:ext>
            </p:extLst>
          </p:nvPr>
        </p:nvGraphicFramePr>
        <p:xfrm>
          <a:off x="395491" y="3164918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EB30B1CC-DA50-4A55-A376-F4EE4B8312CE}"/>
              </a:ext>
            </a:extLst>
          </p:cNvPr>
          <p:cNvSpPr txBox="1"/>
          <p:nvPr/>
        </p:nvSpPr>
        <p:spPr>
          <a:xfrm>
            <a:off x="395491" y="586432"/>
            <a:ext cx="4624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Depth : 14</a:t>
            </a:r>
          </a:p>
          <a:p>
            <a:r>
              <a:rPr lang="en-US" altLang="zh-TW" sz="2000" dirty="0"/>
              <a:t>1~50</a:t>
            </a:r>
            <a:r>
              <a:rPr lang="zh-TW" altLang="en-US" sz="2000" dirty="0"/>
              <a:t>盤面</a:t>
            </a:r>
            <a:endParaRPr lang="en-US" altLang="zh-TW" sz="2000" dirty="0"/>
          </a:p>
          <a:p>
            <a:pPr fontAlgn="ctr"/>
            <a:r>
              <a:rPr lang="zh-TW" altLang="en-US" sz="2000" dirty="0"/>
              <a:t>右側排序依照</a:t>
            </a:r>
            <a:r>
              <a:rPr lang="en-US" altLang="zh-TW" sz="2000" u="none" strike="noStrike" dirty="0">
                <a:effectLst/>
              </a:rPr>
              <a:t>Average</a:t>
            </a:r>
            <a:r>
              <a:rPr lang="zh-TW" altLang="en-US" sz="2000" u="none" strike="noStrike" dirty="0">
                <a:effectLst/>
              </a:rPr>
              <a:t> </a:t>
            </a:r>
            <a:r>
              <a:rPr lang="en-US" altLang="zh-TW" sz="2000" u="none" strike="noStrike" dirty="0">
                <a:effectLst/>
              </a:rPr>
              <a:t>Node</a:t>
            </a:r>
            <a:r>
              <a:rPr lang="zh-TW" altLang="en-US" sz="2000" u="none" strike="noStrike" dirty="0">
                <a:effectLst/>
              </a:rPr>
              <a:t>由少到多</a:t>
            </a:r>
            <a:endParaRPr lang="en-US" altLang="zh-TW" sz="2000" u="none" strike="noStrike" dirty="0">
              <a:effectLst/>
            </a:endParaRPr>
          </a:p>
          <a:p>
            <a:pPr fontAlgn="ctr"/>
            <a:r>
              <a:rPr lang="en-US" altLang="zh-TW" sz="2000" u="none" strike="noStrike" dirty="0">
                <a:effectLst/>
              </a:rPr>
              <a:t>Average</a:t>
            </a:r>
            <a:r>
              <a:rPr lang="zh-TW" altLang="en-US" sz="2000" u="none" strike="noStrike" dirty="0">
                <a:effectLst/>
              </a:rPr>
              <a:t> </a:t>
            </a:r>
            <a:r>
              <a:rPr lang="en-US" altLang="zh-TW" sz="2000" u="none" strike="noStrike" dirty="0">
                <a:effectLst/>
              </a:rPr>
              <a:t>Time</a:t>
            </a:r>
            <a:r>
              <a:rPr lang="zh-TW" altLang="en-US" sz="2000" u="none" strike="noStrike" dirty="0">
                <a:effectLst/>
              </a:rPr>
              <a:t>有誤差，因此不依據此項做排序</a:t>
            </a:r>
            <a:endParaRPr lang="en-US" altLang="zh-TW" sz="2000" u="none" strike="noStrike" dirty="0">
              <a:effectLst/>
            </a:endParaRPr>
          </a:p>
          <a:p>
            <a:pPr fontAlgn="ctr"/>
            <a:r>
              <a:rPr lang="zh-TW" altLang="en-US" sz="2000" dirty="0"/>
              <a:t>與</a:t>
            </a:r>
            <a:r>
              <a:rPr lang="en-US" altLang="zh-TW" sz="2000" dirty="0"/>
              <a:t>14</a:t>
            </a:r>
            <a:r>
              <a:rPr lang="zh-TW" altLang="en-US" sz="2000" dirty="0"/>
              <a:t>頁比較</a:t>
            </a:r>
            <a:r>
              <a:rPr lang="zh-TW" altLang="en-US" sz="2000" dirty="0">
                <a:solidFill>
                  <a:srgbClr val="FF0000"/>
                </a:solidFill>
              </a:rPr>
              <a:t>升</a:t>
            </a:r>
            <a:r>
              <a:rPr lang="zh-TW" altLang="en-US" sz="2000" dirty="0">
                <a:solidFill>
                  <a:srgbClr val="00B050"/>
                </a:solidFill>
              </a:rPr>
              <a:t>降</a:t>
            </a:r>
            <a:endParaRPr lang="en-US" altLang="zh-TW" sz="2000" u="none" strike="noStrike" dirty="0">
              <a:solidFill>
                <a:srgbClr val="00B050"/>
              </a:solidFill>
              <a:effectLst/>
            </a:endParaRPr>
          </a:p>
          <a:p>
            <a:pPr fontAlgn="ctr"/>
            <a:r>
              <a:rPr lang="zh-TW" altLang="en-US" sz="2000" u="none" strike="noStrike" dirty="0">
                <a:effectLst/>
              </a:rPr>
              <a:t>共測試</a:t>
            </a:r>
            <a:r>
              <a:rPr lang="en-US" altLang="zh-TW" sz="2000" u="none" strike="noStrike" dirty="0">
                <a:effectLst/>
              </a:rPr>
              <a:t>14</a:t>
            </a:r>
            <a:r>
              <a:rPr lang="zh-TW" altLang="en-US" sz="2000" u="none" strike="noStrike" dirty="0">
                <a:effectLst/>
              </a:rPr>
              <a:t>種</a:t>
            </a:r>
            <a:endParaRPr lang="en-US" altLang="zh-TW" sz="2000" u="none" strike="noStrike" dirty="0">
              <a:effectLst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B563F5DF-23E5-40E5-B65A-2CB81E97D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16953"/>
              </p:ext>
            </p:extLst>
          </p:nvPr>
        </p:nvGraphicFramePr>
        <p:xfrm>
          <a:off x="5283671" y="303932"/>
          <a:ext cx="5933676" cy="622408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83419">
                  <a:extLst>
                    <a:ext uri="{9D8B030D-6E8A-4147-A177-3AD203B41FA5}">
                      <a16:colId xmlns:a16="http://schemas.microsoft.com/office/drawing/2014/main" val="4076302958"/>
                    </a:ext>
                  </a:extLst>
                </a:gridCol>
                <a:gridCol w="1483419">
                  <a:extLst>
                    <a:ext uri="{9D8B030D-6E8A-4147-A177-3AD203B41FA5}">
                      <a16:colId xmlns:a16="http://schemas.microsoft.com/office/drawing/2014/main" val="3431076451"/>
                    </a:ext>
                  </a:extLst>
                </a:gridCol>
                <a:gridCol w="1483419">
                  <a:extLst>
                    <a:ext uri="{9D8B030D-6E8A-4147-A177-3AD203B41FA5}">
                      <a16:colId xmlns:a16="http://schemas.microsoft.com/office/drawing/2014/main" val="1236674020"/>
                    </a:ext>
                  </a:extLst>
                </a:gridCol>
                <a:gridCol w="1483419">
                  <a:extLst>
                    <a:ext uri="{9D8B030D-6E8A-4147-A177-3AD203B41FA5}">
                      <a16:colId xmlns:a16="http://schemas.microsoft.com/office/drawing/2014/main" val="4134389024"/>
                    </a:ext>
                  </a:extLst>
                </a:gridCol>
              </a:tblGrid>
              <a:tr h="68326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排序編號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altLang="zh-TW" dirty="0">
                          <a:solidFill>
                            <a:srgbClr val="92D050"/>
                          </a:solidFill>
                        </a:rPr>
                        <a:t>G</a:t>
                      </a:r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Time(S)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Node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852723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21.31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57730657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26703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3344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20.92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58113691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26662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4365</a:t>
                      </a:r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↑2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20.81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58252666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09918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4356</a:t>
                      </a:r>
                      <a:r>
                        <a:rPr lang="en-US" altLang="zh-TW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↓1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21.87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59201246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751630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4345</a:t>
                      </a:r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↑1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25.23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59331316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12868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5346</a:t>
                      </a:r>
                      <a:r>
                        <a:rPr lang="en-US" altLang="zh-TW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↓2</a:t>
                      </a:r>
                      <a:endParaRPr lang="en-US" altLang="zh-TW" sz="16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21.58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59457538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719499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25.45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59976015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000065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4344</a:t>
                      </a:r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↑2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26.38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60117249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882036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3334</a:t>
                      </a:r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↑3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32.18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60348478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073316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5345</a:t>
                      </a:r>
                      <a:r>
                        <a:rPr lang="en-US" altLang="zh-TW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↓6</a:t>
                      </a:r>
                      <a:endParaRPr lang="en-US" altLang="zh-TW" sz="16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21.81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60608532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428056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4334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21.93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61109256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377842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3455</a:t>
                      </a:r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↑1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21.93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61223167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59414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6345</a:t>
                      </a:r>
                      <a:r>
                        <a:rPr lang="en-US" altLang="zh-TW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↓5</a:t>
                      </a:r>
                      <a:endParaRPr lang="en-US" altLang="zh-TW" sz="16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23.41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61566919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614642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3333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32.07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61805166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29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91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4FF98AE5-3D3B-445B-B242-B2204B164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50624"/>
              </p:ext>
            </p:extLst>
          </p:nvPr>
        </p:nvGraphicFramePr>
        <p:xfrm>
          <a:off x="395492" y="3164918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EB30B1CC-DA50-4A55-A376-F4EE4B8312CE}"/>
              </a:ext>
            </a:extLst>
          </p:cNvPr>
          <p:cNvSpPr txBox="1"/>
          <p:nvPr/>
        </p:nvSpPr>
        <p:spPr>
          <a:xfrm>
            <a:off x="395491" y="586432"/>
            <a:ext cx="47956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Depth : 12</a:t>
            </a:r>
          </a:p>
          <a:p>
            <a:r>
              <a:rPr lang="en-US" altLang="zh-TW" sz="2000" dirty="0"/>
              <a:t>1~200</a:t>
            </a:r>
            <a:r>
              <a:rPr lang="zh-TW" altLang="en-US" sz="2000" dirty="0"/>
              <a:t>盤面</a:t>
            </a:r>
            <a:endParaRPr lang="en-US" altLang="zh-TW" sz="2000" dirty="0"/>
          </a:p>
          <a:p>
            <a:pPr fontAlgn="ctr"/>
            <a:r>
              <a:rPr lang="zh-TW" altLang="en-US" sz="2000" dirty="0"/>
              <a:t>右側排序依照</a:t>
            </a:r>
            <a:r>
              <a:rPr lang="en-US" altLang="zh-TW" sz="2000" u="none" strike="noStrike" dirty="0">
                <a:effectLst/>
              </a:rPr>
              <a:t>Average</a:t>
            </a:r>
            <a:r>
              <a:rPr lang="zh-TW" altLang="en-US" sz="2000" u="none" strike="noStrike" dirty="0">
                <a:effectLst/>
              </a:rPr>
              <a:t> </a:t>
            </a:r>
            <a:r>
              <a:rPr lang="en-US" altLang="zh-TW" sz="2000" u="none" strike="noStrike" dirty="0">
                <a:effectLst/>
              </a:rPr>
              <a:t>Node</a:t>
            </a:r>
            <a:r>
              <a:rPr lang="zh-TW" altLang="en-US" sz="2000" u="none" strike="noStrike" dirty="0">
                <a:effectLst/>
              </a:rPr>
              <a:t>由少到多</a:t>
            </a:r>
            <a:endParaRPr lang="en-US" altLang="zh-TW" sz="2000" u="none" strike="noStrike" dirty="0">
              <a:effectLst/>
            </a:endParaRPr>
          </a:p>
          <a:p>
            <a:pPr fontAlgn="ctr"/>
            <a:r>
              <a:rPr lang="en-US" altLang="zh-TW" sz="2000" u="none" strike="noStrike" dirty="0">
                <a:effectLst/>
              </a:rPr>
              <a:t>Average</a:t>
            </a:r>
            <a:r>
              <a:rPr lang="zh-TW" altLang="en-US" sz="2000" u="none" strike="noStrike" dirty="0">
                <a:effectLst/>
              </a:rPr>
              <a:t> </a:t>
            </a:r>
            <a:r>
              <a:rPr lang="en-US" altLang="zh-TW" sz="2000" u="none" strike="noStrike" dirty="0">
                <a:effectLst/>
              </a:rPr>
              <a:t>Time</a:t>
            </a:r>
            <a:r>
              <a:rPr lang="zh-TW" altLang="en-US" sz="2000" u="none" strike="noStrike" dirty="0">
                <a:effectLst/>
              </a:rPr>
              <a:t>有誤差，因此不依據此項做排序</a:t>
            </a:r>
            <a:endParaRPr lang="en-US" altLang="zh-TW" sz="2000" u="none" strike="noStrike" dirty="0">
              <a:effectLst/>
            </a:endParaRPr>
          </a:p>
          <a:p>
            <a:pPr fontAlgn="ctr"/>
            <a:r>
              <a:rPr lang="zh-TW" altLang="en-US" sz="2000" dirty="0"/>
              <a:t>與</a:t>
            </a:r>
            <a:r>
              <a:rPr lang="en-US" altLang="zh-TW" sz="2000" dirty="0"/>
              <a:t>14</a:t>
            </a:r>
            <a:r>
              <a:rPr lang="zh-TW" altLang="en-US" sz="2000" dirty="0"/>
              <a:t>頁比較</a:t>
            </a:r>
            <a:r>
              <a:rPr lang="zh-TW" altLang="en-US" sz="2000" dirty="0">
                <a:solidFill>
                  <a:srgbClr val="FF0000"/>
                </a:solidFill>
              </a:rPr>
              <a:t>升</a:t>
            </a:r>
            <a:r>
              <a:rPr lang="zh-TW" altLang="en-US" sz="2000" dirty="0">
                <a:solidFill>
                  <a:srgbClr val="00B050"/>
                </a:solidFill>
              </a:rPr>
              <a:t>降</a:t>
            </a:r>
            <a:endParaRPr lang="en-US" altLang="zh-TW" sz="2000" u="none" strike="noStrike" dirty="0">
              <a:solidFill>
                <a:srgbClr val="00B050"/>
              </a:solidFill>
              <a:effectLst/>
            </a:endParaRPr>
          </a:p>
          <a:p>
            <a:pPr fontAlgn="ctr"/>
            <a:r>
              <a:rPr lang="zh-TW" altLang="en-US" sz="2000" u="none" strike="noStrike" dirty="0">
                <a:effectLst/>
              </a:rPr>
              <a:t>共測試</a:t>
            </a:r>
            <a:r>
              <a:rPr lang="en-US" altLang="zh-TW" sz="2000" u="none" strike="noStrike" dirty="0">
                <a:effectLst/>
              </a:rPr>
              <a:t>14</a:t>
            </a:r>
            <a:r>
              <a:rPr lang="zh-TW" altLang="en-US" sz="2000" u="none" strike="noStrike" dirty="0">
                <a:effectLst/>
              </a:rPr>
              <a:t>種</a:t>
            </a:r>
            <a:endParaRPr lang="en-US" altLang="zh-TW" sz="2000" u="none" strike="noStrike" dirty="0">
              <a:effectLst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FC02B7E-EBB0-4BF5-B9E1-182610800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96325"/>
              </p:ext>
            </p:extLst>
          </p:nvPr>
        </p:nvGraphicFramePr>
        <p:xfrm>
          <a:off x="5283671" y="303932"/>
          <a:ext cx="5933676" cy="622408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83419">
                  <a:extLst>
                    <a:ext uri="{9D8B030D-6E8A-4147-A177-3AD203B41FA5}">
                      <a16:colId xmlns:a16="http://schemas.microsoft.com/office/drawing/2014/main" val="4076302958"/>
                    </a:ext>
                  </a:extLst>
                </a:gridCol>
                <a:gridCol w="1483419">
                  <a:extLst>
                    <a:ext uri="{9D8B030D-6E8A-4147-A177-3AD203B41FA5}">
                      <a16:colId xmlns:a16="http://schemas.microsoft.com/office/drawing/2014/main" val="3431076451"/>
                    </a:ext>
                  </a:extLst>
                </a:gridCol>
                <a:gridCol w="1483419">
                  <a:extLst>
                    <a:ext uri="{9D8B030D-6E8A-4147-A177-3AD203B41FA5}">
                      <a16:colId xmlns:a16="http://schemas.microsoft.com/office/drawing/2014/main" val="1236674020"/>
                    </a:ext>
                  </a:extLst>
                </a:gridCol>
                <a:gridCol w="1483419">
                  <a:extLst>
                    <a:ext uri="{9D8B030D-6E8A-4147-A177-3AD203B41FA5}">
                      <a16:colId xmlns:a16="http://schemas.microsoft.com/office/drawing/2014/main" val="4134389024"/>
                    </a:ext>
                  </a:extLst>
                </a:gridCol>
              </a:tblGrid>
              <a:tr h="68326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排序編號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altLang="zh-TW" dirty="0">
                          <a:solidFill>
                            <a:srgbClr val="92D050"/>
                          </a:solidFill>
                        </a:rPr>
                        <a:t>G</a:t>
                      </a:r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Time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Node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852723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4356</a:t>
                      </a:r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↑2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4.23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11223981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26703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4345</a:t>
                      </a:r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↑4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4.13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11328227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26662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5346</a:t>
                      </a:r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↑1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4.15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11434710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09918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5345</a:t>
                      </a:r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↑4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4.21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11533426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751630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4355</a:t>
                      </a:r>
                      <a:r>
                        <a:rPr lang="en-US" altLang="zh-TW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↓4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4.18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11547273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12868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4365</a:t>
                      </a:r>
                      <a:r>
                        <a:rPr lang="en-US" altLang="zh-TW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↓1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4.19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11594128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719499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3344</a:t>
                      </a:r>
                      <a:r>
                        <a:rPr lang="en-US" altLang="zh-TW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↓5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12026026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000065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6345</a:t>
                      </a:r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↑4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12068933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882036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4335</a:t>
                      </a:r>
                      <a:r>
                        <a:rPr lang="en-US" altLang="zh-TW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↓2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12169861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073316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4344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12207640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428056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4334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4.47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12250774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377842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3334</a:t>
                      </a:r>
                      <a:r>
                        <a:rPr lang="en-US" altLang="zh-TW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↓3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4.49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12282063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59414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3455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4.82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13375145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614642"/>
                  </a:ext>
                </a:extLst>
              </a:tr>
              <a:tr h="395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3333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4.87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13417337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29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15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E485194-6838-4891-BBB8-9FF9AD933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458097"/>
              </p:ext>
            </p:extLst>
          </p:nvPr>
        </p:nvGraphicFramePr>
        <p:xfrm>
          <a:off x="0" y="1094352"/>
          <a:ext cx="3960000" cy="55588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0000">
                  <a:extLst>
                    <a:ext uri="{9D8B030D-6E8A-4147-A177-3AD203B41FA5}">
                      <a16:colId xmlns:a16="http://schemas.microsoft.com/office/drawing/2014/main" val="4076302958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3431076451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1236674020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4134389024"/>
                    </a:ext>
                  </a:extLst>
                </a:gridCol>
              </a:tblGrid>
              <a:tr h="6065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排序編號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altLang="zh-TW" sz="1800" dirty="0">
                          <a:solidFill>
                            <a:srgbClr val="92D050"/>
                          </a:solidFill>
                        </a:rPr>
                        <a:t>G</a:t>
                      </a:r>
                      <a:r>
                        <a:rPr lang="en-US" altLang="zh-TW" sz="1800" dirty="0">
                          <a:solidFill>
                            <a:srgbClr val="7030A0"/>
                          </a:solidFill>
                        </a:rPr>
                        <a:t>P</a:t>
                      </a:r>
                      <a:endParaRPr lang="zh-TW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Time(s)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Node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852723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1.87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5054474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26703"/>
                  </a:ext>
                </a:extLst>
              </a:tr>
              <a:tr h="3503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3344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1.90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5094854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26662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5152205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09918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5161051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751630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4365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5191357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12868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5199159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719499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5216352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000065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5285671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882036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3334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5288230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073316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4344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5307455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428056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4334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5339167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377842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6345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5348541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59414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3455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5402044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614642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3333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2.06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5470251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29008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95EFD9B-231F-4D89-82F8-180E656D1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79845"/>
              </p:ext>
            </p:extLst>
          </p:nvPr>
        </p:nvGraphicFramePr>
        <p:xfrm>
          <a:off x="4116000" y="1094345"/>
          <a:ext cx="3960000" cy="55588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0000">
                  <a:extLst>
                    <a:ext uri="{9D8B030D-6E8A-4147-A177-3AD203B41FA5}">
                      <a16:colId xmlns:a16="http://schemas.microsoft.com/office/drawing/2014/main" val="4076302958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3431076451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1236674020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4134389024"/>
                    </a:ext>
                  </a:extLst>
                </a:gridCol>
              </a:tblGrid>
              <a:tr h="6065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排序編號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altLang="zh-TW" sz="1800" dirty="0">
                          <a:solidFill>
                            <a:srgbClr val="92D050"/>
                          </a:solidFill>
                        </a:rPr>
                        <a:t>G</a:t>
                      </a:r>
                      <a:r>
                        <a:rPr lang="en-US" altLang="zh-TW" sz="1800" dirty="0">
                          <a:solidFill>
                            <a:srgbClr val="7030A0"/>
                          </a:solidFill>
                        </a:rPr>
                        <a:t>P</a:t>
                      </a:r>
                      <a:endParaRPr lang="zh-TW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Time(S)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Node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852723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21.31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57730657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26703"/>
                  </a:ext>
                </a:extLst>
              </a:tr>
              <a:tr h="3503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3344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20.92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58113691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26662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4365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↑2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20.81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58252666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09918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4356</a:t>
                      </a:r>
                      <a:r>
                        <a:rPr lang="en-US" altLang="zh-TW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↓1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21.87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59201246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751630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4345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↑1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25.23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59331316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12868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5346</a:t>
                      </a:r>
                      <a:r>
                        <a:rPr lang="en-US" altLang="zh-TW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↓2</a:t>
                      </a:r>
                      <a:endParaRPr lang="en-US" altLang="zh-TW" sz="18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21.58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59457538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719499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25.45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59976015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000065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4344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↑2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26.38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60117249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882036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3334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↑3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32.18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60348478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073316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5345</a:t>
                      </a:r>
                      <a:r>
                        <a:rPr lang="en-US" altLang="zh-TW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↓6</a:t>
                      </a:r>
                      <a:endParaRPr lang="en-US" altLang="zh-TW" sz="18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21.81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60608532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428056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4334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21.93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61109256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377842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3455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↑1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21.93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61223167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59414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6345</a:t>
                      </a:r>
                      <a:r>
                        <a:rPr lang="en-US" altLang="zh-TW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↓5</a:t>
                      </a:r>
                      <a:endParaRPr lang="en-US" altLang="zh-TW" sz="18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23.41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61566919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614642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3333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32.07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61805166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29008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C873DE5-8CA0-49B1-AB7D-B488FD9DA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394153"/>
              </p:ext>
            </p:extLst>
          </p:nvPr>
        </p:nvGraphicFramePr>
        <p:xfrm>
          <a:off x="8205219" y="1094346"/>
          <a:ext cx="3960000" cy="558867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0000">
                  <a:extLst>
                    <a:ext uri="{9D8B030D-6E8A-4147-A177-3AD203B41FA5}">
                      <a16:colId xmlns:a16="http://schemas.microsoft.com/office/drawing/2014/main" val="4076302958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3431076451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1236674020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4134389024"/>
                    </a:ext>
                  </a:extLst>
                </a:gridCol>
              </a:tblGrid>
              <a:tr h="6102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排序編號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altLang="zh-TW" sz="1800" dirty="0">
                          <a:solidFill>
                            <a:srgbClr val="92D050"/>
                          </a:solidFill>
                        </a:rPr>
                        <a:t>G</a:t>
                      </a:r>
                      <a:r>
                        <a:rPr lang="en-US" altLang="zh-TW" sz="1800" dirty="0">
                          <a:solidFill>
                            <a:srgbClr val="7030A0"/>
                          </a:solidFill>
                        </a:rPr>
                        <a:t>P</a:t>
                      </a:r>
                      <a:endParaRPr lang="zh-TW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Time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Node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852723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4356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↑2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4.23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11223981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26703"/>
                  </a:ext>
                </a:extLst>
              </a:tr>
              <a:tr h="35243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4345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↑4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4.13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11328227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26662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5346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↑1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4.15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11434710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09918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5345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↑4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4.21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11533426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751630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4355</a:t>
                      </a:r>
                      <a:r>
                        <a:rPr lang="en-US" altLang="zh-TW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↓4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4.18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11547273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12868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4365</a:t>
                      </a:r>
                      <a:r>
                        <a:rPr lang="en-US" altLang="zh-TW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↓1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4.19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11594128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719499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3344</a:t>
                      </a:r>
                      <a:r>
                        <a:rPr lang="en-US" altLang="zh-TW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↓5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12026026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000065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6345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↑4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12068933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882036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4335</a:t>
                      </a:r>
                      <a:r>
                        <a:rPr lang="en-US" altLang="zh-TW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↓2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12169861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073316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4344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12207640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428056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4334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4.47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12250774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377842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3334</a:t>
                      </a:r>
                      <a:r>
                        <a:rPr lang="en-US" altLang="zh-TW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↓3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4.49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12282063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59414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3455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4.82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13375145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614642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3333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4.87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13417337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2900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6C279803-EB04-43B9-8F13-27F3E2833E8D}"/>
              </a:ext>
            </a:extLst>
          </p:cNvPr>
          <p:cNvSpPr txBox="1"/>
          <p:nvPr/>
        </p:nvSpPr>
        <p:spPr>
          <a:xfrm>
            <a:off x="68095" y="330740"/>
            <a:ext cx="389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Depth : 12</a:t>
            </a:r>
          </a:p>
          <a:p>
            <a:r>
              <a:rPr lang="en-US" altLang="zh-TW" dirty="0"/>
              <a:t>1~50</a:t>
            </a:r>
            <a:r>
              <a:rPr lang="zh-TW" altLang="en-US" dirty="0"/>
              <a:t>盤面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62F844E-A8A2-4FC5-AF0D-0B7565FF0327}"/>
              </a:ext>
            </a:extLst>
          </p:cNvPr>
          <p:cNvSpPr txBox="1"/>
          <p:nvPr/>
        </p:nvSpPr>
        <p:spPr>
          <a:xfrm>
            <a:off x="3986784" y="330740"/>
            <a:ext cx="389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Depth : 14</a:t>
            </a:r>
          </a:p>
          <a:p>
            <a:r>
              <a:rPr lang="en-US" altLang="zh-TW" dirty="0"/>
              <a:t>1~50</a:t>
            </a:r>
            <a:r>
              <a:rPr lang="zh-TW" altLang="en-US" dirty="0"/>
              <a:t>盤面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805F601-75CD-40FD-9165-BB005AF736A2}"/>
              </a:ext>
            </a:extLst>
          </p:cNvPr>
          <p:cNvSpPr txBox="1"/>
          <p:nvPr/>
        </p:nvSpPr>
        <p:spPr>
          <a:xfrm>
            <a:off x="8205219" y="330739"/>
            <a:ext cx="389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Depth : 12</a:t>
            </a:r>
          </a:p>
          <a:p>
            <a:r>
              <a:rPr lang="en-US" altLang="zh-TW" dirty="0"/>
              <a:t>1~200</a:t>
            </a:r>
            <a:r>
              <a:rPr lang="zh-TW" altLang="en-US" dirty="0"/>
              <a:t>盤面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CCD3E0-F4A4-4DCC-B3A6-328E1960DF5C}"/>
              </a:ext>
            </a:extLst>
          </p:cNvPr>
          <p:cNvSpPr/>
          <p:nvPr/>
        </p:nvSpPr>
        <p:spPr>
          <a:xfrm>
            <a:off x="0" y="2441643"/>
            <a:ext cx="3960000" cy="3404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6D5FFA-9011-4B43-8A24-377E322C5A1C}"/>
              </a:ext>
            </a:extLst>
          </p:cNvPr>
          <p:cNvSpPr/>
          <p:nvPr/>
        </p:nvSpPr>
        <p:spPr>
          <a:xfrm>
            <a:off x="8205219" y="1718554"/>
            <a:ext cx="3960000" cy="3404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4FA793-BF45-43F6-B2C1-34F1E1EE1CB2}"/>
              </a:ext>
            </a:extLst>
          </p:cNvPr>
          <p:cNvSpPr/>
          <p:nvPr/>
        </p:nvSpPr>
        <p:spPr>
          <a:xfrm>
            <a:off x="8205219" y="2101175"/>
            <a:ext cx="3960000" cy="340468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31E1E8-829D-4A7E-9227-985340DF214E}"/>
              </a:ext>
            </a:extLst>
          </p:cNvPr>
          <p:cNvSpPr/>
          <p:nvPr/>
        </p:nvSpPr>
        <p:spPr>
          <a:xfrm>
            <a:off x="4099009" y="3151926"/>
            <a:ext cx="3960000" cy="340468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DC44D56-A2D4-405F-B2ED-913487C2ABB8}"/>
              </a:ext>
            </a:extLst>
          </p:cNvPr>
          <p:cNvSpPr/>
          <p:nvPr/>
        </p:nvSpPr>
        <p:spPr>
          <a:xfrm>
            <a:off x="-3600" y="3487367"/>
            <a:ext cx="3960000" cy="340468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559D04-2A8F-44CE-A986-210EF8C5EB33}"/>
              </a:ext>
            </a:extLst>
          </p:cNvPr>
          <p:cNvSpPr/>
          <p:nvPr/>
        </p:nvSpPr>
        <p:spPr>
          <a:xfrm>
            <a:off x="4112400" y="2782111"/>
            <a:ext cx="3960000" cy="3404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7DF911E-B9D7-49BC-8938-461E94FBF5A4}"/>
              </a:ext>
            </a:extLst>
          </p:cNvPr>
          <p:cNvSpPr/>
          <p:nvPr/>
        </p:nvSpPr>
        <p:spPr>
          <a:xfrm>
            <a:off x="8205219" y="2483796"/>
            <a:ext cx="3960000" cy="340468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6BC9CE8-6A9F-47DB-9FE1-9EC33E656D4C}"/>
              </a:ext>
            </a:extLst>
          </p:cNvPr>
          <p:cNvSpPr/>
          <p:nvPr/>
        </p:nvSpPr>
        <p:spPr>
          <a:xfrm>
            <a:off x="4085619" y="3521741"/>
            <a:ext cx="3960000" cy="340468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17AE37-CBE6-4DE9-8FA1-8352FD262460}"/>
              </a:ext>
            </a:extLst>
          </p:cNvPr>
          <p:cNvSpPr/>
          <p:nvPr/>
        </p:nvSpPr>
        <p:spPr>
          <a:xfrm>
            <a:off x="16991" y="2811458"/>
            <a:ext cx="3960000" cy="340468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37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E344F77-62DC-453D-8DC0-044D887AD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90957"/>
              </p:ext>
            </p:extLst>
          </p:nvPr>
        </p:nvGraphicFramePr>
        <p:xfrm>
          <a:off x="8419290" y="703821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19F8EC5-510F-40F2-B619-0D85D8E25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157565"/>
              </p:ext>
            </p:extLst>
          </p:nvPr>
        </p:nvGraphicFramePr>
        <p:xfrm>
          <a:off x="298807" y="703821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A3D6BC2-A25F-4608-B613-3CDB0A1B9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77952"/>
              </p:ext>
            </p:extLst>
          </p:nvPr>
        </p:nvGraphicFramePr>
        <p:xfrm>
          <a:off x="4327949" y="703821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43895D4-EDA3-4401-87FF-44BD8B101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006427"/>
              </p:ext>
            </p:extLst>
          </p:nvPr>
        </p:nvGraphicFramePr>
        <p:xfrm>
          <a:off x="3021154" y="4133393"/>
          <a:ext cx="5398136" cy="244198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584009">
                  <a:extLst>
                    <a:ext uri="{9D8B030D-6E8A-4147-A177-3AD203B41FA5}">
                      <a16:colId xmlns:a16="http://schemas.microsoft.com/office/drawing/2014/main" val="3079592915"/>
                    </a:ext>
                  </a:extLst>
                </a:gridCol>
                <a:gridCol w="958742">
                  <a:extLst>
                    <a:ext uri="{9D8B030D-6E8A-4147-A177-3AD203B41FA5}">
                      <a16:colId xmlns:a16="http://schemas.microsoft.com/office/drawing/2014/main" val="3460232514"/>
                    </a:ext>
                  </a:extLst>
                </a:gridCol>
                <a:gridCol w="1021269">
                  <a:extLst>
                    <a:ext uri="{9D8B030D-6E8A-4147-A177-3AD203B41FA5}">
                      <a16:colId xmlns:a16="http://schemas.microsoft.com/office/drawing/2014/main" val="1080436369"/>
                    </a:ext>
                  </a:extLst>
                </a:gridCol>
                <a:gridCol w="1834116">
                  <a:extLst>
                    <a:ext uri="{9D8B030D-6E8A-4147-A177-3AD203B41FA5}">
                      <a16:colId xmlns:a16="http://schemas.microsoft.com/office/drawing/2014/main" val="2250711498"/>
                    </a:ext>
                  </a:extLst>
                </a:gridCol>
              </a:tblGrid>
              <a:tr h="5876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Depth10_1~50</a:t>
                      </a:r>
                      <a:r>
                        <a:rPr lang="zh-TW" alt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初始盤面平均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Time</a:t>
                      </a:r>
                      <a:r>
                        <a:rPr lang="en-US" altLang="zh-TW" sz="1600" u="none" strike="noStrike" dirty="0">
                          <a:effectLst/>
                          <a:latin typeface="+mn-lt"/>
                        </a:rPr>
                        <a:t>(S)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Node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Frequency(</a:t>
                      </a:r>
                      <a:r>
                        <a:rPr lang="zh-TW" altLang="en-US" sz="1600" u="none" strike="noStrike" dirty="0">
                          <a:effectLst/>
                          <a:latin typeface="+mn-lt"/>
                        </a:rPr>
                        <a:t>個</a:t>
                      </a:r>
                      <a:r>
                        <a:rPr lang="en-US" altLang="zh-TW" sz="1600" u="none" strike="noStrike" dirty="0">
                          <a:effectLst/>
                          <a:latin typeface="+mn-lt"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  <a:latin typeface="+mn-lt"/>
                        </a:rPr>
                        <a:t>秒</a:t>
                      </a:r>
                      <a:r>
                        <a:rPr lang="en-US" altLang="zh-TW" sz="16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8645408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2.1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  <a:latin typeface="+mn-lt"/>
                        </a:rPr>
                        <a:t>0.18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  <a:latin typeface="+mn-lt"/>
                        </a:rPr>
                        <a:t>451404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  <a:latin typeface="+mn-lt"/>
                        </a:rPr>
                        <a:t>2521812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2097565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</a:rPr>
                        <a:t>2.3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  <a:latin typeface="+mn-lt"/>
                        </a:rPr>
                        <a:t>0.22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  <a:latin typeface="+mn-lt"/>
                        </a:rPr>
                        <a:t>572013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  <a:latin typeface="+mn-lt"/>
                        </a:rPr>
                        <a:t>2555911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5817437"/>
                  </a:ext>
                </a:extLst>
              </a:tr>
              <a:tr h="4446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2.4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441102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2450567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436001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55E7B6D7-ECA3-437F-B375-A56B02094562}"/>
              </a:ext>
            </a:extLst>
          </p:cNvPr>
          <p:cNvSpPr txBox="1"/>
          <p:nvPr/>
        </p:nvSpPr>
        <p:spPr>
          <a:xfrm>
            <a:off x="298806" y="282622"/>
            <a:ext cx="308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2.1 : 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E534FF-4F50-4A8A-8DD3-DE3F7B3957B2}"/>
              </a:ext>
            </a:extLst>
          </p:cNvPr>
          <p:cNvSpPr txBox="1"/>
          <p:nvPr/>
        </p:nvSpPr>
        <p:spPr>
          <a:xfrm>
            <a:off x="4327949" y="282622"/>
            <a:ext cx="308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2.3 : 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77B65BD-9E8A-4746-B81B-6AB5F83C3576}"/>
              </a:ext>
            </a:extLst>
          </p:cNvPr>
          <p:cNvSpPr txBox="1"/>
          <p:nvPr/>
        </p:nvSpPr>
        <p:spPr>
          <a:xfrm>
            <a:off x="8419290" y="288702"/>
            <a:ext cx="308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2.4 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8061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C296ED6E-52A6-4656-835E-75C74F15D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56607"/>
              </p:ext>
            </p:extLst>
          </p:nvPr>
        </p:nvGraphicFramePr>
        <p:xfrm>
          <a:off x="384244" y="216900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0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210C1577-7330-4593-958B-290A2EDBC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462030"/>
              </p:ext>
            </p:extLst>
          </p:nvPr>
        </p:nvGraphicFramePr>
        <p:xfrm>
          <a:off x="4184516" y="216900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3</a:t>
                      </a:r>
                      <a:endParaRPr lang="zh-TW" altLang="en-US" sz="9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4</a:t>
                      </a:r>
                      <a:endParaRPr lang="zh-TW" altLang="en-US" sz="9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5</a:t>
                      </a:r>
                      <a:endParaRPr lang="zh-TW" altLang="en-US" sz="9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6</a:t>
                      </a:r>
                      <a:endParaRPr lang="zh-TW" altLang="en-US" sz="9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7</a:t>
                      </a:r>
                      <a:endParaRPr lang="zh-TW" altLang="en-US" sz="9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8</a:t>
                      </a:r>
                      <a:endParaRPr lang="zh-TW" altLang="en-US" sz="900" dirty="0"/>
                    </a:p>
                  </a:txBody>
                  <a:tcPr marL="71120" marR="71120" marT="35560" marB="35560"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0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7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1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 marL="71120" marR="71120" marT="35560" marB="355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1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7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0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7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8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4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 marL="71120" marR="71120" marT="35560" marB="355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4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8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7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3</a:t>
                      </a:r>
                      <a:endParaRPr lang="zh-TW" altLang="en-US" sz="9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1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4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2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6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6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2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4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1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4</a:t>
                      </a:r>
                      <a:endParaRPr lang="zh-TW" altLang="en-US" sz="9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3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5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6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6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5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3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5</a:t>
                      </a:r>
                      <a:endParaRPr lang="zh-TW" altLang="en-US" sz="9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3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5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6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6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5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3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6</a:t>
                      </a:r>
                      <a:endParaRPr lang="zh-TW" altLang="en-US" sz="9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1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4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2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6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6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2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4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1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7</a:t>
                      </a:r>
                      <a:endParaRPr lang="zh-TW" altLang="en-US" sz="9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7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8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8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7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8</a:t>
                      </a:r>
                      <a:endParaRPr lang="zh-TW" altLang="en-US" sz="9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0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7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1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3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3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1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7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/>
                        <a:t>0</a:t>
                      </a:r>
                      <a:endParaRPr lang="zh-TW" altLang="en-US" sz="9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2D724DB-2B80-4195-BF7C-426365118E10}"/>
              </a:ext>
            </a:extLst>
          </p:cNvPr>
          <p:cNvSpPr txBox="1"/>
          <p:nvPr/>
        </p:nvSpPr>
        <p:spPr>
          <a:xfrm>
            <a:off x="7723762" y="1166842"/>
            <a:ext cx="35797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 : </a:t>
            </a:r>
          </a:p>
          <a:p>
            <a:r>
              <a:rPr lang="zh-TW" altLang="en-US" dirty="0"/>
              <a:t>優點 </a:t>
            </a:r>
            <a:r>
              <a:rPr lang="en-US" altLang="zh-TW" dirty="0"/>
              <a:t>:</a:t>
            </a:r>
            <a:r>
              <a:rPr lang="zh-TW" altLang="en-US" dirty="0"/>
              <a:t> 有機會下權重為</a:t>
            </a:r>
            <a:r>
              <a:rPr lang="en-US" altLang="zh-TW" dirty="0"/>
              <a:t>1</a:t>
            </a:r>
            <a:r>
              <a:rPr lang="zh-TW" altLang="en-US" dirty="0"/>
              <a:t>的位置，且是靠邊位置，被吃掉只有兩個方向</a:t>
            </a:r>
            <a:endParaRPr lang="en-US" altLang="zh-TW" dirty="0"/>
          </a:p>
          <a:p>
            <a:r>
              <a:rPr lang="zh-TW" altLang="en-US" dirty="0"/>
              <a:t>缺點 </a:t>
            </a:r>
            <a:r>
              <a:rPr lang="en-US" altLang="zh-TW" dirty="0"/>
              <a:t>:</a:t>
            </a:r>
            <a:r>
              <a:rPr lang="zh-TW" altLang="en-US" dirty="0"/>
              <a:t> 只對單一角落，例如</a:t>
            </a:r>
            <a:r>
              <a:rPr lang="en-US" altLang="zh-TW" dirty="0"/>
              <a:t>(1,4) -&gt; (1,6) -&gt; (1,8)</a:t>
            </a:r>
            <a:r>
              <a:rPr lang="zh-TW" altLang="en-US" dirty="0"/>
              <a:t>，無法對</a:t>
            </a:r>
            <a:r>
              <a:rPr lang="en-US" altLang="zh-TW" dirty="0"/>
              <a:t>(1,1)</a:t>
            </a:r>
          </a:p>
          <a:p>
            <a:r>
              <a:rPr lang="en-US" altLang="zh-TW" dirty="0"/>
              <a:t>4 :</a:t>
            </a:r>
          </a:p>
          <a:p>
            <a:r>
              <a:rPr lang="zh-TW" altLang="en-US" dirty="0"/>
              <a:t>優點 </a:t>
            </a:r>
            <a:r>
              <a:rPr lang="en-US" altLang="zh-TW" dirty="0"/>
              <a:t>:</a:t>
            </a:r>
            <a:r>
              <a:rPr lang="zh-TW" altLang="en-US" dirty="0"/>
              <a:t> 與</a:t>
            </a:r>
            <a:r>
              <a:rPr lang="en-US" altLang="zh-TW" dirty="0"/>
              <a:t>1,2</a:t>
            </a:r>
            <a:r>
              <a:rPr lang="zh-TW" altLang="en-US" dirty="0"/>
              <a:t>都是靠近</a:t>
            </a:r>
            <a:r>
              <a:rPr lang="en-US" altLang="zh-TW" dirty="0"/>
              <a:t>7,8</a:t>
            </a:r>
            <a:r>
              <a:rPr lang="zh-TW" altLang="en-US" dirty="0"/>
              <a:t>的，但差別在於與角落是否是直線，因此功能比</a:t>
            </a:r>
            <a:r>
              <a:rPr lang="en-US" altLang="zh-TW" dirty="0"/>
              <a:t>1,2</a:t>
            </a:r>
            <a:r>
              <a:rPr lang="zh-TW" altLang="en-US" dirty="0"/>
              <a:t>少了能夠直接獲取角落優勢，但有機會讓對方下</a:t>
            </a:r>
            <a:r>
              <a:rPr lang="en-US" altLang="zh-TW" dirty="0"/>
              <a:t>7</a:t>
            </a:r>
            <a:r>
              <a:rPr lang="zh-TW" altLang="en-US" dirty="0"/>
              <a:t>或</a:t>
            </a:r>
            <a:r>
              <a:rPr lang="en-US" altLang="zh-TW" dirty="0"/>
              <a:t>8</a:t>
            </a:r>
          </a:p>
          <a:p>
            <a:r>
              <a:rPr lang="zh-TW" altLang="en-US" dirty="0"/>
              <a:t>缺點 </a:t>
            </a:r>
            <a:r>
              <a:rPr lang="en-US" altLang="zh-TW" dirty="0"/>
              <a:t>:</a:t>
            </a:r>
            <a:r>
              <a:rPr lang="zh-TW" altLang="en-US" dirty="0"/>
              <a:t> 容易被對方吃子，例如被</a:t>
            </a:r>
            <a:r>
              <a:rPr lang="en-US" altLang="zh-TW" dirty="0"/>
              <a:t>1,2</a:t>
            </a:r>
            <a:r>
              <a:rPr lang="zh-TW" altLang="en-US" dirty="0"/>
              <a:t>包夾導致</a:t>
            </a:r>
            <a:endParaRPr lang="en-US" altLang="zh-TW" dirty="0"/>
          </a:p>
          <a:p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優點 </a:t>
            </a:r>
            <a:r>
              <a:rPr lang="en-US" altLang="zh-TW" dirty="0"/>
              <a:t>:</a:t>
            </a:r>
            <a:r>
              <a:rPr lang="zh-TW" altLang="en-US" dirty="0"/>
              <a:t> 與</a:t>
            </a:r>
            <a:r>
              <a:rPr lang="en-US" altLang="zh-TW" dirty="0"/>
              <a:t>3</a:t>
            </a:r>
            <a:r>
              <a:rPr lang="zh-TW" altLang="en-US" dirty="0"/>
              <a:t>相似，但對象是權重</a:t>
            </a:r>
            <a:r>
              <a:rPr lang="en-US" altLang="zh-TW" dirty="0"/>
              <a:t>4</a:t>
            </a:r>
          </a:p>
          <a:p>
            <a:r>
              <a:rPr lang="zh-TW" altLang="en-US" dirty="0"/>
              <a:t>缺點 </a:t>
            </a:r>
            <a:r>
              <a:rPr lang="en-US" altLang="zh-TW" dirty="0"/>
              <a:t>: </a:t>
            </a:r>
            <a:r>
              <a:rPr lang="zh-TW" altLang="en-US" dirty="0"/>
              <a:t>不靠邊，因此被吃子機會高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D739DD-CCF6-47ED-9DE9-0AD601AE214B}"/>
              </a:ext>
            </a:extLst>
          </p:cNvPr>
          <p:cNvSpPr txBox="1"/>
          <p:nvPr/>
        </p:nvSpPr>
        <p:spPr>
          <a:xfrm>
            <a:off x="291830" y="446436"/>
            <a:ext cx="534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4356</a:t>
            </a:r>
            <a:r>
              <a:rPr lang="zh-TW" altLang="en-US" sz="2800" dirty="0"/>
              <a:t>優缺點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418CB3-8953-40B0-A300-8A6AEE8D155C}"/>
              </a:ext>
            </a:extLst>
          </p:cNvPr>
          <p:cNvSpPr txBox="1"/>
          <p:nvPr/>
        </p:nvSpPr>
        <p:spPr>
          <a:xfrm>
            <a:off x="4184516" y="1571042"/>
            <a:ext cx="25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範例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73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27C60-8FD2-48D7-BA94-867160CC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348D3E-546B-49AA-A15B-37F0DD59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93589"/>
            <a:ext cx="11050928" cy="4599808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4300" dirty="0"/>
              <a:t>Othello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4300" dirty="0"/>
              <a:t>對於</a:t>
            </a:r>
            <a:r>
              <a:rPr lang="en-US" altLang="zh-TW" sz="4300" dirty="0"/>
              <a:t>alpha-beta</a:t>
            </a:r>
            <a:r>
              <a:rPr lang="zh-TW" altLang="en-US" sz="4300" dirty="0"/>
              <a:t>演算法剪枝只發生在</a:t>
            </a:r>
            <a:r>
              <a:rPr lang="en-US" altLang="zh-TW" sz="4300" dirty="0"/>
              <a:t>m=beta</a:t>
            </a:r>
            <a:r>
              <a:rPr lang="zh-TW" altLang="en-US" sz="4300" dirty="0"/>
              <a:t>狀況問題檢驗與驗證</a:t>
            </a:r>
            <a:endParaRPr lang="en-US" altLang="zh-TW" sz="43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3400" dirty="0"/>
              <a:t>如何檢測有無</a:t>
            </a:r>
            <a:r>
              <a:rPr lang="en-US" altLang="zh-TW" sz="3400" dirty="0"/>
              <a:t>BUG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3400" dirty="0"/>
              <a:t>猜想與驗證</a:t>
            </a:r>
            <a:endParaRPr lang="en-US" altLang="zh-TW" sz="3400" dirty="0"/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sz="3100" dirty="0" err="1"/>
              <a:t>Alpha~beta</a:t>
            </a:r>
            <a:r>
              <a:rPr lang="zh-TW" altLang="en-US" sz="3100" dirty="0"/>
              <a:t>覆蓋率</a:t>
            </a:r>
            <a:endParaRPr lang="en-US" altLang="zh-TW" sz="3100" dirty="0"/>
          </a:p>
          <a:p>
            <a:pPr lvl="3">
              <a:buFont typeface="Wingdings" panose="05000000000000000000" pitchFamily="2" charset="2"/>
              <a:buChar char="l"/>
            </a:pPr>
            <a:r>
              <a:rPr lang="zh-TW" altLang="en-US" sz="3100" dirty="0"/>
              <a:t>初始棋盤最終結果值的分布</a:t>
            </a:r>
            <a:endParaRPr lang="en-US" altLang="zh-TW" sz="34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3400" dirty="0"/>
              <a:t>結論</a:t>
            </a:r>
            <a:endParaRPr lang="en-US" altLang="zh-TW" sz="3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4300" dirty="0"/>
              <a:t>權重盤面測試與改善</a:t>
            </a:r>
            <a:endParaRPr lang="en-US" altLang="zh-TW" sz="43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3400" dirty="0"/>
              <a:t>可能組合測試</a:t>
            </a:r>
            <a:endParaRPr lang="en-US" altLang="zh-TW" sz="34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3400" dirty="0"/>
              <a:t>深度加深測試</a:t>
            </a:r>
            <a:endParaRPr lang="en-US" altLang="zh-TW" sz="34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3400" dirty="0"/>
              <a:t>更多初始盤面測試</a:t>
            </a:r>
            <a:endParaRPr lang="en-US" altLang="zh-TW" sz="34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3400" dirty="0"/>
              <a:t>與之前權重盤面比較</a:t>
            </a:r>
            <a:endParaRPr lang="en-US" altLang="zh-TW" sz="34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3400" dirty="0"/>
              <a:t>結論</a:t>
            </a:r>
            <a:endParaRPr lang="en-US" altLang="zh-TW" sz="3400" dirty="0"/>
          </a:p>
          <a:p>
            <a:pPr marL="1371600" lvl="3" indent="0">
              <a:buNone/>
            </a:pPr>
            <a:endParaRPr lang="en-US" altLang="zh-TW" sz="2200" dirty="0"/>
          </a:p>
          <a:p>
            <a:pPr lvl="2">
              <a:buFont typeface="Wingdings" panose="05000000000000000000" pitchFamily="2" charset="2"/>
              <a:buChar char="l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538162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3E624-DC40-4EDC-A192-AD2015B8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4C23C4-22FD-4DF6-A346-1A8791A2E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0706"/>
            <a:ext cx="10131425" cy="2619983"/>
          </a:xfrm>
        </p:spPr>
        <p:txBody>
          <a:bodyPr/>
          <a:lstStyle/>
          <a:p>
            <a:r>
              <a:rPr lang="zh-TW" altLang="en-US" dirty="0"/>
              <a:t>對於權重盤面的調整，可採取兩種方案調整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測試部分盤面，再從其中找出花費最多的盤面做分析，再進行調整權重值，若對整體來說有明顯下降，表示可採用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確定有些位置是好的是壞的，剩下位置使用排列組合嘗試找出較好的，並從所有排列組合取</a:t>
            </a:r>
            <a:r>
              <a:rPr lang="en-US" altLang="zh-TW" dirty="0"/>
              <a:t>10~15</a:t>
            </a:r>
            <a:r>
              <a:rPr lang="zh-TW" altLang="en-US" dirty="0"/>
              <a:t>個優良名單，再進行加深搜尋和增加盤面搜尋，加深搜尋是檢測對於這些盤面若往下搜尋是否有變化。增加盤面搜尋是檢測優先權不只是對目前檢測有效果，也要對其他盤面也有較好的效果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077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DC2D0E4-0444-491F-B81F-3A5173294464}"/>
              </a:ext>
            </a:extLst>
          </p:cNvPr>
          <p:cNvSpPr txBox="1"/>
          <p:nvPr/>
        </p:nvSpPr>
        <p:spPr>
          <a:xfrm>
            <a:off x="3429000" y="2705725"/>
            <a:ext cx="533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/>
              <a:t>報告結束</a:t>
            </a:r>
            <a:endParaRPr lang="en-US" altLang="zh-TW" sz="4400" dirty="0"/>
          </a:p>
          <a:p>
            <a:pPr algn="ctr"/>
            <a:r>
              <a:rPr lang="zh-TW" altLang="en-US" sz="4400" dirty="0"/>
              <a:t>謝謝</a:t>
            </a:r>
          </a:p>
        </p:txBody>
      </p:sp>
    </p:spTree>
    <p:extLst>
      <p:ext uri="{BB962C8B-B14F-4D97-AF65-F5344CB8AC3E}">
        <p14:creationId xmlns:p14="http://schemas.microsoft.com/office/powerpoint/2010/main" val="429399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296809F1-2622-4C49-9D61-703266C7E799}"/>
              </a:ext>
            </a:extLst>
          </p:cNvPr>
          <p:cNvSpPr txBox="1"/>
          <p:nvPr/>
        </p:nvSpPr>
        <p:spPr>
          <a:xfrm>
            <a:off x="266723" y="1470047"/>
            <a:ext cx="139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2.2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02A5CBA-EDE0-45C6-B0CF-167E025F099A}"/>
              </a:ext>
            </a:extLst>
          </p:cNvPr>
          <p:cNvSpPr txBox="1"/>
          <p:nvPr/>
        </p:nvSpPr>
        <p:spPr>
          <a:xfrm>
            <a:off x="266723" y="4158550"/>
            <a:ext cx="139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2.2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94F8A66-A785-408C-9D1E-C1A97D71489B}"/>
              </a:ext>
            </a:extLst>
          </p:cNvPr>
          <p:cNvSpPr txBox="1"/>
          <p:nvPr/>
        </p:nvSpPr>
        <p:spPr>
          <a:xfrm>
            <a:off x="352425" y="209550"/>
            <a:ext cx="1136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上週問題 </a:t>
            </a:r>
            <a:r>
              <a:rPr lang="en-US" altLang="zh-TW" sz="3600" dirty="0"/>
              <a:t>:</a:t>
            </a:r>
            <a:r>
              <a:rPr lang="zh-TW" altLang="en-US" sz="3600" dirty="0"/>
              <a:t>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343B4F0-8F9C-4CE0-9851-8E2DBF2E063B}"/>
              </a:ext>
            </a:extLst>
          </p:cNvPr>
          <p:cNvSpPr txBox="1"/>
          <p:nvPr/>
        </p:nvSpPr>
        <p:spPr>
          <a:xfrm>
            <a:off x="8589162" y="258901"/>
            <a:ext cx="34861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在</a:t>
            </a:r>
            <a:r>
              <a:rPr lang="en-US" altLang="zh-TW" sz="2000" dirty="0"/>
              <a:t>alpha-beta</a:t>
            </a:r>
            <a:r>
              <a:rPr lang="zh-TW" altLang="en-US" sz="2000" dirty="0"/>
              <a:t>使用</a:t>
            </a:r>
            <a:r>
              <a:rPr lang="en-US" altLang="zh-TW" sz="2000" dirty="0"/>
              <a:t>fail soft</a:t>
            </a:r>
          </a:p>
          <a:p>
            <a:r>
              <a:rPr lang="zh-TW" altLang="en-US" sz="2000" dirty="0"/>
              <a:t>剪枝發生在當目前最佳值</a:t>
            </a:r>
            <a:r>
              <a:rPr lang="en-US" altLang="zh-TW" sz="2000" dirty="0"/>
              <a:t>(m)</a:t>
            </a:r>
            <a:r>
              <a:rPr lang="zh-TW" altLang="en-US" sz="2000" dirty="0"/>
              <a:t>若大於等於</a:t>
            </a:r>
            <a:r>
              <a:rPr lang="en-US" altLang="zh-TW" sz="2000" dirty="0"/>
              <a:t>beta</a:t>
            </a:r>
            <a:r>
              <a:rPr lang="zh-TW" altLang="en-US" sz="2000" dirty="0"/>
              <a:t>，則剪枝</a:t>
            </a:r>
            <a:endParaRPr lang="en-US" altLang="zh-TW" sz="2000" dirty="0"/>
          </a:p>
          <a:p>
            <a:r>
              <a:rPr lang="zh-TW" altLang="en-US" sz="2000" dirty="0"/>
              <a:t>但左側只能看到</a:t>
            </a:r>
            <a:r>
              <a:rPr lang="en-US" altLang="zh-TW" sz="2000" dirty="0"/>
              <a:t>m=beta</a:t>
            </a:r>
            <a:r>
              <a:rPr lang="zh-TW" altLang="en-US" sz="2000" dirty="0"/>
              <a:t>剪枝</a:t>
            </a:r>
            <a:endParaRPr lang="en-US" altLang="zh-TW" sz="2000" dirty="0"/>
          </a:p>
          <a:p>
            <a:r>
              <a:rPr lang="zh-TW" altLang="en-US" sz="2000" dirty="0"/>
              <a:t>並未看到</a:t>
            </a:r>
            <a:r>
              <a:rPr lang="en-US" altLang="zh-TW" sz="2000" dirty="0"/>
              <a:t>m&gt;beta</a:t>
            </a:r>
            <a:r>
              <a:rPr lang="zh-TW" altLang="en-US" sz="2000" dirty="0"/>
              <a:t>發生情況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解決方案</a:t>
            </a:r>
            <a:endParaRPr lang="en-US" altLang="zh-TW" sz="2000" dirty="0"/>
          </a:p>
          <a:p>
            <a:pPr marL="457200" indent="-457200">
              <a:buAutoNum type="arabicPeriod"/>
            </a:pPr>
            <a:r>
              <a:rPr lang="zh-TW" altLang="en-US" sz="2000" dirty="0"/>
              <a:t>檢查</a:t>
            </a:r>
            <a:r>
              <a:rPr lang="en-US" altLang="zh-TW" sz="2000" dirty="0"/>
              <a:t>fail soft</a:t>
            </a:r>
            <a:r>
              <a:rPr lang="zh-TW" altLang="en-US" sz="2000" dirty="0"/>
              <a:t>有無</a:t>
            </a:r>
            <a:r>
              <a:rPr lang="en-US" altLang="zh-TW" sz="2000" dirty="0"/>
              <a:t>BUG</a:t>
            </a:r>
          </a:p>
          <a:p>
            <a:pPr marL="457200" indent="-457200">
              <a:buAutoNum type="arabicPeriod"/>
            </a:pPr>
            <a:r>
              <a:rPr lang="zh-TW" altLang="en-US" sz="2000" dirty="0"/>
              <a:t>繪製</a:t>
            </a:r>
            <a:r>
              <a:rPr lang="en-US" altLang="zh-TW" sz="2000" dirty="0"/>
              <a:t>game tree</a:t>
            </a:r>
            <a:r>
              <a:rPr lang="zh-TW" altLang="en-US" sz="2000" dirty="0"/>
              <a:t>有沒有問題</a:t>
            </a:r>
            <a:endParaRPr lang="en-US" altLang="zh-TW" sz="2000" dirty="0"/>
          </a:p>
          <a:p>
            <a:pPr marL="457200" indent="-457200">
              <a:buAutoNum type="arabicPeriod"/>
            </a:pPr>
            <a:r>
              <a:rPr lang="zh-TW" altLang="en-US" sz="2000" dirty="0"/>
              <a:t>若</a:t>
            </a:r>
            <a:r>
              <a:rPr lang="en-US" altLang="zh-TW" sz="2000" dirty="0"/>
              <a:t>1&amp;2</a:t>
            </a:r>
            <a:r>
              <a:rPr lang="zh-TW" altLang="en-US" sz="2000" dirty="0"/>
              <a:t>沒問題，猜想與檢驗</a:t>
            </a:r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3FB8ED-1921-40EE-A11F-548C09E9B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71" y="2142967"/>
            <a:ext cx="7282729" cy="17874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F012612-1545-48FC-A12B-8735489F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73" y="4995596"/>
            <a:ext cx="7296130" cy="131667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2B7ED8B-2A79-4994-8ACF-5186682FDE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3"/>
          <a:stretch/>
        </p:blipFill>
        <p:spPr>
          <a:xfrm>
            <a:off x="1200170" y="1125835"/>
            <a:ext cx="7282729" cy="94228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63AA42CE-4AC2-4512-A375-B3EB5B2A8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170" y="4090960"/>
            <a:ext cx="7296130" cy="829786"/>
          </a:xfrm>
          <a:prstGeom prst="rect">
            <a:avLst/>
          </a:prstGeom>
        </p:spPr>
      </p:pic>
      <p:graphicFrame>
        <p:nvGraphicFramePr>
          <p:cNvPr id="29" name="表格 6">
            <a:extLst>
              <a:ext uri="{FF2B5EF4-FFF2-40B4-BE49-F238E27FC236}">
                <a16:creationId xmlns:a16="http://schemas.microsoft.com/office/drawing/2014/main" id="{763CD25E-2323-49BB-9288-88546FC56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97069"/>
              </p:ext>
            </p:extLst>
          </p:nvPr>
        </p:nvGraphicFramePr>
        <p:xfrm>
          <a:off x="9274794" y="4075700"/>
          <a:ext cx="2227212" cy="22796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46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4746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4746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4746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4746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4746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4746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4746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4746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5329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532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532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532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532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532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532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532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532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31" name="文字方塊 30">
            <a:extLst>
              <a:ext uri="{FF2B5EF4-FFF2-40B4-BE49-F238E27FC236}">
                <a16:creationId xmlns:a16="http://schemas.microsoft.com/office/drawing/2014/main" id="{133DD8EA-ABB2-4755-976F-02063BB9DCEA}"/>
              </a:ext>
            </a:extLst>
          </p:cNvPr>
          <p:cNvSpPr txBox="1"/>
          <p:nvPr/>
        </p:nvSpPr>
        <p:spPr>
          <a:xfrm>
            <a:off x="9177998" y="3701896"/>
            <a:ext cx="168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1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40</a:t>
            </a:r>
            <a:r>
              <a:rPr lang="zh-TW" altLang="en-US" sz="1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初始盤面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43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8343B-4A92-4646-84F2-C914947E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2900"/>
            <a:ext cx="10131425" cy="1456267"/>
          </a:xfrm>
        </p:spPr>
        <p:txBody>
          <a:bodyPr/>
          <a:lstStyle/>
          <a:p>
            <a:r>
              <a:rPr lang="zh-TW" altLang="en-US" sz="3600" dirty="0"/>
              <a:t>解決方案</a:t>
            </a:r>
            <a:r>
              <a:rPr lang="en-US" altLang="zh-TW" dirty="0"/>
              <a:t>-1&amp;2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022F311-51CA-4377-82E9-A356D88EEDAD}"/>
              </a:ext>
            </a:extLst>
          </p:cNvPr>
          <p:cNvSpPr txBox="1"/>
          <p:nvPr/>
        </p:nvSpPr>
        <p:spPr>
          <a:xfrm>
            <a:off x="685801" y="1543050"/>
            <a:ext cx="10191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000" dirty="0"/>
              <a:t>3</a:t>
            </a:r>
            <a:r>
              <a:rPr lang="zh-TW" altLang="en-US" sz="2000" dirty="0"/>
              <a:t>*</a:t>
            </a:r>
            <a:r>
              <a:rPr lang="en-US" altLang="zh-TW" sz="2000" dirty="0"/>
              <a:t>3</a:t>
            </a:r>
            <a:r>
              <a:rPr lang="zh-TW" altLang="en-US" sz="2000" dirty="0"/>
              <a:t>盤面觀察整棵</a:t>
            </a:r>
            <a:r>
              <a:rPr lang="en-US" altLang="zh-TW" sz="2000" dirty="0"/>
              <a:t>game tree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800100" lvl="1" indent="-342900">
              <a:buAutoNum type="arabicPeriod"/>
            </a:pPr>
            <a:r>
              <a:rPr lang="zh-TW" altLang="en-US" sz="2000" dirty="0"/>
              <a:t>優點 </a:t>
            </a:r>
            <a:r>
              <a:rPr lang="en-US" altLang="zh-TW" sz="2000" dirty="0"/>
              <a:t>:</a:t>
            </a:r>
            <a:r>
              <a:rPr lang="zh-TW" altLang="en-US" sz="2000" dirty="0"/>
              <a:t> 棋盤小，能夠看到整棵樹詳細內容，方便檢查，且內部有連續某方下棋情況</a:t>
            </a:r>
            <a:endParaRPr lang="en-US" altLang="zh-TW" sz="2000" dirty="0"/>
          </a:p>
          <a:p>
            <a:pPr marL="800100" lvl="1" indent="-342900">
              <a:buFontTx/>
              <a:buAutoNum type="arabicPeriod"/>
            </a:pPr>
            <a:r>
              <a:rPr lang="zh-TW" altLang="en-US" sz="2000" dirty="0"/>
              <a:t>缺點 </a:t>
            </a:r>
            <a:r>
              <a:rPr lang="en-US" altLang="zh-TW" sz="2000" dirty="0"/>
              <a:t>:</a:t>
            </a:r>
            <a:r>
              <a:rPr lang="zh-TW" altLang="en-US" sz="2000" dirty="0"/>
              <a:t> 較多連續某方下棋情況，比較少能看到輪流下棋情況</a:t>
            </a:r>
            <a:endParaRPr lang="en-US" altLang="zh-TW" sz="2000" dirty="0"/>
          </a:p>
          <a:p>
            <a:pPr marL="342900" indent="-342900">
              <a:buAutoNum type="arabicPeriod"/>
            </a:pPr>
            <a:r>
              <a:rPr lang="en-US" altLang="zh-TW" sz="2000" dirty="0"/>
              <a:t>4</a:t>
            </a:r>
            <a:r>
              <a:rPr lang="zh-TW" altLang="en-US" sz="2000" dirty="0"/>
              <a:t>*</a:t>
            </a:r>
            <a:r>
              <a:rPr lang="en-US" altLang="zh-TW" sz="2000" dirty="0"/>
              <a:t>4</a:t>
            </a:r>
            <a:r>
              <a:rPr lang="zh-TW" altLang="en-US" sz="2000" dirty="0"/>
              <a:t>盤面觀察整棵</a:t>
            </a:r>
            <a:r>
              <a:rPr lang="en-US" altLang="zh-TW" sz="2000" dirty="0"/>
              <a:t>game tree</a:t>
            </a:r>
          </a:p>
          <a:p>
            <a:pPr marL="800100" lvl="1" indent="-342900">
              <a:buFontTx/>
              <a:buAutoNum type="arabicPeriod"/>
            </a:pPr>
            <a:r>
              <a:rPr lang="zh-TW" altLang="en-US" sz="2000" dirty="0"/>
              <a:t>優點 </a:t>
            </a:r>
            <a:r>
              <a:rPr lang="en-US" altLang="zh-TW" sz="2000" dirty="0"/>
              <a:t>:</a:t>
            </a:r>
            <a:r>
              <a:rPr lang="zh-TW" altLang="en-US" sz="2000" dirty="0"/>
              <a:t> 與</a:t>
            </a:r>
            <a:r>
              <a:rPr lang="en-US" altLang="zh-TW" sz="2000" dirty="0"/>
              <a:t>3</a:t>
            </a:r>
            <a:r>
              <a:rPr lang="zh-TW" altLang="en-US" sz="2000" dirty="0"/>
              <a:t>*</a:t>
            </a:r>
            <a:r>
              <a:rPr lang="en-US" altLang="zh-TW" sz="2000" dirty="0"/>
              <a:t>3</a:t>
            </a:r>
            <a:r>
              <a:rPr lang="zh-TW" altLang="en-US" sz="2000" dirty="0"/>
              <a:t>相比，能夠看到更多資訊</a:t>
            </a:r>
            <a:endParaRPr lang="en-US" altLang="zh-TW" sz="2000" dirty="0"/>
          </a:p>
          <a:p>
            <a:pPr marL="342900" indent="-342900">
              <a:buAutoNum type="arabicPeriod"/>
            </a:pPr>
            <a:r>
              <a:rPr lang="en-US" altLang="zh-TW" sz="2000" dirty="0"/>
              <a:t>8</a:t>
            </a:r>
            <a:r>
              <a:rPr lang="zh-TW" altLang="en-US" sz="2000" dirty="0"/>
              <a:t>*</a:t>
            </a:r>
            <a:r>
              <a:rPr lang="en-US" altLang="zh-TW" sz="2000" dirty="0"/>
              <a:t>8</a:t>
            </a:r>
            <a:r>
              <a:rPr lang="zh-TW" altLang="en-US" sz="2000" dirty="0"/>
              <a:t>觀察第</a:t>
            </a:r>
            <a:r>
              <a:rPr lang="en-US" altLang="zh-TW" sz="2000" dirty="0"/>
              <a:t>40</a:t>
            </a:r>
            <a:r>
              <a:rPr lang="zh-TW" altLang="en-US" sz="2000" dirty="0"/>
              <a:t>初始盤面部分</a:t>
            </a:r>
            <a:r>
              <a:rPr lang="en-US" altLang="zh-TW" sz="2000" dirty="0"/>
              <a:t>game</a:t>
            </a:r>
            <a:r>
              <a:rPr lang="zh-TW" altLang="en-US" sz="2000" dirty="0"/>
              <a:t> </a:t>
            </a:r>
            <a:r>
              <a:rPr lang="en-US" altLang="zh-TW" sz="2000" dirty="0"/>
              <a:t>tree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C4984E0D-8DF4-469C-B5D6-DE1EAA1DB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61977"/>
              </p:ext>
            </p:extLst>
          </p:nvPr>
        </p:nvGraphicFramePr>
        <p:xfrm>
          <a:off x="1072244" y="4336190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0A885A82-3019-4531-84AF-3B95D71C66BB}"/>
              </a:ext>
            </a:extLst>
          </p:cNvPr>
          <p:cNvSpPr txBox="1"/>
          <p:nvPr/>
        </p:nvSpPr>
        <p:spPr>
          <a:xfrm>
            <a:off x="1072244" y="3792974"/>
            <a:ext cx="1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3</a:t>
            </a:r>
            <a:r>
              <a:rPr lang="zh-TW" altLang="en-US" sz="2400" dirty="0"/>
              <a:t>*</a:t>
            </a:r>
            <a:r>
              <a:rPr lang="en-US" altLang="zh-TW" sz="2400" dirty="0"/>
              <a:t>3</a:t>
            </a:r>
            <a:r>
              <a:rPr lang="zh-TW" altLang="en-US" sz="2400" dirty="0"/>
              <a:t>盤面 </a:t>
            </a:r>
            <a:r>
              <a:rPr lang="en-US" altLang="zh-TW" sz="2400" dirty="0"/>
              <a:t>: </a:t>
            </a:r>
            <a:endParaRPr lang="zh-TW" altLang="en-US" sz="2400" dirty="0"/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45E57311-10B1-4FC2-A8A4-CF9065C94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406385"/>
              </p:ext>
            </p:extLst>
          </p:nvPr>
        </p:nvGraphicFramePr>
        <p:xfrm>
          <a:off x="5196000" y="4336190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3125906C-E43A-4F68-9811-0F292E6C8424}"/>
              </a:ext>
            </a:extLst>
          </p:cNvPr>
          <p:cNvSpPr txBox="1"/>
          <p:nvPr/>
        </p:nvSpPr>
        <p:spPr>
          <a:xfrm>
            <a:off x="5196000" y="3829875"/>
            <a:ext cx="1426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4</a:t>
            </a:r>
            <a:r>
              <a:rPr lang="zh-TW" altLang="en-US" sz="2400" dirty="0"/>
              <a:t>*</a:t>
            </a:r>
            <a:r>
              <a:rPr lang="en-US" altLang="zh-TW" sz="2400" dirty="0"/>
              <a:t>4</a:t>
            </a:r>
            <a:r>
              <a:rPr lang="zh-TW" altLang="en-US" sz="2400" dirty="0"/>
              <a:t>盤面 </a:t>
            </a:r>
            <a:r>
              <a:rPr lang="en-US" altLang="zh-TW" sz="2400" dirty="0"/>
              <a:t>: </a:t>
            </a:r>
            <a:endParaRPr lang="zh-TW" altLang="en-US" sz="2400" dirty="0"/>
          </a:p>
        </p:txBody>
      </p:sp>
      <p:graphicFrame>
        <p:nvGraphicFramePr>
          <p:cNvPr id="15" name="表格 6">
            <a:extLst>
              <a:ext uri="{FF2B5EF4-FFF2-40B4-BE49-F238E27FC236}">
                <a16:creationId xmlns:a16="http://schemas.microsoft.com/office/drawing/2014/main" id="{0D516E0F-4530-4655-8340-1C33E7A60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05220"/>
              </p:ext>
            </p:extLst>
          </p:nvPr>
        </p:nvGraphicFramePr>
        <p:xfrm>
          <a:off x="8945982" y="3856517"/>
          <a:ext cx="2227212" cy="22796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46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4746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4746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4746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4746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4746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4746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4746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4746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5329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532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532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532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532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532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532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532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532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01A68F18-18A0-4DD0-9CCD-B3467AB77DEE}"/>
              </a:ext>
            </a:extLst>
          </p:cNvPr>
          <p:cNvSpPr txBox="1"/>
          <p:nvPr/>
        </p:nvSpPr>
        <p:spPr>
          <a:xfrm>
            <a:off x="8849186" y="3482713"/>
            <a:ext cx="168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1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40</a:t>
            </a:r>
            <a:r>
              <a:rPr lang="zh-TW" altLang="en-US" sz="1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初始盤面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418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F48E75-64D4-4F0F-8C44-2FB08444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r>
              <a:rPr lang="zh-TW" altLang="en-US" sz="3600" dirty="0"/>
              <a:t>猜想與檢驗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6EE2A3-65ED-4AAA-8EAC-B69FFF2861B2}"/>
              </a:ext>
            </a:extLst>
          </p:cNvPr>
          <p:cNvSpPr txBox="1"/>
          <p:nvPr/>
        </p:nvSpPr>
        <p:spPr>
          <a:xfrm>
            <a:off x="493712" y="1294342"/>
            <a:ext cx="106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/>
              <a:t>從下方</a:t>
            </a:r>
            <a:r>
              <a:rPr lang="en-US" altLang="zh-TW" sz="2400" dirty="0"/>
              <a:t>8</a:t>
            </a:r>
            <a:r>
              <a:rPr lang="zh-TW" altLang="en-US" sz="2400" dirty="0"/>
              <a:t>*</a:t>
            </a:r>
            <a:r>
              <a:rPr lang="en-US" altLang="zh-TW" sz="2400" dirty="0"/>
              <a:t>8</a:t>
            </a:r>
            <a:r>
              <a:rPr lang="zh-TW" altLang="en-US" sz="2400" dirty="0"/>
              <a:t>第</a:t>
            </a:r>
            <a:r>
              <a:rPr lang="en-US" altLang="zh-TW" sz="2400" dirty="0"/>
              <a:t>40</a:t>
            </a:r>
            <a:r>
              <a:rPr lang="zh-TW" altLang="en-US" sz="2400" dirty="0"/>
              <a:t>個初始盤面圖表來看，</a:t>
            </a:r>
            <a:r>
              <a:rPr lang="en-US" altLang="zh-TW" sz="2400" dirty="0"/>
              <a:t>m&gt;beta</a:t>
            </a:r>
            <a:r>
              <a:rPr lang="zh-TW" altLang="en-US" sz="2400" dirty="0"/>
              <a:t>產生剪枝都在較深的部分</a:t>
            </a: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/>
              <a:t>越深層的</a:t>
            </a:r>
            <a:r>
              <a:rPr lang="en-US" altLang="zh-TW" sz="2400" dirty="0"/>
              <a:t>[</a:t>
            </a:r>
            <a:r>
              <a:rPr lang="en-US" altLang="zh-TW" sz="2400" dirty="0" err="1"/>
              <a:t>alpha,beta</a:t>
            </a:r>
            <a:r>
              <a:rPr lang="en-US" altLang="zh-TW" sz="2400" dirty="0"/>
              <a:t>]</a:t>
            </a:r>
            <a:r>
              <a:rPr lang="zh-TW" altLang="en-US" sz="2400" dirty="0"/>
              <a:t>區間範圍會越來越小，剪枝會更多</a:t>
            </a:r>
            <a:endParaRPr lang="en-US" altLang="zh-TW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BA6C54-68F1-4E15-B97F-26BD41A74FBC}"/>
              </a:ext>
            </a:extLst>
          </p:cNvPr>
          <p:cNvSpPr txBox="1"/>
          <p:nvPr/>
        </p:nvSpPr>
        <p:spPr>
          <a:xfrm>
            <a:off x="493712" y="2335110"/>
            <a:ext cx="106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所以有沒有可能大多數值落在某個區間或是大於</a:t>
            </a:r>
            <a:r>
              <a:rPr lang="en-US" altLang="zh-TW" sz="2400" dirty="0"/>
              <a:t>beta</a:t>
            </a:r>
            <a:r>
              <a:rPr lang="zh-TW" altLang="en-US" sz="2400" dirty="0"/>
              <a:t>的值大部分都在較深層都剪枝了</a:t>
            </a:r>
            <a:r>
              <a:rPr lang="en-US" altLang="zh-TW" sz="2400" dirty="0"/>
              <a:t>?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9AE8679-F189-4C59-8202-38775532E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453248"/>
              </p:ext>
            </p:extLst>
          </p:nvPr>
        </p:nvGraphicFramePr>
        <p:xfrm>
          <a:off x="5137150" y="3874933"/>
          <a:ext cx="1917700" cy="2468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4084752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69379124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當</a:t>
                      </a: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m&gt;beta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剪枝數量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1868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53152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967876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411460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136515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15245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300303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779236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625507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938248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60214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03074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174711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306996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F423C52-81F8-42B9-8451-D016BAA9198E}"/>
              </a:ext>
            </a:extLst>
          </p:cNvPr>
          <p:cNvSpPr txBox="1"/>
          <p:nvPr/>
        </p:nvSpPr>
        <p:spPr>
          <a:xfrm>
            <a:off x="5137150" y="3166107"/>
            <a:ext cx="2447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8</a:t>
            </a:r>
            <a:r>
              <a:rPr lang="zh-TW" altLang="en-US" sz="1800" dirty="0"/>
              <a:t>*</a:t>
            </a:r>
            <a:r>
              <a:rPr lang="en-US" altLang="zh-TW" sz="1800" dirty="0"/>
              <a:t>8</a:t>
            </a:r>
            <a:r>
              <a:rPr lang="zh-TW" altLang="en-US" sz="1800" dirty="0"/>
              <a:t>觀察第</a:t>
            </a:r>
            <a:r>
              <a:rPr lang="en-US" altLang="zh-TW" sz="1800" dirty="0"/>
              <a:t>40</a:t>
            </a:r>
            <a:r>
              <a:rPr lang="zh-TW" altLang="en-US" sz="1800" dirty="0"/>
              <a:t>初始盤面</a:t>
            </a:r>
            <a:endParaRPr lang="en-US" altLang="zh-TW" sz="1800" dirty="0"/>
          </a:p>
          <a:p>
            <a:r>
              <a:rPr lang="en-US" altLang="zh-TW" dirty="0"/>
              <a:t>M&gt;beta</a:t>
            </a:r>
            <a:r>
              <a:rPr lang="zh-TW" altLang="en-US" dirty="0"/>
              <a:t>剪枝數量</a:t>
            </a:r>
          </a:p>
        </p:txBody>
      </p:sp>
    </p:spTree>
    <p:extLst>
      <p:ext uri="{BB962C8B-B14F-4D97-AF65-F5344CB8AC3E}">
        <p14:creationId xmlns:p14="http://schemas.microsoft.com/office/powerpoint/2010/main" val="394261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CAB1D622-2D13-41CF-B1D7-8833ED29FC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361814"/>
              </p:ext>
            </p:extLst>
          </p:nvPr>
        </p:nvGraphicFramePr>
        <p:xfrm>
          <a:off x="335279" y="1456267"/>
          <a:ext cx="8932545" cy="4827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DCE50BD-302C-4CBE-BE52-B6508807D585}"/>
              </a:ext>
            </a:extLst>
          </p:cNvPr>
          <p:cNvSpPr txBox="1"/>
          <p:nvPr/>
        </p:nvSpPr>
        <p:spPr>
          <a:xfrm>
            <a:off x="9391650" y="1352550"/>
            <a:ext cx="24650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例如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本層</a:t>
            </a:r>
            <a:r>
              <a:rPr lang="en-US" altLang="zh-TW" dirty="0"/>
              <a:t>[-4,-2]</a:t>
            </a:r>
            <a:r>
              <a:rPr lang="zh-TW" altLang="en-US" dirty="0"/>
              <a:t>，若</a:t>
            </a:r>
            <a:r>
              <a:rPr lang="en-US" altLang="zh-TW" dirty="0"/>
              <a:t>m=-5</a:t>
            </a:r>
            <a:r>
              <a:rPr lang="zh-TW" altLang="en-US" dirty="0"/>
              <a:t>，不剪枝，但如果傳到上層，上層範圍是</a:t>
            </a:r>
            <a:r>
              <a:rPr lang="en-US" altLang="zh-TW" dirty="0"/>
              <a:t>[alpha,4]</a:t>
            </a:r>
            <a:r>
              <a:rPr lang="zh-TW" altLang="en-US" dirty="0"/>
              <a:t>，值變成</a:t>
            </a:r>
            <a:r>
              <a:rPr lang="en-US" altLang="zh-TW" dirty="0"/>
              <a:t>5</a:t>
            </a:r>
            <a:r>
              <a:rPr lang="zh-TW" altLang="en-US" dirty="0"/>
              <a:t>，</a:t>
            </a:r>
            <a:r>
              <a:rPr lang="en-US" altLang="zh-TW" dirty="0"/>
              <a:t>5&gt;4</a:t>
            </a:r>
            <a:r>
              <a:rPr lang="zh-TW" altLang="en-US" dirty="0"/>
              <a:t>所以在上層會剪枝</a:t>
            </a:r>
            <a:endParaRPr lang="en-US" altLang="zh-TW" dirty="0"/>
          </a:p>
          <a:p>
            <a:r>
              <a:rPr lang="zh-TW" altLang="en-US" dirty="0"/>
              <a:t>因此能夠傳到上層的值是界在</a:t>
            </a:r>
            <a:r>
              <a:rPr lang="en-US" altLang="zh-TW" dirty="0"/>
              <a:t>alpha</a:t>
            </a:r>
            <a:r>
              <a:rPr lang="zh-TW" altLang="en-US" dirty="0"/>
              <a:t>和</a:t>
            </a:r>
            <a:r>
              <a:rPr lang="en-US" altLang="zh-TW" dirty="0"/>
              <a:t>beta</a:t>
            </a:r>
            <a:r>
              <a:rPr lang="zh-TW" altLang="en-US" dirty="0"/>
              <a:t>之間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圖表解說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若比左右邊高的部分，可能被多次當成邊界值</a:t>
            </a: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C159AED-EAF0-4523-A69B-7AB5102B29B7}"/>
              </a:ext>
            </a:extLst>
          </p:cNvPr>
          <p:cNvSpPr txBox="1"/>
          <p:nvPr/>
        </p:nvSpPr>
        <p:spPr>
          <a:xfrm>
            <a:off x="564204" y="379263"/>
            <a:ext cx="882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檢驗方式 </a:t>
            </a:r>
            <a:r>
              <a:rPr lang="en-US" altLang="zh-TW" sz="3600" dirty="0"/>
              <a:t>–</a:t>
            </a:r>
            <a:r>
              <a:rPr lang="zh-TW" altLang="en-US" sz="3600" dirty="0"/>
              <a:t> 最下層</a:t>
            </a:r>
            <a:r>
              <a:rPr lang="en-US" altLang="zh-TW" sz="3600" dirty="0"/>
              <a:t>alpha-beta</a:t>
            </a:r>
            <a:r>
              <a:rPr lang="zh-TW" altLang="en-US" sz="3600" dirty="0"/>
              <a:t>區間覆蓋次數</a:t>
            </a:r>
          </a:p>
        </p:txBody>
      </p:sp>
    </p:spTree>
    <p:extLst>
      <p:ext uri="{BB962C8B-B14F-4D97-AF65-F5344CB8AC3E}">
        <p14:creationId xmlns:p14="http://schemas.microsoft.com/office/powerpoint/2010/main" val="398687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5C92C-0731-4F36-AE1A-C7BFA4BC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0"/>
            <a:ext cx="10131425" cy="1456267"/>
          </a:xfrm>
        </p:spPr>
        <p:txBody>
          <a:bodyPr/>
          <a:lstStyle/>
          <a:p>
            <a:r>
              <a:rPr lang="zh-TW" altLang="en-US" dirty="0"/>
              <a:t>檢驗方式 </a:t>
            </a:r>
            <a:r>
              <a:rPr lang="en-US" altLang="zh-TW" dirty="0"/>
              <a:t>–</a:t>
            </a:r>
            <a:r>
              <a:rPr lang="zh-TW" altLang="en-US" dirty="0"/>
              <a:t> 回傳值統計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50B76D1-9765-4F42-9290-E0329773E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745873"/>
              </p:ext>
            </p:extLst>
          </p:nvPr>
        </p:nvGraphicFramePr>
        <p:xfrm>
          <a:off x="-4" y="1638292"/>
          <a:ext cx="12192004" cy="41305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3197879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86202204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025904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49663729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580339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75506846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0990823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0171108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271768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759797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1986886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5716699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2596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8027544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7422826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1007839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970312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5346910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9168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037584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8699015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98851870"/>
                    </a:ext>
                  </a:extLst>
                </a:gridCol>
              </a:tblGrid>
              <a:tr h="2190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depth10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depth9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depth8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depth7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depth6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depth5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depth4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depth3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depth2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depth1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depth0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extLst>
                  <a:ext uri="{0D108BD9-81ED-4DB2-BD59-A6C34878D82A}">
                    <a16:rowId xmlns:a16="http://schemas.microsoft.com/office/drawing/2014/main" val="9384738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 dirty="0">
                          <a:effectLst/>
                        </a:rPr>
                        <a:t>回傳值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出現次數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回傳值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出現次數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回傳值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 dirty="0">
                          <a:effectLst/>
                        </a:rPr>
                        <a:t>出現次數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回傳值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出現次數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回傳值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出現次數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回傳值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出現次數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回傳值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出現次數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回傳值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出現次數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回傳值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出現次數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回傳值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出現次數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回傳值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出現次數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extLst>
                  <a:ext uri="{0D108BD9-81ED-4DB2-BD59-A6C34878D82A}">
                    <a16:rowId xmlns:a16="http://schemas.microsoft.com/office/drawing/2014/main" val="2044136619"/>
                  </a:ext>
                </a:extLst>
              </a:tr>
              <a:tr h="218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-19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-16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-19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-12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-10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extLst>
                  <a:ext uri="{0D108BD9-81ED-4DB2-BD59-A6C34878D82A}">
                    <a16:rowId xmlns:a16="http://schemas.microsoft.com/office/drawing/2014/main" val="3362452995"/>
                  </a:ext>
                </a:extLst>
              </a:tr>
              <a:tr h="218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-16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-14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27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-14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-10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47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77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extLst>
                  <a:ext uri="{0D108BD9-81ED-4DB2-BD59-A6C34878D82A}">
                    <a16:rowId xmlns:a16="http://schemas.microsoft.com/office/drawing/2014/main" val="4226344334"/>
                  </a:ext>
                </a:extLst>
              </a:tr>
              <a:tr h="218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-14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224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-12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1887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-12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174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95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extLst>
                  <a:ext uri="{0D108BD9-81ED-4DB2-BD59-A6C34878D82A}">
                    <a16:rowId xmlns:a16="http://schemas.microsoft.com/office/drawing/2014/main" val="4146718735"/>
                  </a:ext>
                </a:extLst>
              </a:tr>
              <a:tr h="218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-12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1971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-10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10045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-10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197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6294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991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525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361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extLst>
                  <a:ext uri="{0D108BD9-81ED-4DB2-BD59-A6C34878D82A}">
                    <a16:rowId xmlns:a16="http://schemas.microsoft.com/office/drawing/2014/main" val="1795312628"/>
                  </a:ext>
                </a:extLst>
              </a:tr>
              <a:tr h="218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-10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10890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44985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871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16992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2129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773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67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extLst>
                  <a:ext uri="{0D108BD9-81ED-4DB2-BD59-A6C34878D82A}">
                    <a16:rowId xmlns:a16="http://schemas.microsoft.com/office/drawing/2014/main" val="1140570923"/>
                  </a:ext>
                </a:extLst>
              </a:tr>
              <a:tr h="218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47595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141751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3176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11558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5966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260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extLst>
                  <a:ext uri="{0D108BD9-81ED-4DB2-BD59-A6C34878D82A}">
                    <a16:rowId xmlns:a16="http://schemas.microsoft.com/office/drawing/2014/main" val="4028706053"/>
                  </a:ext>
                </a:extLst>
              </a:tr>
              <a:tr h="218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153191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209335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9423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4975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3826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108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extLst>
                  <a:ext uri="{0D108BD9-81ED-4DB2-BD59-A6C34878D82A}">
                    <a16:rowId xmlns:a16="http://schemas.microsoft.com/office/drawing/2014/main" val="4185531967"/>
                  </a:ext>
                </a:extLst>
              </a:tr>
              <a:tr h="218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345666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126533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22562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1702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755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extLst>
                  <a:ext uri="{0D108BD9-81ED-4DB2-BD59-A6C34878D82A}">
                    <a16:rowId xmlns:a16="http://schemas.microsoft.com/office/drawing/2014/main" val="3606386898"/>
                  </a:ext>
                </a:extLst>
              </a:tr>
              <a:tr h="218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553616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71332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39019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390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extLst>
                  <a:ext uri="{0D108BD9-81ED-4DB2-BD59-A6C34878D82A}">
                    <a16:rowId xmlns:a16="http://schemas.microsoft.com/office/drawing/2014/main" val="1229783740"/>
                  </a:ext>
                </a:extLst>
              </a:tr>
              <a:tr h="218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622162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29816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57331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76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10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extLst>
                  <a:ext uri="{0D108BD9-81ED-4DB2-BD59-A6C34878D82A}">
                    <a16:rowId xmlns:a16="http://schemas.microsoft.com/office/drawing/2014/main" val="2604381311"/>
                  </a:ext>
                </a:extLst>
              </a:tr>
              <a:tr h="218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502679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11201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35389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extLst>
                  <a:ext uri="{0D108BD9-81ED-4DB2-BD59-A6C34878D82A}">
                    <a16:rowId xmlns:a16="http://schemas.microsoft.com/office/drawing/2014/main" val="2417836076"/>
                  </a:ext>
                </a:extLst>
              </a:tr>
              <a:tr h="218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292039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3567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7789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extLst>
                  <a:ext uri="{0D108BD9-81ED-4DB2-BD59-A6C34878D82A}">
                    <a16:rowId xmlns:a16="http://schemas.microsoft.com/office/drawing/2014/main" val="23321442"/>
                  </a:ext>
                </a:extLst>
              </a:tr>
              <a:tr h="218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127899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966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499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extLst>
                  <a:ext uri="{0D108BD9-81ED-4DB2-BD59-A6C34878D82A}">
                    <a16:rowId xmlns:a16="http://schemas.microsoft.com/office/drawing/2014/main" val="2682318198"/>
                  </a:ext>
                </a:extLst>
              </a:tr>
              <a:tr h="218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41485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10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209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10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118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extLst>
                  <a:ext uri="{0D108BD9-81ED-4DB2-BD59-A6C34878D82A}">
                    <a16:rowId xmlns:a16="http://schemas.microsoft.com/office/drawing/2014/main" val="1324184017"/>
                  </a:ext>
                </a:extLst>
              </a:tr>
              <a:tr h="218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10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9167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12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12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extLst>
                  <a:ext uri="{0D108BD9-81ED-4DB2-BD59-A6C34878D82A}">
                    <a16:rowId xmlns:a16="http://schemas.microsoft.com/office/drawing/2014/main" val="524210718"/>
                  </a:ext>
                </a:extLst>
              </a:tr>
              <a:tr h="218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12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1257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14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extLst>
                  <a:ext uri="{0D108BD9-81ED-4DB2-BD59-A6C34878D82A}">
                    <a16:rowId xmlns:a16="http://schemas.microsoft.com/office/drawing/2014/main" val="3261636421"/>
                  </a:ext>
                </a:extLst>
              </a:tr>
              <a:tr h="218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14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72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426" marR="6426" marT="6426" marB="0" anchor="b"/>
                </a:tc>
                <a:extLst>
                  <a:ext uri="{0D108BD9-81ED-4DB2-BD59-A6C34878D82A}">
                    <a16:rowId xmlns:a16="http://schemas.microsoft.com/office/drawing/2014/main" val="401985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69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10660168-E62E-48DE-B9FC-93549C6C5E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794823"/>
              </p:ext>
            </p:extLst>
          </p:nvPr>
        </p:nvGraphicFramePr>
        <p:xfrm>
          <a:off x="0" y="-1"/>
          <a:ext cx="609600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2C855C47-AE1B-4BD8-B759-7E56A566FB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023359"/>
              </p:ext>
            </p:extLst>
          </p:nvPr>
        </p:nvGraphicFramePr>
        <p:xfrm>
          <a:off x="6096000" y="0"/>
          <a:ext cx="6096001" cy="360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709AF555-1D3E-4771-BA86-EEA9F2AE29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1594497"/>
              </p:ext>
            </p:extLst>
          </p:nvPr>
        </p:nvGraphicFramePr>
        <p:xfrm>
          <a:off x="0" y="3429001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D3002F47-55E4-461E-8731-8721B3BC3C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173504"/>
              </p:ext>
            </p:extLst>
          </p:nvPr>
        </p:nvGraphicFramePr>
        <p:xfrm>
          <a:off x="6095999" y="3428999"/>
          <a:ext cx="6096001" cy="342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4978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A8820F6E-5C6F-4802-BA0C-A306C75019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976644"/>
              </p:ext>
            </p:extLst>
          </p:nvPr>
        </p:nvGraphicFramePr>
        <p:xfrm>
          <a:off x="0" y="0"/>
          <a:ext cx="6019800" cy="360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圖表 10">
            <a:extLst>
              <a:ext uri="{FF2B5EF4-FFF2-40B4-BE49-F238E27FC236}">
                <a16:creationId xmlns:a16="http://schemas.microsoft.com/office/drawing/2014/main" id="{32A9F2E2-C0D4-40CB-AB2E-7F17A00309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307994"/>
              </p:ext>
            </p:extLst>
          </p:nvPr>
        </p:nvGraphicFramePr>
        <p:xfrm>
          <a:off x="6095999" y="0"/>
          <a:ext cx="6096001" cy="360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B470E8A7-E68A-4267-A4F0-B9D275B931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062088"/>
              </p:ext>
            </p:extLst>
          </p:nvPr>
        </p:nvGraphicFramePr>
        <p:xfrm>
          <a:off x="-1" y="3428999"/>
          <a:ext cx="6095999" cy="342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圖表 12">
            <a:extLst>
              <a:ext uri="{FF2B5EF4-FFF2-40B4-BE49-F238E27FC236}">
                <a16:creationId xmlns:a16="http://schemas.microsoft.com/office/drawing/2014/main" id="{8640BD3C-00FD-4931-99FF-4416E305F9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1694"/>
              </p:ext>
            </p:extLst>
          </p:nvPr>
        </p:nvGraphicFramePr>
        <p:xfrm>
          <a:off x="6095999" y="3428999"/>
          <a:ext cx="6096002" cy="342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71520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5234</TotalTime>
  <Words>3788</Words>
  <Application>Microsoft Office PowerPoint</Application>
  <PresentationFormat>寬螢幕</PresentationFormat>
  <Paragraphs>2515</Paragraphs>
  <Slides>21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Wingdings</vt:lpstr>
      <vt:lpstr>天體</vt:lpstr>
      <vt:lpstr>週進度報告(10/22&amp;10/30)</vt:lpstr>
      <vt:lpstr>目錄</vt:lpstr>
      <vt:lpstr>PowerPoint 簡報</vt:lpstr>
      <vt:lpstr>解決方案-1&amp;2</vt:lpstr>
      <vt:lpstr>猜想與檢驗</vt:lpstr>
      <vt:lpstr>PowerPoint 簡報</vt:lpstr>
      <vt:lpstr>檢驗方式 – 回傳值統計</vt:lpstr>
      <vt:lpstr>PowerPoint 簡報</vt:lpstr>
      <vt:lpstr>PowerPoint 簡報</vt:lpstr>
      <vt:lpstr>PowerPoint 簡報</vt:lpstr>
      <vt:lpstr>PowerPoint 簡報</vt:lpstr>
      <vt:lpstr>結論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結論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週進度報告</dc:title>
  <dc:creator>A6221010</dc:creator>
  <cp:lastModifiedBy>A6221010</cp:lastModifiedBy>
  <cp:revision>48</cp:revision>
  <dcterms:created xsi:type="dcterms:W3CDTF">2021-09-21T08:18:15Z</dcterms:created>
  <dcterms:modified xsi:type="dcterms:W3CDTF">2021-10-30T03:43:11Z</dcterms:modified>
</cp:coreProperties>
</file>