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6"/>
  </p:notesMasterIdLst>
  <p:sldIdLst>
    <p:sldId id="256" r:id="rId2"/>
    <p:sldId id="257" r:id="rId3"/>
    <p:sldId id="347" r:id="rId4"/>
    <p:sldId id="348" r:id="rId5"/>
    <p:sldId id="349" r:id="rId6"/>
    <p:sldId id="350" r:id="rId7"/>
    <p:sldId id="355" r:id="rId8"/>
    <p:sldId id="351" r:id="rId9"/>
    <p:sldId id="352" r:id="rId10"/>
    <p:sldId id="353" r:id="rId11"/>
    <p:sldId id="356" r:id="rId12"/>
    <p:sldId id="354" r:id="rId13"/>
    <p:sldId id="35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FB084-2746-490B-B0BD-9FBD1993BC2F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3AE1C-5C30-4916-86F1-9C33FF8B1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4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3AE1C-5C30-4916-86F1-9C33FF8B1ED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93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3AE1C-5C30-4916-86F1-9C33FF8B1ED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4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3AE1C-5C30-4916-86F1-9C33FF8B1ED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845C7C3-4EFD-4A00-8AA4-B7F57480649A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475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03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088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93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933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324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07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97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84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27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95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05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08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67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59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93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69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45C7C3-4EFD-4A00-8AA4-B7F57480649A}" type="datetimeFigureOut">
              <a:rPr lang="zh-TW" altLang="en-US" smtClean="0"/>
              <a:t>2021/11/6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863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1770B-6249-48FD-B779-A3EBB1AF5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週進度報告</a:t>
            </a:r>
            <a:r>
              <a:rPr lang="en-US" altLang="zh-TW" sz="6000" dirty="0"/>
              <a:t>(11/05)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7788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085D9E4-F932-46B3-9D28-FEF124F0D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58344"/>
              </p:ext>
            </p:extLst>
          </p:nvPr>
        </p:nvGraphicFramePr>
        <p:xfrm>
          <a:off x="4073775" y="648707"/>
          <a:ext cx="4429668" cy="472746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7417">
                  <a:extLst>
                    <a:ext uri="{9D8B030D-6E8A-4147-A177-3AD203B41FA5}">
                      <a16:colId xmlns:a16="http://schemas.microsoft.com/office/drawing/2014/main" val="3144874390"/>
                    </a:ext>
                  </a:extLst>
                </a:gridCol>
                <a:gridCol w="1107417">
                  <a:extLst>
                    <a:ext uri="{9D8B030D-6E8A-4147-A177-3AD203B41FA5}">
                      <a16:colId xmlns:a16="http://schemas.microsoft.com/office/drawing/2014/main" val="3469841411"/>
                    </a:ext>
                  </a:extLst>
                </a:gridCol>
                <a:gridCol w="1107417">
                  <a:extLst>
                    <a:ext uri="{9D8B030D-6E8A-4147-A177-3AD203B41FA5}">
                      <a16:colId xmlns:a16="http://schemas.microsoft.com/office/drawing/2014/main" val="2052023478"/>
                    </a:ext>
                  </a:extLst>
                </a:gridCol>
                <a:gridCol w="1107417">
                  <a:extLst>
                    <a:ext uri="{9D8B030D-6E8A-4147-A177-3AD203B41FA5}">
                      <a16:colId xmlns:a16="http://schemas.microsoft.com/office/drawing/2014/main" val="670873191"/>
                    </a:ext>
                  </a:extLst>
                </a:gridCol>
              </a:tblGrid>
              <a:tr h="16261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排序編號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altLang="zh-TW" sz="1800" dirty="0">
                          <a:solidFill>
                            <a:srgbClr val="92D050"/>
                          </a:solidFill>
                        </a:rPr>
                        <a:t>G</a:t>
                      </a:r>
                      <a:r>
                        <a:rPr lang="en-US" altLang="zh-TW" sz="1800" dirty="0">
                          <a:solidFill>
                            <a:srgbClr val="7030A0"/>
                          </a:solidFill>
                        </a:rPr>
                        <a:t>P</a:t>
                      </a:r>
                      <a:endParaRPr lang="zh-TW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Time(s)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Node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313101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1728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3.71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9614374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8743548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2718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3.69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9633912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6424644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1827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3.70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9652700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7746185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1727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3.70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9657714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7775166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2817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3.70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9670221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6309067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1718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3.70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9672750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860789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2717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3.70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9677437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8964203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1817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3.71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9710716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9714670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1717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3.71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9716465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751859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1217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4.49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11831126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6100907"/>
                  </a:ext>
                </a:extLst>
              </a:tr>
              <a:tr h="28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7812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8.39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22528721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2350677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8464BC2-E8EE-49D9-BB4E-8FA7CFF02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23735"/>
              </p:ext>
            </p:extLst>
          </p:nvPr>
        </p:nvGraphicFramePr>
        <p:xfrm>
          <a:off x="8675780" y="648707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1B1CE15-C013-43CD-8903-E4BAD9F83234}"/>
              </a:ext>
            </a:extLst>
          </p:cNvPr>
          <p:cNvSpPr txBox="1"/>
          <p:nvPr/>
        </p:nvSpPr>
        <p:spPr>
          <a:xfrm>
            <a:off x="416559" y="648707"/>
            <a:ext cx="34848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Depth : 12</a:t>
            </a:r>
          </a:p>
          <a:p>
            <a:r>
              <a:rPr lang="zh-TW" altLang="en-US" dirty="0"/>
              <a:t>隨機盤面共</a:t>
            </a:r>
            <a:r>
              <a:rPr lang="en-US" altLang="zh-TW" dirty="0"/>
              <a:t>20</a:t>
            </a:r>
            <a:r>
              <a:rPr lang="zh-TW" altLang="en-US" dirty="0"/>
              <a:t>個</a:t>
            </a:r>
            <a:r>
              <a:rPr lang="en-US" altLang="zh-TW" dirty="0"/>
              <a:t>(10</a:t>
            </a:r>
            <a:r>
              <a:rPr lang="zh-TW" altLang="en-US" dirty="0"/>
              <a:t>子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1278</a:t>
            </a:r>
            <a:r>
              <a:rPr lang="zh-TW" altLang="en-US" dirty="0"/>
              <a:t> </a:t>
            </a:r>
            <a:r>
              <a:rPr lang="en-US" altLang="zh-TW" dirty="0"/>
              <a:t>-&gt; 24</a:t>
            </a:r>
          </a:p>
          <a:p>
            <a:r>
              <a:rPr lang="en-US" altLang="zh-TW" dirty="0"/>
              <a:t>1127,1178 ,1227 ,1277 1778,1788 -&gt; 12*6</a:t>
            </a:r>
          </a:p>
          <a:p>
            <a:r>
              <a:rPr lang="en-US" altLang="zh-TW" dirty="0"/>
              <a:t>1177 -&gt; 6</a:t>
            </a:r>
          </a:p>
          <a:p>
            <a:r>
              <a:rPr lang="en-US" altLang="zh-TW" dirty="0"/>
              <a:t>1112,1117,1222,1777,7778,</a:t>
            </a:r>
          </a:p>
          <a:p>
            <a:r>
              <a:rPr lang="en-US" altLang="zh-TW" dirty="0"/>
              <a:t>7888 -&gt; 4*6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共</a:t>
            </a:r>
            <a:r>
              <a:rPr lang="en-US" altLang="zh-TW" dirty="0">
                <a:solidFill>
                  <a:srgbClr val="FF0000"/>
                </a:solidFill>
              </a:rPr>
              <a:t>126</a:t>
            </a:r>
            <a:r>
              <a:rPr lang="zh-TW" altLang="en-US" dirty="0">
                <a:solidFill>
                  <a:srgbClr val="FF0000"/>
                </a:solidFill>
              </a:rPr>
              <a:t>種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假設已經找到收斂的權重盤面</a:t>
            </a:r>
            <a:r>
              <a:rPr lang="en-US" altLang="zh-TW" dirty="0"/>
              <a:t>(126</a:t>
            </a:r>
            <a:r>
              <a:rPr lang="zh-TW" altLang="en-US" dirty="0"/>
              <a:t>的其中一種</a:t>
            </a:r>
            <a:r>
              <a:rPr lang="en-US" altLang="zh-TW" dirty="0"/>
              <a:t>)</a:t>
            </a:r>
            <a:r>
              <a:rPr lang="zh-TW" altLang="en-US" dirty="0"/>
              <a:t>，再重測試發散權重盤面較佳組合，在右側可以知道有機會比以前快或慢，但不能知道</a:t>
            </a:r>
            <a:r>
              <a:rPr lang="en-US" altLang="zh-TW" dirty="0"/>
              <a:t>(126</a:t>
            </a:r>
            <a:r>
              <a:rPr lang="zh-TW" altLang="en-US" dirty="0"/>
              <a:t>的其中一種</a:t>
            </a:r>
            <a:r>
              <a:rPr lang="en-US" altLang="zh-TW" dirty="0"/>
              <a:t>)</a:t>
            </a:r>
            <a:r>
              <a:rPr lang="zh-TW" altLang="en-US" dirty="0"/>
              <a:t>選好後，發散部分是不是較佳組合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右側最佳為</a:t>
            </a:r>
            <a:r>
              <a:rPr lang="en-US" altLang="zh-TW" dirty="0"/>
              <a:t>1728</a:t>
            </a:r>
            <a:r>
              <a:rPr lang="zh-TW" altLang="en-US" dirty="0"/>
              <a:t>，但靠近角落位置應該不安全，因此不太合理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FCB46A-9853-4D94-AC2D-3E8FC6434159}"/>
              </a:ext>
            </a:extLst>
          </p:cNvPr>
          <p:cNvSpPr txBox="1"/>
          <p:nvPr/>
        </p:nvSpPr>
        <p:spPr>
          <a:xfrm>
            <a:off x="8675780" y="4065040"/>
            <a:ext cx="3484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組合改善部分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endParaRPr lang="en-US" altLang="zh-TW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1.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 刪除重複權重組合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例如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1178)</a:t>
            </a:r>
          </a:p>
          <a:p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也可以說對於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1278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共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24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種組合進行測試</a:t>
            </a:r>
            <a:endParaRPr lang="en-US" altLang="zh-TW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2.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 固定綠色為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再次測試</a:t>
            </a:r>
            <a:endParaRPr lang="en-US" altLang="zh-TW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346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審局函數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審局函數設計對於搜尋速度有影響，因此嘗試改變審局函數方式</a:t>
            </a:r>
            <a:endParaRPr lang="en-US" altLang="zh-TW" dirty="0"/>
          </a:p>
          <a:p>
            <a:r>
              <a:rPr lang="zh-TW" altLang="en-US" dirty="0"/>
              <a:t>目前是黑子顆數 </a:t>
            </a:r>
            <a:r>
              <a:rPr lang="en-US" altLang="zh-TW" dirty="0"/>
              <a:t>–</a:t>
            </a:r>
            <a:r>
              <a:rPr lang="zh-TW" altLang="en-US" dirty="0"/>
              <a:t> 白子顆數</a:t>
            </a:r>
            <a:endParaRPr lang="en-US" altLang="zh-TW" dirty="0"/>
          </a:p>
          <a:p>
            <a:r>
              <a:rPr lang="zh-TW" altLang="en-US" dirty="0"/>
              <a:t>審局函數對於每個位置不同值</a:t>
            </a:r>
            <a:r>
              <a:rPr lang="en-US" altLang="zh-TW" dirty="0"/>
              <a:t>(=</a:t>
            </a:r>
            <a:r>
              <a:rPr lang="zh-TW" altLang="en-US" dirty="0"/>
              <a:t>重要程度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911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1BFF3466-3715-4C9E-ABD0-7E1E98AD4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4526"/>
              </p:ext>
            </p:extLst>
          </p:nvPr>
        </p:nvGraphicFramePr>
        <p:xfrm>
          <a:off x="751575" y="3385819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BA574C45-8EAE-4A15-A69F-9D16AA8C8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354839"/>
              </p:ext>
            </p:extLst>
          </p:nvPr>
        </p:nvGraphicFramePr>
        <p:xfrm>
          <a:off x="6363614" y="3061819"/>
          <a:ext cx="3564000" cy="35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-10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-10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-10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-20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-20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-10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-10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-20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-20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-10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-10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-10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5">
                <a:extLst>
                  <a:ext uri="{FF2B5EF4-FFF2-40B4-BE49-F238E27FC236}">
                    <a16:creationId xmlns:a16="http://schemas.microsoft.com/office/drawing/2014/main" id="{7259FEFA-3A70-40E9-9479-E43B8D18D2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958647"/>
                  </p:ext>
                </p:extLst>
              </p:nvPr>
            </p:nvGraphicFramePr>
            <p:xfrm>
              <a:off x="6363614" y="564149"/>
              <a:ext cx="3921552" cy="214624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307184">
                      <a:extLst>
                        <a:ext uri="{9D8B030D-6E8A-4147-A177-3AD203B41FA5}">
                          <a16:colId xmlns:a16="http://schemas.microsoft.com/office/drawing/2014/main" val="3431076451"/>
                        </a:ext>
                      </a:extLst>
                    </a:gridCol>
                    <a:gridCol w="1307184">
                      <a:extLst>
                        <a:ext uri="{9D8B030D-6E8A-4147-A177-3AD203B41FA5}">
                          <a16:colId xmlns:a16="http://schemas.microsoft.com/office/drawing/2014/main" val="1236674020"/>
                        </a:ext>
                      </a:extLst>
                    </a:gridCol>
                    <a:gridCol w="1307184">
                      <a:extLst>
                        <a:ext uri="{9D8B030D-6E8A-4147-A177-3AD203B41FA5}">
                          <a16:colId xmlns:a16="http://schemas.microsoft.com/office/drawing/2014/main" val="4134389024"/>
                        </a:ext>
                      </a:extLst>
                    </a:gridCol>
                  </a:tblGrid>
                  <a:tr h="850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dirty="0">
                              <a:solidFill>
                                <a:schemeClr val="tx1"/>
                              </a:solidFill>
                            </a:rPr>
                            <a:t>審局函數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Average</a:t>
                          </a:r>
                        </a:p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Time(s)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Average</a:t>
                          </a:r>
                        </a:p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Node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6852723"/>
                      </a:ext>
                    </a:extLst>
                  </a:tr>
                  <a:tr h="73929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zh-TW" altLang="en-US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新細明體" panose="02020500000000000000" pitchFamily="18" charset="-120"/>
                            </a:rPr>
                            <a:t>黑子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u="none" strike="noStrike" dirty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−</m:t>
                              </m:r>
                            </m:oMath>
                          </a14:m>
                          <a:r>
                            <a:rPr lang="zh-TW" altLang="en-US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新細明體" panose="02020500000000000000" pitchFamily="18" charset="-120"/>
                            </a:rPr>
                            <a:t>白子</a:t>
                          </a:r>
                          <a:endParaRPr lang="en-US" altLang="zh-TW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新細明體" panose="02020500000000000000" pitchFamily="18" charset="-120"/>
                            </a:rPr>
                            <a:t>10.23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新細明體" panose="02020500000000000000" pitchFamily="18" charset="-120"/>
                            </a:rPr>
                            <a:t>28193878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826703"/>
                      </a:ext>
                    </a:extLst>
                  </a:tr>
                  <a:tr h="4655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zh-TW" altLang="en-US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新細明體" panose="02020500000000000000" pitchFamily="18" charset="-120"/>
                            </a:rPr>
                            <a:t>下方審局函數棋盤</a:t>
                          </a:r>
                          <a:endParaRPr lang="en-US" altLang="zh-TW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600" b="0" i="0" u="none" strike="noStrike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新細明體" panose="02020500000000000000" pitchFamily="18" charset="-120"/>
                            </a:rPr>
                            <a:t>8.69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新細明體" panose="02020500000000000000" pitchFamily="18" charset="-120"/>
                            </a:rPr>
                            <a:t>21156077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73266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5">
                <a:extLst>
                  <a:ext uri="{FF2B5EF4-FFF2-40B4-BE49-F238E27FC236}">
                    <a16:creationId xmlns:a16="http://schemas.microsoft.com/office/drawing/2014/main" id="{7259FEFA-3A70-40E9-9479-E43B8D18D2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958647"/>
                  </p:ext>
                </p:extLst>
              </p:nvPr>
            </p:nvGraphicFramePr>
            <p:xfrm>
              <a:off x="6363614" y="564149"/>
              <a:ext cx="3921552" cy="214624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307184">
                      <a:extLst>
                        <a:ext uri="{9D8B030D-6E8A-4147-A177-3AD203B41FA5}">
                          <a16:colId xmlns:a16="http://schemas.microsoft.com/office/drawing/2014/main" val="3431076451"/>
                        </a:ext>
                      </a:extLst>
                    </a:gridCol>
                    <a:gridCol w="1307184">
                      <a:extLst>
                        <a:ext uri="{9D8B030D-6E8A-4147-A177-3AD203B41FA5}">
                          <a16:colId xmlns:a16="http://schemas.microsoft.com/office/drawing/2014/main" val="1236674020"/>
                        </a:ext>
                      </a:extLst>
                    </a:gridCol>
                    <a:gridCol w="1307184">
                      <a:extLst>
                        <a:ext uri="{9D8B030D-6E8A-4147-A177-3AD203B41FA5}">
                          <a16:colId xmlns:a16="http://schemas.microsoft.com/office/drawing/2014/main" val="4134389024"/>
                        </a:ext>
                      </a:extLst>
                    </a:gridCol>
                  </a:tblGrid>
                  <a:tr h="850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dirty="0">
                              <a:solidFill>
                                <a:schemeClr val="tx1"/>
                              </a:solidFill>
                            </a:rPr>
                            <a:t>審局函數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Average</a:t>
                          </a:r>
                        </a:p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Time(s)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Average</a:t>
                          </a:r>
                        </a:p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Node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6852723"/>
                      </a:ext>
                    </a:extLst>
                  </a:tr>
                  <a:tr h="73929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465" t="-115574" r="-201395" b="-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新細明體" panose="02020500000000000000" pitchFamily="18" charset="-120"/>
                            </a:rPr>
                            <a:t>10.23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新細明體" panose="02020500000000000000" pitchFamily="18" charset="-120"/>
                            </a:rPr>
                            <a:t>28193878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826703"/>
                      </a:ext>
                    </a:extLst>
                  </a:tr>
                  <a:tr h="556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zh-TW" altLang="en-US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新細明體" panose="02020500000000000000" pitchFamily="18" charset="-120"/>
                            </a:rPr>
                            <a:t>下方審局函數棋盤</a:t>
                          </a:r>
                          <a:endParaRPr lang="en-US" altLang="zh-TW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600" b="0" i="0" u="none" strike="noStrike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新細明體" panose="02020500000000000000" pitchFamily="18" charset="-120"/>
                            </a:rPr>
                            <a:t>8.69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新細明體" panose="02020500000000000000" pitchFamily="18" charset="-120"/>
                            </a:rPr>
                            <a:t>21156077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73266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AB468777-1E95-4E1D-81EA-F10E1D54C293}"/>
              </a:ext>
            </a:extLst>
          </p:cNvPr>
          <p:cNvSpPr txBox="1"/>
          <p:nvPr/>
        </p:nvSpPr>
        <p:spPr>
          <a:xfrm>
            <a:off x="751575" y="564149"/>
            <a:ext cx="5344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隨機</a:t>
            </a:r>
            <a:r>
              <a:rPr lang="en-US" altLang="zh-TW" dirty="0"/>
              <a:t>50</a:t>
            </a:r>
            <a:r>
              <a:rPr lang="zh-TW" altLang="en-US" dirty="0"/>
              <a:t>初始盤面 </a:t>
            </a:r>
            <a:r>
              <a:rPr lang="en-US" altLang="zh-TW" dirty="0"/>
              <a:t>(10</a:t>
            </a:r>
            <a:r>
              <a:rPr lang="zh-TW" altLang="en-US" dirty="0"/>
              <a:t>子</a:t>
            </a:r>
            <a:r>
              <a:rPr lang="en-US" altLang="zh-TW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Depth : 12</a:t>
            </a:r>
          </a:p>
          <a:p>
            <a:pPr marL="285750" indent="-285750" fontAlgn="ctr">
              <a:buFont typeface="Wingdings" panose="05000000000000000000" pitchFamily="2" charset="2"/>
              <a:buChar char="l"/>
            </a:pPr>
            <a:r>
              <a:rPr lang="zh-TW" altLang="en-US" dirty="0"/>
              <a:t>與第</a:t>
            </a:r>
            <a:r>
              <a:rPr lang="en-US" altLang="zh-TW" dirty="0"/>
              <a:t>4</a:t>
            </a:r>
            <a:r>
              <a:rPr lang="zh-TW" altLang="en-US" dirty="0"/>
              <a:t>頁第</a:t>
            </a:r>
            <a:r>
              <a:rPr lang="en-US" altLang="zh-TW" dirty="0"/>
              <a:t>1</a:t>
            </a:r>
            <a:r>
              <a:rPr lang="zh-TW" altLang="en-US" dirty="0"/>
              <a:t>輪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>
                <a:solidFill>
                  <a:srgbClr val="FFC000"/>
                </a:solidFill>
              </a:rPr>
              <a:t>3</a:t>
            </a:r>
            <a:r>
              <a:rPr lang="en-US" altLang="zh-TW" dirty="0">
                <a:solidFill>
                  <a:srgbClr val="92D050"/>
                </a:solidFill>
              </a:rPr>
              <a:t>5</a:t>
            </a:r>
            <a:r>
              <a:rPr lang="en-US" altLang="zh-TW" dirty="0">
                <a:solidFill>
                  <a:srgbClr val="7030A0"/>
                </a:solidFill>
              </a:rPr>
              <a:t>6</a:t>
            </a:r>
            <a:r>
              <a:rPr lang="zh-TW" altLang="en-US" dirty="0"/>
              <a:t>的</a:t>
            </a:r>
            <a:r>
              <a:rPr lang="en-US" altLang="zh-TW" sz="1800" u="none" strike="noStrike" dirty="0">
                <a:effectLst/>
              </a:rPr>
              <a:t>Average</a:t>
            </a:r>
            <a:r>
              <a:rPr lang="zh-TW" altLang="en-US" sz="1800" u="none" strike="noStrike" dirty="0">
                <a:effectLst/>
              </a:rPr>
              <a:t> </a:t>
            </a:r>
            <a:r>
              <a:rPr lang="en-US" altLang="zh-TW" sz="1800" u="none" strike="noStrike" dirty="0">
                <a:effectLst/>
              </a:rPr>
              <a:t>Time</a:t>
            </a:r>
            <a:r>
              <a:rPr lang="zh-TW" altLang="en-US" sz="1800" u="none" strike="noStrike" dirty="0">
                <a:effectLst/>
              </a:rPr>
              <a:t> 和 </a:t>
            </a:r>
            <a:r>
              <a:rPr lang="en-US" altLang="zh-TW" sz="1800" u="none" strike="noStrike" dirty="0">
                <a:effectLst/>
              </a:rPr>
              <a:t>Average</a:t>
            </a:r>
            <a:r>
              <a:rPr lang="zh-TW" altLang="en-US" sz="1800" u="none" strike="noStrike" dirty="0">
                <a:effectLst/>
              </a:rPr>
              <a:t> </a:t>
            </a:r>
            <a:r>
              <a:rPr lang="en-US" altLang="zh-TW" sz="1800" u="none" strike="noStrike" dirty="0">
                <a:effectLst/>
              </a:rPr>
              <a:t>Node</a:t>
            </a:r>
            <a:r>
              <a:rPr lang="zh-TW" altLang="en-US" sz="1800" u="none" strike="noStrike" dirty="0">
                <a:effectLst/>
              </a:rPr>
              <a:t>比較</a:t>
            </a:r>
            <a:endParaRPr lang="en-US" altLang="zh-TW" sz="1800" u="none" strike="noStrike" dirty="0">
              <a:effectLst/>
            </a:endParaRPr>
          </a:p>
          <a:p>
            <a:pPr marL="285750" indent="-285750" fontAlgn="ctr">
              <a:buFont typeface="Wingdings" panose="05000000000000000000" pitchFamily="2" charset="2"/>
              <a:buChar char="l"/>
            </a:pPr>
            <a:r>
              <a:rPr lang="zh-TW" altLang="en-US" dirty="0">
                <a:latin typeface="新細明體" panose="02020500000000000000" pitchFamily="18" charset="-120"/>
              </a:rPr>
              <a:t>目前改善方式 </a:t>
            </a:r>
            <a:r>
              <a:rPr lang="en-US" altLang="zh-TW" dirty="0">
                <a:latin typeface="新細明體" panose="02020500000000000000" pitchFamily="18" charset="-120"/>
              </a:rPr>
              <a:t>:</a:t>
            </a:r>
            <a:r>
              <a:rPr lang="zh-TW" altLang="en-US" dirty="0">
                <a:latin typeface="新細明體" panose="02020500000000000000" pitchFamily="18" charset="-120"/>
              </a:rPr>
              <a:t> 黑色區域一格一格測試更改，其餘位置因棋盤對稱關係，也同步更改。</a:t>
            </a:r>
            <a:endParaRPr lang="en-US" altLang="zh-TW" dirty="0">
              <a:latin typeface="新細明體" panose="02020500000000000000" pitchFamily="18" charset="-120"/>
            </a:endParaRPr>
          </a:p>
          <a:p>
            <a:pPr marL="285750" indent="-285750" fontAlgn="ctr">
              <a:buFont typeface="Wingdings" panose="05000000000000000000" pitchFamily="2" charset="2"/>
              <a:buChar char="l"/>
            </a:pPr>
            <a:r>
              <a:rPr lang="en-US" altLang="zh-TW" dirty="0">
                <a:latin typeface="新細明體" panose="02020500000000000000" pitchFamily="18" charset="-120"/>
              </a:rPr>
              <a:t>(</a:t>
            </a:r>
            <a:r>
              <a:rPr lang="zh-TW" altLang="en-US" dirty="0">
                <a:latin typeface="新細明體" panose="02020500000000000000" pitchFamily="18" charset="-120"/>
              </a:rPr>
              <a:t>權重優先高 </a:t>
            </a:r>
            <a:r>
              <a:rPr lang="en-US" altLang="zh-TW" dirty="0">
                <a:latin typeface="新細明體" panose="02020500000000000000" pitchFamily="18" charset="-120"/>
              </a:rPr>
              <a:t>&gt;</a:t>
            </a:r>
            <a:r>
              <a:rPr lang="zh-TW" altLang="en-US" dirty="0">
                <a:latin typeface="新細明體" panose="02020500000000000000" pitchFamily="18" charset="-120"/>
              </a:rPr>
              <a:t> 權重優先低</a:t>
            </a:r>
            <a:r>
              <a:rPr lang="en-US" altLang="zh-TW" dirty="0">
                <a:latin typeface="新細明體" panose="02020500000000000000" pitchFamily="18" charset="-120"/>
              </a:rPr>
              <a:t>)</a:t>
            </a:r>
            <a:r>
              <a:rPr lang="zh-TW" altLang="en-US" dirty="0">
                <a:latin typeface="新細明體" panose="02020500000000000000" pitchFamily="18" charset="-120"/>
              </a:rPr>
              <a:t> </a:t>
            </a:r>
            <a:r>
              <a:rPr lang="en-US" altLang="zh-TW" dirty="0">
                <a:latin typeface="新細明體" panose="02020500000000000000" pitchFamily="18" charset="-120"/>
              </a:rPr>
              <a:t>==</a:t>
            </a:r>
            <a:r>
              <a:rPr lang="zh-TW" altLang="en-US" dirty="0">
                <a:latin typeface="新細明體" panose="02020500000000000000" pitchFamily="18" charset="-120"/>
              </a:rPr>
              <a:t> </a:t>
            </a:r>
            <a:r>
              <a:rPr lang="en-US" altLang="zh-TW" dirty="0">
                <a:latin typeface="新細明體" panose="02020500000000000000" pitchFamily="18" charset="-120"/>
              </a:rPr>
              <a:t>(</a:t>
            </a:r>
            <a:r>
              <a:rPr lang="zh-TW" altLang="en-US" dirty="0">
                <a:latin typeface="新細明體" panose="02020500000000000000" pitchFamily="18" charset="-120"/>
              </a:rPr>
              <a:t>分數高 </a:t>
            </a:r>
            <a:r>
              <a:rPr lang="en-US" altLang="zh-TW" dirty="0">
                <a:latin typeface="新細明體" panose="02020500000000000000" pitchFamily="18" charset="-120"/>
              </a:rPr>
              <a:t>&gt;=</a:t>
            </a:r>
            <a:r>
              <a:rPr lang="zh-TW" altLang="en-US" dirty="0">
                <a:latin typeface="新細明體" panose="02020500000000000000" pitchFamily="18" charset="-120"/>
              </a:rPr>
              <a:t> 分數低</a:t>
            </a:r>
            <a:r>
              <a:rPr lang="en-US" altLang="zh-TW" dirty="0">
                <a:latin typeface="新細明體" panose="02020500000000000000" pitchFamily="18" charset="-120"/>
              </a:rPr>
              <a:t>)</a:t>
            </a:r>
          </a:p>
          <a:p>
            <a:pPr marL="285750" indent="-285750" fontAlgn="ctr">
              <a:buFont typeface="Wingdings" panose="05000000000000000000" pitchFamily="2" charset="2"/>
              <a:buChar char="l"/>
            </a:pPr>
            <a:r>
              <a:rPr lang="zh-TW" altLang="en-US" dirty="0">
                <a:latin typeface="新細明體" panose="02020500000000000000" pitchFamily="18" charset="-120"/>
              </a:rPr>
              <a:t>例如 </a:t>
            </a:r>
            <a:r>
              <a:rPr lang="en-US" altLang="zh-TW" dirty="0">
                <a:latin typeface="新細明體" panose="02020500000000000000" pitchFamily="18" charset="-120"/>
              </a:rPr>
              <a:t>:</a:t>
            </a:r>
            <a:r>
              <a:rPr lang="zh-TW" altLang="en-US" dirty="0">
                <a:latin typeface="新細明體" panose="02020500000000000000" pitchFamily="18" charset="-120"/>
              </a:rPr>
              <a:t> 權重</a:t>
            </a:r>
            <a:r>
              <a:rPr lang="en-US" altLang="zh-TW" dirty="0">
                <a:latin typeface="新細明體" panose="02020500000000000000" pitchFamily="18" charset="-120"/>
              </a:rPr>
              <a:t>0</a:t>
            </a:r>
            <a:r>
              <a:rPr lang="zh-TW" altLang="en-US" dirty="0">
                <a:latin typeface="新細明體" panose="02020500000000000000" pitchFamily="18" charset="-120"/>
              </a:rPr>
              <a:t> </a:t>
            </a:r>
            <a:r>
              <a:rPr lang="en-US" altLang="zh-TW" dirty="0">
                <a:latin typeface="新細明體" panose="02020500000000000000" pitchFamily="18" charset="-120"/>
              </a:rPr>
              <a:t>&gt;</a:t>
            </a:r>
            <a:r>
              <a:rPr lang="zh-TW" altLang="en-US" dirty="0">
                <a:latin typeface="新細明體" panose="02020500000000000000" pitchFamily="18" charset="-120"/>
              </a:rPr>
              <a:t> 權重</a:t>
            </a:r>
            <a:r>
              <a:rPr lang="en-US" altLang="zh-TW" dirty="0">
                <a:latin typeface="新細明體" panose="02020500000000000000" pitchFamily="18" charset="-120"/>
              </a:rPr>
              <a:t>7</a:t>
            </a:r>
            <a:r>
              <a:rPr lang="zh-TW" altLang="en-US" dirty="0">
                <a:latin typeface="新細明體" panose="02020500000000000000" pitchFamily="18" charset="-120"/>
              </a:rPr>
              <a:t> </a:t>
            </a:r>
            <a:r>
              <a:rPr lang="en-US" altLang="zh-TW" dirty="0">
                <a:latin typeface="新細明體" panose="02020500000000000000" pitchFamily="18" charset="-120"/>
              </a:rPr>
              <a:t>==</a:t>
            </a:r>
            <a:r>
              <a:rPr lang="zh-TW" altLang="en-US" dirty="0">
                <a:latin typeface="新細明體" panose="02020500000000000000" pitchFamily="18" charset="-120"/>
              </a:rPr>
              <a:t> 分數</a:t>
            </a:r>
            <a:r>
              <a:rPr lang="en-US" altLang="zh-TW" dirty="0">
                <a:latin typeface="新細明體" panose="02020500000000000000" pitchFamily="18" charset="-120"/>
              </a:rPr>
              <a:t>30</a:t>
            </a:r>
            <a:r>
              <a:rPr lang="zh-TW" altLang="en-US" dirty="0">
                <a:latin typeface="新細明體" panose="02020500000000000000" pitchFamily="18" charset="-120"/>
              </a:rPr>
              <a:t> </a:t>
            </a:r>
            <a:r>
              <a:rPr lang="en-US" altLang="zh-TW" dirty="0">
                <a:latin typeface="新細明體" panose="02020500000000000000" pitchFamily="18" charset="-120"/>
              </a:rPr>
              <a:t>&gt;=</a:t>
            </a:r>
            <a:r>
              <a:rPr lang="zh-TW" altLang="en-US" dirty="0">
                <a:latin typeface="新細明體" panose="02020500000000000000" pitchFamily="18" charset="-120"/>
              </a:rPr>
              <a:t> 分數</a:t>
            </a:r>
            <a:r>
              <a:rPr lang="en-US" altLang="zh-TW" dirty="0">
                <a:latin typeface="新細明體" panose="02020500000000000000" pitchFamily="18" charset="-120"/>
              </a:rPr>
              <a:t>-10</a:t>
            </a:r>
            <a:r>
              <a:rPr lang="zh-TW" altLang="en-US" dirty="0">
                <a:latin typeface="新細明體" panose="02020500000000000000" pitchFamily="18" charset="-120"/>
              </a:rPr>
              <a:t> </a:t>
            </a:r>
            <a:endParaRPr lang="en-US" altLang="zh-TW" dirty="0">
              <a:latin typeface="新細明體" panose="020205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A3B838-9474-450D-8964-1E10B5B943D2}"/>
              </a:ext>
            </a:extLst>
          </p:cNvPr>
          <p:cNvSpPr txBox="1"/>
          <p:nvPr/>
        </p:nvSpPr>
        <p:spPr>
          <a:xfrm>
            <a:off x="10058922" y="3429000"/>
            <a:ext cx="452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←</a:t>
            </a:r>
          </a:p>
          <a:p>
            <a:r>
              <a:rPr lang="zh-TW" altLang="en-US" dirty="0"/>
              <a:t>審局函數分數表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6586BC-1778-4B9B-A839-66E051E68C35}"/>
              </a:ext>
            </a:extLst>
          </p:cNvPr>
          <p:cNvSpPr txBox="1"/>
          <p:nvPr/>
        </p:nvSpPr>
        <p:spPr>
          <a:xfrm>
            <a:off x="4122883" y="3689657"/>
            <a:ext cx="452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←</a:t>
            </a:r>
          </a:p>
          <a:p>
            <a:r>
              <a:rPr lang="zh-TW" altLang="en-US" dirty="0"/>
              <a:t>走步排序</a:t>
            </a:r>
          </a:p>
        </p:txBody>
      </p:sp>
    </p:spTree>
    <p:extLst>
      <p:ext uri="{BB962C8B-B14F-4D97-AF65-F5344CB8AC3E}">
        <p14:creationId xmlns:p14="http://schemas.microsoft.com/office/powerpoint/2010/main" val="429036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B9F1D36-FB7B-4C7F-A936-2C0EB949CAED}"/>
              </a:ext>
            </a:extLst>
          </p:cNvPr>
          <p:cNvSpPr txBox="1"/>
          <p:nvPr/>
        </p:nvSpPr>
        <p:spPr>
          <a:xfrm>
            <a:off x="1066800" y="329937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改善流程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DD49E85-9F4F-4E31-A572-D48DD049233B}"/>
              </a:ext>
            </a:extLst>
          </p:cNvPr>
          <p:cNvSpPr/>
          <p:nvPr/>
        </p:nvSpPr>
        <p:spPr>
          <a:xfrm>
            <a:off x="895546" y="1159497"/>
            <a:ext cx="2997724" cy="51376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751A6D-E1A3-425C-A540-6CC8E8EB90C5}"/>
              </a:ext>
            </a:extLst>
          </p:cNvPr>
          <p:cNvSpPr txBox="1"/>
          <p:nvPr/>
        </p:nvSpPr>
        <p:spPr>
          <a:xfrm>
            <a:off x="895546" y="1464538"/>
            <a:ext cx="299772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產生發散</a:t>
            </a:r>
            <a:r>
              <a:rPr lang="en-US" altLang="zh-TW" sz="2000" dirty="0"/>
              <a:t>~</a:t>
            </a:r>
            <a:r>
              <a:rPr lang="zh-TW" altLang="en-US" sz="2000" dirty="0"/>
              <a:t>收斂測試盤面 </a:t>
            </a:r>
            <a:endParaRPr lang="en-US" altLang="zh-TW" sz="2000" dirty="0"/>
          </a:p>
          <a:p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dirty="0"/>
              <a:t>1.</a:t>
            </a:r>
            <a:r>
              <a:rPr lang="zh-TW" altLang="en-US" dirty="0"/>
              <a:t> 以目前發散盤面為基礎 </a:t>
            </a:r>
            <a:r>
              <a:rPr lang="en-US" altLang="zh-TW" dirty="0"/>
              <a:t>(10</a:t>
            </a:r>
            <a:r>
              <a:rPr lang="zh-TW" altLang="en-US" dirty="0"/>
              <a:t>子</a:t>
            </a:r>
            <a:r>
              <a:rPr lang="en-US" altLang="zh-TW" dirty="0"/>
              <a:t>)</a:t>
            </a:r>
            <a:r>
              <a:rPr lang="zh-TW" altLang="en-US" dirty="0"/>
              <a:t>，找出</a:t>
            </a:r>
            <a:r>
              <a:rPr lang="en-US" altLang="zh-TW" dirty="0"/>
              <a:t>PV</a:t>
            </a:r>
            <a:r>
              <a:rPr lang="zh-TW" altLang="en-US" dirty="0"/>
              <a:t>所有盤面，並存取列為對應子數的棋盤</a:t>
            </a:r>
            <a:endParaRPr lang="en-US" altLang="zh-TW" dirty="0"/>
          </a:p>
          <a:p>
            <a:r>
              <a:rPr lang="zh-TW" altLang="en-US" dirty="0">
                <a:solidFill>
                  <a:srgbClr val="FFFF00"/>
                </a:solidFill>
              </a:rPr>
              <a:t>例如</a:t>
            </a:r>
            <a:r>
              <a:rPr lang="en-US" altLang="zh-TW" dirty="0">
                <a:solidFill>
                  <a:srgbClr val="FFFF00"/>
                </a:solidFill>
              </a:rPr>
              <a:t>10</a:t>
            </a:r>
            <a:r>
              <a:rPr lang="zh-TW" altLang="en-US" dirty="0">
                <a:solidFill>
                  <a:srgbClr val="FFFF00"/>
                </a:solidFill>
              </a:rPr>
              <a:t>子搜尋</a:t>
            </a:r>
            <a:r>
              <a:rPr lang="en-US" altLang="zh-TW" dirty="0">
                <a:solidFill>
                  <a:srgbClr val="FFFF00"/>
                </a:solidFill>
              </a:rPr>
              <a:t>depth : 12</a:t>
            </a:r>
          </a:p>
          <a:p>
            <a:r>
              <a:rPr lang="en-US" altLang="zh-TW" dirty="0">
                <a:solidFill>
                  <a:srgbClr val="FFFF00"/>
                </a:solidFill>
              </a:rPr>
              <a:t>PV</a:t>
            </a:r>
            <a:r>
              <a:rPr lang="zh-TW" altLang="en-US" dirty="0">
                <a:solidFill>
                  <a:srgbClr val="FFFF00"/>
                </a:solidFill>
              </a:rPr>
              <a:t>就會產生出</a:t>
            </a:r>
            <a:r>
              <a:rPr lang="en-US" altLang="zh-TW" dirty="0">
                <a:solidFill>
                  <a:srgbClr val="FFFF00"/>
                </a:solidFill>
              </a:rPr>
              <a:t>11~22</a:t>
            </a:r>
            <a:r>
              <a:rPr lang="zh-TW" altLang="en-US" dirty="0">
                <a:solidFill>
                  <a:srgbClr val="FFFF00"/>
                </a:solidFill>
              </a:rPr>
              <a:t>子的棋盤，藉由這種模式，可以產生更多棋盤</a:t>
            </a:r>
            <a:endParaRPr lang="en-US" altLang="zh-TW" dirty="0">
              <a:solidFill>
                <a:srgbClr val="FFFF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並依照產生出棋盤以</a:t>
            </a:r>
            <a:r>
              <a:rPr lang="zh-TW" altLang="en-US" b="1" dirty="0">
                <a:solidFill>
                  <a:srgbClr val="FF0000"/>
                </a:solidFill>
              </a:rPr>
              <a:t>二分逼近法</a:t>
            </a:r>
            <a:r>
              <a:rPr lang="zh-TW" altLang="en-US" dirty="0"/>
              <a:t>找出發散到收斂是多少子或是某個區間</a:t>
            </a:r>
            <a:endParaRPr lang="en-US" altLang="zh-TW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7E8493C-511C-4736-8D55-A9F10D2CE50B}"/>
              </a:ext>
            </a:extLst>
          </p:cNvPr>
          <p:cNvSpPr/>
          <p:nvPr/>
        </p:nvSpPr>
        <p:spPr>
          <a:xfrm>
            <a:off x="4667839" y="1159497"/>
            <a:ext cx="2997724" cy="5137608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231878-3EBC-49E4-A6F9-71CCC97ECB92}"/>
              </a:ext>
            </a:extLst>
          </p:cNvPr>
          <p:cNvSpPr/>
          <p:nvPr/>
        </p:nvSpPr>
        <p:spPr>
          <a:xfrm>
            <a:off x="8440132" y="1159497"/>
            <a:ext cx="2997724" cy="5137608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7E63015-3D8D-4E00-B445-C190A11B66D4}"/>
              </a:ext>
            </a:extLst>
          </p:cNvPr>
          <p:cNvSpPr txBox="1"/>
          <p:nvPr/>
        </p:nvSpPr>
        <p:spPr>
          <a:xfrm>
            <a:off x="4667839" y="1464538"/>
            <a:ext cx="299772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改善走步</a:t>
            </a:r>
            <a:endParaRPr lang="en-US" altLang="zh-TW" sz="2000" dirty="0"/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從上一部有產生出的盤面，先以發散盤面找出走部最佳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再拿上一部找出收斂盤面找出最佳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因為做發散可能影響到收斂，做收斂可能影響到發散，因此</a:t>
            </a:r>
            <a:r>
              <a:rPr lang="en-US" altLang="zh-TW" dirty="0"/>
              <a:t>1</a:t>
            </a:r>
            <a:r>
              <a:rPr lang="zh-TW" altLang="en-US" dirty="0"/>
              <a:t>和</a:t>
            </a:r>
            <a:r>
              <a:rPr lang="en-US" altLang="zh-TW" dirty="0"/>
              <a:t>2</a:t>
            </a:r>
            <a:r>
              <a:rPr lang="zh-TW" altLang="en-US" dirty="0"/>
              <a:t>輪流重複數次後，達到穩定狀態就可以適用發散受練盤面都有效果</a:t>
            </a:r>
            <a:endParaRPr lang="en-US" altLang="zh-TW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A16CCF4-19DF-4B1F-8B51-A8F2D0FBD6A5}"/>
              </a:ext>
            </a:extLst>
          </p:cNvPr>
          <p:cNvSpPr txBox="1"/>
          <p:nvPr/>
        </p:nvSpPr>
        <p:spPr>
          <a:xfrm>
            <a:off x="8524973" y="1464538"/>
            <a:ext cx="277148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改善審局函數</a:t>
            </a:r>
            <a:endParaRPr lang="en-US" altLang="zh-TW" sz="2000" dirty="0"/>
          </a:p>
          <a:p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 有了前面兩大步驟改善，可以確定走步排序是好的，因此由原本黑棋 </a:t>
            </a:r>
            <a:r>
              <a:rPr lang="en-US" altLang="zh-TW" dirty="0"/>
              <a:t>–</a:t>
            </a:r>
            <a:r>
              <a:rPr lang="zh-TW" altLang="en-US" dirty="0"/>
              <a:t> 白棋方式依照</a:t>
            </a:r>
            <a:r>
              <a:rPr lang="en-US" altLang="zh-TW" dirty="0"/>
              <a:t>12</a:t>
            </a:r>
            <a:r>
              <a:rPr lang="zh-TW" altLang="en-US" dirty="0"/>
              <a:t>頁對黑色部分一格一格進行修改並對稱同步修改，而達到好的審局函數。</a:t>
            </a:r>
            <a:endParaRPr lang="en-US" altLang="zh-TW" dirty="0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61D3853-C43C-4C76-AC3C-0361E934EAEE}"/>
              </a:ext>
            </a:extLst>
          </p:cNvPr>
          <p:cNvSpPr/>
          <p:nvPr/>
        </p:nvSpPr>
        <p:spPr>
          <a:xfrm>
            <a:off x="3996965" y="3214540"/>
            <a:ext cx="670874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B00DDA0F-485F-4501-BFD4-23F632607D9B}"/>
              </a:ext>
            </a:extLst>
          </p:cNvPr>
          <p:cNvSpPr/>
          <p:nvPr/>
        </p:nvSpPr>
        <p:spPr>
          <a:xfrm>
            <a:off x="7731550" y="3205081"/>
            <a:ext cx="670874" cy="52322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75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DC2D0E4-0444-491F-B81F-3A5173294464}"/>
              </a:ext>
            </a:extLst>
          </p:cNvPr>
          <p:cNvSpPr txBox="1"/>
          <p:nvPr/>
        </p:nvSpPr>
        <p:spPr>
          <a:xfrm>
            <a:off x="3429000" y="2705725"/>
            <a:ext cx="533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/>
              <a:t>報告結束</a:t>
            </a:r>
            <a:endParaRPr lang="en-US" altLang="zh-TW" sz="4400" dirty="0"/>
          </a:p>
          <a:p>
            <a:pPr algn="ctr"/>
            <a:r>
              <a:rPr lang="zh-TW" altLang="en-US" sz="4400" dirty="0"/>
              <a:t>謝謝</a:t>
            </a:r>
          </a:p>
        </p:txBody>
      </p:sp>
    </p:spTree>
    <p:extLst>
      <p:ext uri="{BB962C8B-B14F-4D97-AF65-F5344CB8AC3E}">
        <p14:creationId xmlns:p14="http://schemas.microsoft.com/office/powerpoint/2010/main" val="429399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27C60-8FD2-48D7-BA94-867160CC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348D3E-546B-49AA-A15B-37F0DD59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93589"/>
            <a:ext cx="11050928" cy="45998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600" dirty="0"/>
              <a:t>走步排序的權重盤面測試與檢驗</a:t>
            </a:r>
            <a:endParaRPr lang="en-US" altLang="zh-TW" sz="2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600" dirty="0"/>
              <a:t>隨機盤面測試</a:t>
            </a:r>
            <a:endParaRPr lang="en-US" altLang="zh-TW" sz="2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600" dirty="0"/>
              <a:t>隨機盤面加深測試</a:t>
            </a:r>
            <a:endParaRPr lang="en-US" altLang="zh-TW" sz="2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600" dirty="0"/>
              <a:t>結論</a:t>
            </a:r>
            <a:endParaRPr lang="en-US" altLang="zh-TW" sz="26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/>
              <a:t>遇到問題與困難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/>
              <a:t>審局函數改善</a:t>
            </a:r>
            <a:r>
              <a:rPr lang="en-US" altLang="zh-TW" sz="2400" dirty="0"/>
              <a:t>(</a:t>
            </a:r>
            <a:r>
              <a:rPr lang="zh-TW" altLang="en-US" sz="2400" dirty="0"/>
              <a:t>未完成</a:t>
            </a:r>
            <a:r>
              <a:rPr lang="en-US" altLang="zh-TW" sz="2400" dirty="0"/>
              <a:t>)</a:t>
            </a:r>
          </a:p>
          <a:p>
            <a:pPr lvl="2">
              <a:buFont typeface="Wingdings" panose="05000000000000000000" pitchFamily="2" charset="2"/>
              <a:buChar char="l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53816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E485194-6838-4891-BBB8-9FF9AD933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458097"/>
              </p:ext>
            </p:extLst>
          </p:nvPr>
        </p:nvGraphicFramePr>
        <p:xfrm>
          <a:off x="0" y="1094352"/>
          <a:ext cx="3960000" cy="55588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0000">
                  <a:extLst>
                    <a:ext uri="{9D8B030D-6E8A-4147-A177-3AD203B41FA5}">
                      <a16:colId xmlns:a16="http://schemas.microsoft.com/office/drawing/2014/main" val="4076302958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3431076451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1236674020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4134389024"/>
                    </a:ext>
                  </a:extLst>
                </a:gridCol>
              </a:tblGrid>
              <a:tr h="6065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排序編號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altLang="zh-TW" sz="1800" dirty="0">
                          <a:solidFill>
                            <a:srgbClr val="92D050"/>
                          </a:solidFill>
                        </a:rPr>
                        <a:t>G</a:t>
                      </a:r>
                      <a:r>
                        <a:rPr lang="en-US" altLang="zh-TW" sz="1800" dirty="0">
                          <a:solidFill>
                            <a:srgbClr val="7030A0"/>
                          </a:solidFill>
                        </a:rPr>
                        <a:t>P</a:t>
                      </a:r>
                      <a:endParaRPr lang="zh-TW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Time(s)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Node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852723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1.87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5054474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26703"/>
                  </a:ext>
                </a:extLst>
              </a:tr>
              <a:tr h="3503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3344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1.90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5094854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26662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5152205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09918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5161051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751630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4365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5191357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12868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5199159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719499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5216352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000065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5285671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882036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3334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5288230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073316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4344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5307455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428056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4334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5339167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377842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6345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5348541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59414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3455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5402044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614642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3333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2.06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5470251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29008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95EFD9B-231F-4D89-82F8-180E656D1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79845"/>
              </p:ext>
            </p:extLst>
          </p:nvPr>
        </p:nvGraphicFramePr>
        <p:xfrm>
          <a:off x="4116000" y="1094345"/>
          <a:ext cx="3960000" cy="55588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0000">
                  <a:extLst>
                    <a:ext uri="{9D8B030D-6E8A-4147-A177-3AD203B41FA5}">
                      <a16:colId xmlns:a16="http://schemas.microsoft.com/office/drawing/2014/main" val="4076302958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3431076451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1236674020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4134389024"/>
                    </a:ext>
                  </a:extLst>
                </a:gridCol>
              </a:tblGrid>
              <a:tr h="6065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排序編號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altLang="zh-TW" sz="1800" dirty="0">
                          <a:solidFill>
                            <a:srgbClr val="92D050"/>
                          </a:solidFill>
                        </a:rPr>
                        <a:t>G</a:t>
                      </a:r>
                      <a:r>
                        <a:rPr lang="en-US" altLang="zh-TW" sz="1800" dirty="0">
                          <a:solidFill>
                            <a:srgbClr val="7030A0"/>
                          </a:solidFill>
                        </a:rPr>
                        <a:t>P</a:t>
                      </a:r>
                      <a:endParaRPr lang="zh-TW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Time(S)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Node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852723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21.31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57730657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26703"/>
                  </a:ext>
                </a:extLst>
              </a:tr>
              <a:tr h="3503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3344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20.92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58113691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26662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4365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↑2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20.81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58252666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09918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4356</a:t>
                      </a:r>
                      <a:r>
                        <a:rPr lang="en-US" altLang="zh-TW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↓1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21.87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59201246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751630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4345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↑1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25.23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59331316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12868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5346</a:t>
                      </a:r>
                      <a:r>
                        <a:rPr lang="en-US" altLang="zh-TW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↓2</a:t>
                      </a:r>
                      <a:endParaRPr lang="en-US" altLang="zh-TW" sz="18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21.58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59457538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719499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25.45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59976015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000065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4344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↑2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26.38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60117249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882036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3334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↑3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32.18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60348478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073316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5345</a:t>
                      </a:r>
                      <a:r>
                        <a:rPr lang="en-US" altLang="zh-TW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↓6</a:t>
                      </a:r>
                      <a:endParaRPr lang="en-US" altLang="zh-TW" sz="18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21.81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60608532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428056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4334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21.93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61109256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377842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3455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↑1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21.93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61223167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59414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6345</a:t>
                      </a:r>
                      <a:r>
                        <a:rPr lang="en-US" altLang="zh-TW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↓5</a:t>
                      </a:r>
                      <a:endParaRPr lang="en-US" altLang="zh-TW" sz="18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23.41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61566919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614642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3333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32.07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61805166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29008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C873DE5-8CA0-49B1-AB7D-B488FD9DA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394153"/>
              </p:ext>
            </p:extLst>
          </p:nvPr>
        </p:nvGraphicFramePr>
        <p:xfrm>
          <a:off x="8205219" y="1094346"/>
          <a:ext cx="3960000" cy="558867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0000">
                  <a:extLst>
                    <a:ext uri="{9D8B030D-6E8A-4147-A177-3AD203B41FA5}">
                      <a16:colId xmlns:a16="http://schemas.microsoft.com/office/drawing/2014/main" val="4076302958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3431076451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1236674020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4134389024"/>
                    </a:ext>
                  </a:extLst>
                </a:gridCol>
              </a:tblGrid>
              <a:tr h="6102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排序編號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altLang="zh-TW" sz="1800" dirty="0">
                          <a:solidFill>
                            <a:srgbClr val="92D050"/>
                          </a:solidFill>
                        </a:rPr>
                        <a:t>G</a:t>
                      </a:r>
                      <a:r>
                        <a:rPr lang="en-US" altLang="zh-TW" sz="1800" dirty="0">
                          <a:solidFill>
                            <a:srgbClr val="7030A0"/>
                          </a:solidFill>
                        </a:rPr>
                        <a:t>P</a:t>
                      </a:r>
                      <a:endParaRPr lang="zh-TW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Time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Node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852723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4356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↑2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4.23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11223981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26703"/>
                  </a:ext>
                </a:extLst>
              </a:tr>
              <a:tr h="35243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4345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↑4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4.13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11328227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26662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5346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↑1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4.15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11434710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09918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5345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↑4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4.21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11533426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751630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4355</a:t>
                      </a:r>
                      <a:r>
                        <a:rPr lang="en-US" altLang="zh-TW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↓4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4.18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11547273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12868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4365</a:t>
                      </a:r>
                      <a:r>
                        <a:rPr lang="en-US" altLang="zh-TW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↓1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4.19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11594128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719499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3344</a:t>
                      </a:r>
                      <a:r>
                        <a:rPr lang="en-US" altLang="zh-TW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↓5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12026026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000065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6345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↑4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12068933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882036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4335</a:t>
                      </a:r>
                      <a:r>
                        <a:rPr lang="en-US" altLang="zh-TW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↓2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12169861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073316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4344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12207640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428056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4334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4.47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12250774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377842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3334</a:t>
                      </a:r>
                      <a:r>
                        <a:rPr lang="en-US" altLang="zh-TW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↓3</a:t>
                      </a:r>
                      <a:endParaRPr lang="en-US" altLang="zh-TW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4.49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12282063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59414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3455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4.82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13375145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614642"/>
                  </a:ext>
                </a:extLst>
              </a:tr>
              <a:tr h="3535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3333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4.87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13417337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2900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6C279803-EB04-43B9-8F13-27F3E2833E8D}"/>
              </a:ext>
            </a:extLst>
          </p:cNvPr>
          <p:cNvSpPr txBox="1"/>
          <p:nvPr/>
        </p:nvSpPr>
        <p:spPr>
          <a:xfrm>
            <a:off x="68095" y="330740"/>
            <a:ext cx="389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Depth : 12</a:t>
            </a:r>
          </a:p>
          <a:p>
            <a:r>
              <a:rPr lang="en-US" altLang="zh-TW" dirty="0"/>
              <a:t>1~50</a:t>
            </a:r>
            <a:r>
              <a:rPr lang="zh-TW" altLang="en-US" dirty="0"/>
              <a:t>盤面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62F844E-A8A2-4FC5-AF0D-0B7565FF0327}"/>
              </a:ext>
            </a:extLst>
          </p:cNvPr>
          <p:cNvSpPr txBox="1"/>
          <p:nvPr/>
        </p:nvSpPr>
        <p:spPr>
          <a:xfrm>
            <a:off x="3986784" y="330740"/>
            <a:ext cx="389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Depth : 14</a:t>
            </a:r>
          </a:p>
          <a:p>
            <a:r>
              <a:rPr lang="en-US" altLang="zh-TW" dirty="0"/>
              <a:t>1~50</a:t>
            </a:r>
            <a:r>
              <a:rPr lang="zh-TW" altLang="en-US" dirty="0"/>
              <a:t>盤面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805F601-75CD-40FD-9165-BB005AF736A2}"/>
              </a:ext>
            </a:extLst>
          </p:cNvPr>
          <p:cNvSpPr txBox="1"/>
          <p:nvPr/>
        </p:nvSpPr>
        <p:spPr>
          <a:xfrm>
            <a:off x="8205219" y="330739"/>
            <a:ext cx="389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Depth : 12</a:t>
            </a:r>
          </a:p>
          <a:p>
            <a:r>
              <a:rPr lang="en-US" altLang="zh-TW" dirty="0"/>
              <a:t>1~200</a:t>
            </a:r>
            <a:r>
              <a:rPr lang="zh-TW" altLang="en-US" dirty="0"/>
              <a:t>盤面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CCD3E0-F4A4-4DCC-B3A6-328E1960DF5C}"/>
              </a:ext>
            </a:extLst>
          </p:cNvPr>
          <p:cNvSpPr/>
          <p:nvPr/>
        </p:nvSpPr>
        <p:spPr>
          <a:xfrm>
            <a:off x="0" y="2441643"/>
            <a:ext cx="3960000" cy="3404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6D5FFA-9011-4B43-8A24-377E322C5A1C}"/>
              </a:ext>
            </a:extLst>
          </p:cNvPr>
          <p:cNvSpPr/>
          <p:nvPr/>
        </p:nvSpPr>
        <p:spPr>
          <a:xfrm>
            <a:off x="8205219" y="1718554"/>
            <a:ext cx="3960000" cy="3404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4FA793-BF45-43F6-B2C1-34F1E1EE1CB2}"/>
              </a:ext>
            </a:extLst>
          </p:cNvPr>
          <p:cNvSpPr/>
          <p:nvPr/>
        </p:nvSpPr>
        <p:spPr>
          <a:xfrm>
            <a:off x="8205219" y="2101175"/>
            <a:ext cx="3960000" cy="340468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31E1E8-829D-4A7E-9227-985340DF214E}"/>
              </a:ext>
            </a:extLst>
          </p:cNvPr>
          <p:cNvSpPr/>
          <p:nvPr/>
        </p:nvSpPr>
        <p:spPr>
          <a:xfrm>
            <a:off x="4099009" y="3151926"/>
            <a:ext cx="3960000" cy="340468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DC44D56-A2D4-405F-B2ED-913487C2ABB8}"/>
              </a:ext>
            </a:extLst>
          </p:cNvPr>
          <p:cNvSpPr/>
          <p:nvPr/>
        </p:nvSpPr>
        <p:spPr>
          <a:xfrm>
            <a:off x="-3600" y="3487367"/>
            <a:ext cx="3960000" cy="340468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559D04-2A8F-44CE-A986-210EF8C5EB33}"/>
              </a:ext>
            </a:extLst>
          </p:cNvPr>
          <p:cNvSpPr/>
          <p:nvPr/>
        </p:nvSpPr>
        <p:spPr>
          <a:xfrm>
            <a:off x="4112400" y="2782111"/>
            <a:ext cx="3960000" cy="3404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7DF911E-B9D7-49BC-8938-461E94FBF5A4}"/>
              </a:ext>
            </a:extLst>
          </p:cNvPr>
          <p:cNvSpPr/>
          <p:nvPr/>
        </p:nvSpPr>
        <p:spPr>
          <a:xfrm>
            <a:off x="8205219" y="2483796"/>
            <a:ext cx="3960000" cy="340468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6BC9CE8-6A9F-47DB-9FE1-9EC33E656D4C}"/>
              </a:ext>
            </a:extLst>
          </p:cNvPr>
          <p:cNvSpPr/>
          <p:nvPr/>
        </p:nvSpPr>
        <p:spPr>
          <a:xfrm>
            <a:off x="4085619" y="3521741"/>
            <a:ext cx="3960000" cy="340468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17AE37-CBE6-4DE9-8FA1-8352FD262460}"/>
              </a:ext>
            </a:extLst>
          </p:cNvPr>
          <p:cNvSpPr/>
          <p:nvPr/>
        </p:nvSpPr>
        <p:spPr>
          <a:xfrm>
            <a:off x="16991" y="2811458"/>
            <a:ext cx="3960000" cy="340468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3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ACC11EE-41F0-4689-B766-910A68938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10841"/>
              </p:ext>
            </p:extLst>
          </p:nvPr>
        </p:nvGraphicFramePr>
        <p:xfrm>
          <a:off x="2879889" y="1140638"/>
          <a:ext cx="9052874" cy="51046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1161">
                  <a:extLst>
                    <a:ext uri="{9D8B030D-6E8A-4147-A177-3AD203B41FA5}">
                      <a16:colId xmlns:a16="http://schemas.microsoft.com/office/drawing/2014/main" val="2347051385"/>
                    </a:ext>
                  </a:extLst>
                </a:gridCol>
                <a:gridCol w="671162">
                  <a:extLst>
                    <a:ext uri="{9D8B030D-6E8A-4147-A177-3AD203B41FA5}">
                      <a16:colId xmlns:a16="http://schemas.microsoft.com/office/drawing/2014/main" val="3733861137"/>
                    </a:ext>
                  </a:extLst>
                </a:gridCol>
                <a:gridCol w="671161">
                  <a:extLst>
                    <a:ext uri="{9D8B030D-6E8A-4147-A177-3AD203B41FA5}">
                      <a16:colId xmlns:a16="http://schemas.microsoft.com/office/drawing/2014/main" val="3203790273"/>
                    </a:ext>
                  </a:extLst>
                </a:gridCol>
                <a:gridCol w="671161">
                  <a:extLst>
                    <a:ext uri="{9D8B030D-6E8A-4147-A177-3AD203B41FA5}">
                      <a16:colId xmlns:a16="http://schemas.microsoft.com/office/drawing/2014/main" val="1644082173"/>
                    </a:ext>
                  </a:extLst>
                </a:gridCol>
                <a:gridCol w="811637">
                  <a:extLst>
                    <a:ext uri="{9D8B030D-6E8A-4147-A177-3AD203B41FA5}">
                      <a16:colId xmlns:a16="http://schemas.microsoft.com/office/drawing/2014/main" val="77020915"/>
                    </a:ext>
                  </a:extLst>
                </a:gridCol>
                <a:gridCol w="671161">
                  <a:extLst>
                    <a:ext uri="{9D8B030D-6E8A-4147-A177-3AD203B41FA5}">
                      <a16:colId xmlns:a16="http://schemas.microsoft.com/office/drawing/2014/main" val="1244451046"/>
                    </a:ext>
                  </a:extLst>
                </a:gridCol>
                <a:gridCol w="717987">
                  <a:extLst>
                    <a:ext uri="{9D8B030D-6E8A-4147-A177-3AD203B41FA5}">
                      <a16:colId xmlns:a16="http://schemas.microsoft.com/office/drawing/2014/main" val="2981372730"/>
                    </a:ext>
                  </a:extLst>
                </a:gridCol>
                <a:gridCol w="671161">
                  <a:extLst>
                    <a:ext uri="{9D8B030D-6E8A-4147-A177-3AD203B41FA5}">
                      <a16:colId xmlns:a16="http://schemas.microsoft.com/office/drawing/2014/main" val="3216722414"/>
                    </a:ext>
                  </a:extLst>
                </a:gridCol>
                <a:gridCol w="717987">
                  <a:extLst>
                    <a:ext uri="{9D8B030D-6E8A-4147-A177-3AD203B41FA5}">
                      <a16:colId xmlns:a16="http://schemas.microsoft.com/office/drawing/2014/main" val="1938226586"/>
                    </a:ext>
                  </a:extLst>
                </a:gridCol>
                <a:gridCol w="671161">
                  <a:extLst>
                    <a:ext uri="{9D8B030D-6E8A-4147-A177-3AD203B41FA5}">
                      <a16:colId xmlns:a16="http://schemas.microsoft.com/office/drawing/2014/main" val="1490294317"/>
                    </a:ext>
                  </a:extLst>
                </a:gridCol>
                <a:gridCol w="717987">
                  <a:extLst>
                    <a:ext uri="{9D8B030D-6E8A-4147-A177-3AD203B41FA5}">
                      <a16:colId xmlns:a16="http://schemas.microsoft.com/office/drawing/2014/main" val="2434028192"/>
                    </a:ext>
                  </a:extLst>
                </a:gridCol>
                <a:gridCol w="671161">
                  <a:extLst>
                    <a:ext uri="{9D8B030D-6E8A-4147-A177-3AD203B41FA5}">
                      <a16:colId xmlns:a16="http://schemas.microsoft.com/office/drawing/2014/main" val="3525541758"/>
                    </a:ext>
                  </a:extLst>
                </a:gridCol>
                <a:gridCol w="717987">
                  <a:extLst>
                    <a:ext uri="{9D8B030D-6E8A-4147-A177-3AD203B41FA5}">
                      <a16:colId xmlns:a16="http://schemas.microsoft.com/office/drawing/2014/main" val="1593143979"/>
                    </a:ext>
                  </a:extLst>
                </a:gridCol>
              </a:tblGrid>
              <a:tr h="30457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測試第幾輪 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-&gt; 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3919516"/>
                  </a:ext>
                </a:extLst>
              </a:tr>
              <a:tr h="5360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名次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積分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400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altLang="zh-TW" sz="1400" dirty="0">
                          <a:solidFill>
                            <a:srgbClr val="92D050"/>
                          </a:solidFill>
                        </a:rPr>
                        <a:t>G</a:t>
                      </a:r>
                      <a:r>
                        <a:rPr lang="en-US" altLang="zh-TW" sz="1400" dirty="0">
                          <a:solidFill>
                            <a:srgbClr val="7030A0"/>
                          </a:solidFill>
                        </a:rPr>
                        <a:t>P</a:t>
                      </a:r>
                      <a:endParaRPr lang="zh-TW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Time(s)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Time(s)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Time(s)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Time(s)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Time(s)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6970770"/>
                  </a:ext>
                </a:extLst>
              </a:tr>
              <a:tr h="3045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49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4356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10.23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28193878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9.65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26820297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11.80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32920668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8.93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24684451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9.83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27326123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83767"/>
                  </a:ext>
                </a:extLst>
              </a:tr>
              <a:tr h="3045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4365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10.26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28796243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10.17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28418716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11.90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33141577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9.23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25382368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13.76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27253172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1274"/>
                  </a:ext>
                </a:extLst>
              </a:tr>
              <a:tr h="3045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4355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10.42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29138064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10.04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28034832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12.00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33539628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9.07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25086455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10.60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27543136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58280"/>
                  </a:ext>
                </a:extLst>
              </a:tr>
              <a:tr h="3045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4345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10.83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30249884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10.44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29044760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12.85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35838102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9.46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26187668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11.79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29351464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4469476"/>
                  </a:ext>
                </a:extLst>
              </a:tr>
              <a:tr h="3045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3344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11.15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31083538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10.80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30202383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12.80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35828191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9.75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27075606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12.64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29398556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8400915"/>
                  </a:ext>
                </a:extLst>
              </a:tr>
              <a:tr h="3045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5346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11.10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30969926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10.90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29952109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12.87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36055275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9.55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26456355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13.66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29975773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8430500"/>
                  </a:ext>
                </a:extLst>
              </a:tr>
              <a:tr h="3045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5345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11.55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32456558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11.08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30879197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13.27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37233769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9.74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27142876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13.15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31206947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6180525"/>
                  </a:ext>
                </a:extLst>
              </a:tr>
              <a:tr h="3045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6345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12.10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33994737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11.36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31831642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13.21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37166902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9.94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27396710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15.85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32464713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97271"/>
                  </a:ext>
                </a:extLst>
              </a:tr>
              <a:tr h="3045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4344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11.77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33112297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11.48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32157754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13.54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38028137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9.92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27710011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12.82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31324415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396077"/>
                  </a:ext>
                </a:extLst>
              </a:tr>
              <a:tr h="3045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4335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12.75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35576834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12.14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33919648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14.37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40127951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10.63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29610873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13.65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32824032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9509589"/>
                  </a:ext>
                </a:extLst>
              </a:tr>
              <a:tr h="3045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-2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3334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12.82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35837235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12.26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34283658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14.59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40672765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11.13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30898237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11.90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33045532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1076161"/>
                  </a:ext>
                </a:extLst>
              </a:tr>
              <a:tr h="3045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3455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13.09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36427027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12.16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33957700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14.73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41118851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11.47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31898210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14.31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33520045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30651782"/>
                  </a:ext>
                </a:extLst>
              </a:tr>
              <a:tr h="3045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-8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4334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13.22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37086007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12.47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34877645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14.79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41475459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10.87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30288506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14.59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34100886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74765979"/>
                  </a:ext>
                </a:extLst>
              </a:tr>
              <a:tr h="3045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-15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3333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14.28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40070014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13.84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38898563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16.75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44227501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12.06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33583814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12.94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36082431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101441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8D1B64C9-0454-40D0-9C6C-941AB23BD46D}"/>
              </a:ext>
            </a:extLst>
          </p:cNvPr>
          <p:cNvSpPr txBox="1"/>
          <p:nvPr/>
        </p:nvSpPr>
        <p:spPr>
          <a:xfrm>
            <a:off x="259237" y="311079"/>
            <a:ext cx="24582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Depth : 12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每輪從</a:t>
            </a:r>
            <a:r>
              <a:rPr lang="en-US" altLang="zh-TW" dirty="0"/>
              <a:t>2000</a:t>
            </a:r>
            <a:r>
              <a:rPr lang="zh-TW" altLang="en-US" dirty="0"/>
              <a:t>盤面中，任取</a:t>
            </a:r>
            <a:r>
              <a:rPr lang="en-US" altLang="zh-TW" dirty="0"/>
              <a:t>50</a:t>
            </a:r>
            <a:r>
              <a:rPr lang="zh-TW" altLang="en-US" dirty="0"/>
              <a:t>盤面，共測試</a:t>
            </a:r>
            <a:r>
              <a:rPr lang="en-US" altLang="zh-TW" dirty="0"/>
              <a:t>5</a:t>
            </a:r>
            <a:r>
              <a:rPr lang="zh-TW" altLang="en-US" dirty="0"/>
              <a:t>輪</a:t>
            </a:r>
            <a:endParaRPr lang="en-US" altLang="zh-TW" dirty="0"/>
          </a:p>
          <a:p>
            <a:pPr marL="285750" indent="-285750" fontAlgn="ctr">
              <a:buFont typeface="Wingdings" panose="05000000000000000000" pitchFamily="2" charset="2"/>
              <a:buChar char="l"/>
            </a:pPr>
            <a:r>
              <a:rPr lang="zh-TW" altLang="en-US" dirty="0"/>
              <a:t>排序方式以</a:t>
            </a:r>
            <a:r>
              <a:rPr lang="en-US" altLang="zh-TW" sz="1800" u="none" strike="noStrike" dirty="0">
                <a:solidFill>
                  <a:schemeClr val="tx1"/>
                </a:solidFill>
                <a:effectLst/>
              </a:rPr>
              <a:t>Average Node</a:t>
            </a:r>
            <a:r>
              <a:rPr lang="zh-TW" altLang="en-US" sz="1800" u="none" strike="noStrike" dirty="0">
                <a:solidFill>
                  <a:schemeClr val="tx1"/>
                </a:solidFill>
                <a:effectLst/>
              </a:rPr>
              <a:t>較少為優先</a:t>
            </a:r>
            <a:endParaRPr lang="en-US" altLang="zh-TW" sz="1800" u="none" strike="noStrike" dirty="0">
              <a:solidFill>
                <a:schemeClr val="tx1"/>
              </a:solidFill>
              <a:effectLst/>
            </a:endParaRPr>
          </a:p>
          <a:p>
            <a:pPr marL="285750" indent="-285750" fontAlgn="ctr">
              <a:buFont typeface="Wingdings" panose="05000000000000000000" pitchFamily="2" charset="2"/>
              <a:buChar char="l"/>
            </a:pPr>
            <a:r>
              <a:rPr lang="zh-TW" altLang="en-US" b="0" i="0" dirty="0">
                <a:latin typeface="新細明體" panose="02020500000000000000" pitchFamily="18" charset="-120"/>
                <a:ea typeface="+mn-ea"/>
              </a:rPr>
              <a:t>每輪中分別有</a:t>
            </a:r>
            <a:r>
              <a:rPr lang="zh-TW" altLang="en-US" b="0" i="0" dirty="0">
                <a:solidFill>
                  <a:srgbClr val="FF0000"/>
                </a:solidFill>
                <a:latin typeface="新細明體" panose="02020500000000000000" pitchFamily="18" charset="-120"/>
                <a:ea typeface="+mn-ea"/>
              </a:rPr>
              <a:t>紅</a:t>
            </a:r>
            <a:r>
              <a:rPr lang="zh-TW" altLang="en-US" b="0" i="0" dirty="0">
                <a:latin typeface="新細明體" panose="02020500000000000000" pitchFamily="18" charset="-120"/>
                <a:ea typeface="+mn-ea"/>
              </a:rPr>
              <a:t>、</a:t>
            </a:r>
            <a:r>
              <a:rPr lang="zh-TW" altLang="en-US" b="0" i="0" dirty="0">
                <a:solidFill>
                  <a:srgbClr val="00B050"/>
                </a:solidFill>
                <a:latin typeface="新細明體" panose="02020500000000000000" pitchFamily="18" charset="-120"/>
                <a:ea typeface="+mn-ea"/>
              </a:rPr>
              <a:t>綠</a:t>
            </a:r>
            <a:r>
              <a:rPr lang="zh-TW" altLang="en-US" b="0" i="0" dirty="0">
                <a:latin typeface="新細明體" panose="02020500000000000000" pitchFamily="18" charset="-120"/>
                <a:ea typeface="+mn-ea"/>
              </a:rPr>
              <a:t>、</a:t>
            </a:r>
            <a:r>
              <a:rPr lang="zh-TW" altLang="en-US" b="0" i="0" dirty="0">
                <a:solidFill>
                  <a:srgbClr val="7030A0"/>
                </a:solidFill>
                <a:latin typeface="新細明體" panose="02020500000000000000" pitchFamily="18" charset="-120"/>
                <a:ea typeface="+mn-ea"/>
              </a:rPr>
              <a:t>紫</a:t>
            </a:r>
            <a:r>
              <a:rPr lang="zh-TW" altLang="en-US" b="0" i="0" dirty="0">
                <a:latin typeface="新細明體" panose="02020500000000000000" pitchFamily="18" charset="-120"/>
                <a:ea typeface="+mn-ea"/>
              </a:rPr>
              <a:t>，分別為</a:t>
            </a:r>
            <a:r>
              <a:rPr lang="en-US" altLang="zh-TW" b="0" i="0" dirty="0">
                <a:solidFill>
                  <a:srgbClr val="FF0000"/>
                </a:solidFill>
                <a:latin typeface="新細明體" panose="02020500000000000000" pitchFamily="18" charset="-120"/>
                <a:ea typeface="+mn-ea"/>
              </a:rPr>
              <a:t>1</a:t>
            </a:r>
            <a:r>
              <a:rPr lang="zh-TW" altLang="en-US" dirty="0">
                <a:latin typeface="新細明體" panose="02020500000000000000" pitchFamily="18" charset="-120"/>
              </a:rPr>
              <a:t>、</a:t>
            </a:r>
            <a:r>
              <a:rPr lang="en-US" altLang="zh-TW" dirty="0">
                <a:solidFill>
                  <a:srgbClr val="00B050"/>
                </a:solidFill>
                <a:latin typeface="新細明體" panose="02020500000000000000" pitchFamily="18" charset="-120"/>
              </a:rPr>
              <a:t>2</a:t>
            </a:r>
            <a:r>
              <a:rPr lang="zh-TW" altLang="en-US" dirty="0">
                <a:latin typeface="新細明體" panose="02020500000000000000" pitchFamily="18" charset="-120"/>
              </a:rPr>
              <a:t>、</a:t>
            </a:r>
            <a:r>
              <a:rPr lang="en-US" altLang="zh-TW" dirty="0">
                <a:solidFill>
                  <a:srgbClr val="7030A0"/>
                </a:solidFill>
                <a:latin typeface="新細明體" panose="02020500000000000000" pitchFamily="18" charset="-120"/>
              </a:rPr>
              <a:t>3</a:t>
            </a:r>
            <a:r>
              <a:rPr lang="zh-TW" altLang="en-US" dirty="0">
                <a:latin typeface="新細明體" panose="02020500000000000000" pitchFamily="18" charset="-120"/>
              </a:rPr>
              <a:t>名</a:t>
            </a:r>
            <a:endParaRPr lang="en-US" altLang="zh-TW" dirty="0">
              <a:latin typeface="新細明體" panose="02020500000000000000" pitchFamily="18" charset="-120"/>
            </a:endParaRPr>
          </a:p>
          <a:p>
            <a:pPr marL="285750" indent="-285750" fontAlgn="ctr">
              <a:buFont typeface="Wingdings" panose="05000000000000000000" pitchFamily="2" charset="2"/>
              <a:buChar char="l"/>
            </a:pP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+mn-ea"/>
              </a:rPr>
              <a:t>積分計算 </a:t>
            </a:r>
            <a:r>
              <a:rPr lang="en-US" altLang="zh-TW" sz="1800" b="0" i="0" u="none" strike="noStrike" dirty="0"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+mn-ea"/>
              </a:rPr>
              <a:t>:</a:t>
            </a: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+mn-ea"/>
              </a:rPr>
              <a:t> </a:t>
            </a:r>
            <a:r>
              <a:rPr lang="zh-TW" altLang="en-US" dirty="0">
                <a:latin typeface="新細明體" panose="02020500000000000000" pitchFamily="18" charset="-120"/>
              </a:rPr>
              <a:t>每輪共</a:t>
            </a:r>
            <a:r>
              <a:rPr lang="en-US" altLang="zh-TW" dirty="0">
                <a:latin typeface="新細明體" panose="02020500000000000000" pitchFamily="18" charset="-120"/>
              </a:rPr>
              <a:t>14</a:t>
            </a:r>
            <a:r>
              <a:rPr lang="zh-TW" altLang="en-US" dirty="0">
                <a:latin typeface="新細明體" panose="02020500000000000000" pitchFamily="18" charset="-120"/>
              </a:rPr>
              <a:t>組測試，分數從</a:t>
            </a:r>
            <a:r>
              <a:rPr lang="en-US" altLang="zh-TW" dirty="0">
                <a:latin typeface="新細明體" panose="02020500000000000000" pitchFamily="18" charset="-120"/>
              </a:rPr>
              <a:t>10</a:t>
            </a:r>
            <a:r>
              <a:rPr lang="zh-TW" altLang="en-US" dirty="0">
                <a:latin typeface="新細明體" panose="02020500000000000000" pitchFamily="18" charset="-120"/>
              </a:rPr>
              <a:t> </a:t>
            </a:r>
            <a:r>
              <a:rPr lang="en-US" altLang="zh-TW" dirty="0">
                <a:latin typeface="新細明體" panose="02020500000000000000" pitchFamily="18" charset="-120"/>
              </a:rPr>
              <a:t>~</a:t>
            </a:r>
            <a:r>
              <a:rPr lang="zh-TW" altLang="en-US" dirty="0">
                <a:latin typeface="新細明體" panose="02020500000000000000" pitchFamily="18" charset="-120"/>
              </a:rPr>
              <a:t> </a:t>
            </a:r>
            <a:r>
              <a:rPr lang="en-US" altLang="zh-TW" dirty="0">
                <a:latin typeface="新細明體" panose="02020500000000000000" pitchFamily="18" charset="-120"/>
              </a:rPr>
              <a:t>-3</a:t>
            </a:r>
            <a:r>
              <a:rPr lang="zh-TW" altLang="en-US" dirty="0">
                <a:latin typeface="新細明體" panose="02020500000000000000" pitchFamily="18" charset="-120"/>
              </a:rPr>
              <a:t>，積分越多表示在這</a:t>
            </a:r>
            <a:r>
              <a:rPr lang="en-US" altLang="zh-TW" dirty="0">
                <a:latin typeface="新細明體" panose="02020500000000000000" pitchFamily="18" charset="-120"/>
              </a:rPr>
              <a:t>5</a:t>
            </a:r>
            <a:r>
              <a:rPr lang="zh-TW" altLang="en-US" dirty="0">
                <a:latin typeface="新細明體" panose="02020500000000000000" pitchFamily="18" charset="-120"/>
              </a:rPr>
              <a:t>輪中排名越前</a:t>
            </a:r>
            <a:endParaRPr lang="en-US" altLang="zh-TW" sz="1800" b="0" i="0" u="none" strike="noStrike" dirty="0">
              <a:solidFill>
                <a:schemeClr val="tx1"/>
              </a:solidFill>
              <a:effectLst/>
              <a:latin typeface="新細明體" panose="02020500000000000000" pitchFamily="18" charset="-120"/>
              <a:ea typeface="+mn-ea"/>
            </a:endParaRP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8AA24439-BC3A-4B22-A818-AD658DCE4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20154"/>
              </p:ext>
            </p:extLst>
          </p:nvPr>
        </p:nvGraphicFramePr>
        <p:xfrm>
          <a:off x="197526" y="428139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0000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7</a:t>
                      </a:r>
                      <a:endParaRPr lang="zh-TW" altLang="en-US" sz="8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8</a:t>
                      </a:r>
                      <a:endParaRPr lang="zh-TW" altLang="en-US" sz="800" dirty="0"/>
                    </a:p>
                  </a:txBody>
                  <a:tcPr marL="71120" marR="71120" marT="35560" marB="35560"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7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7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7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8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8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7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7</a:t>
                      </a:r>
                      <a:endParaRPr lang="zh-TW" altLang="en-US" sz="8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7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8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8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7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8</a:t>
                      </a:r>
                      <a:endParaRPr lang="zh-TW" altLang="en-US" sz="800" dirty="0"/>
                    </a:p>
                  </a:txBody>
                  <a:tcPr marL="71120" marR="71120" marT="35560" marB="35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7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7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marL="71120" marR="71120" marT="35560" marB="3556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65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8D1B64C9-0454-40D0-9C6C-941AB23BD46D}"/>
              </a:ext>
            </a:extLst>
          </p:cNvPr>
          <p:cNvSpPr txBox="1"/>
          <p:nvPr/>
        </p:nvSpPr>
        <p:spPr>
          <a:xfrm>
            <a:off x="683440" y="939510"/>
            <a:ext cx="3860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從前一頁取總分大於</a:t>
            </a:r>
            <a:r>
              <a:rPr lang="en-US" altLang="zh-TW" sz="2000" dirty="0"/>
              <a:t>25</a:t>
            </a:r>
            <a:r>
              <a:rPr lang="zh-TW" altLang="en-US" sz="2000" dirty="0"/>
              <a:t>再測試更深層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000" dirty="0"/>
              <a:t>Depth : 14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從</a:t>
            </a:r>
            <a:r>
              <a:rPr lang="en-US" altLang="zh-TW" sz="2000" dirty="0"/>
              <a:t>2000</a:t>
            </a:r>
            <a:r>
              <a:rPr lang="zh-TW" altLang="en-US" sz="2000" dirty="0"/>
              <a:t>盤面中，任取</a:t>
            </a:r>
            <a:r>
              <a:rPr lang="en-US" altLang="zh-TW" sz="2000" dirty="0"/>
              <a:t>50</a:t>
            </a:r>
            <a:r>
              <a:rPr lang="zh-TW" altLang="en-US" sz="2000" dirty="0"/>
              <a:t>盤面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排序方式以</a:t>
            </a:r>
            <a:r>
              <a:rPr lang="en-US" altLang="zh-TW" sz="2000" u="none" strike="noStrike" dirty="0">
                <a:solidFill>
                  <a:schemeClr val="tx1"/>
                </a:solidFill>
                <a:effectLst/>
              </a:rPr>
              <a:t>Average Node</a:t>
            </a:r>
            <a:r>
              <a:rPr lang="zh-TW" altLang="en-US" sz="2000" u="none" strike="noStrike" dirty="0">
                <a:solidFill>
                  <a:schemeClr val="tx1"/>
                </a:solidFill>
                <a:effectLst/>
              </a:rPr>
              <a:t>較少為優先</a:t>
            </a:r>
            <a:endParaRPr lang="en-US" altLang="zh-TW" sz="2000" u="none" strike="noStrike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1D1F58E2-C79A-40B8-A059-6DA2CEA36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335438"/>
              </p:ext>
            </p:extLst>
          </p:nvPr>
        </p:nvGraphicFramePr>
        <p:xfrm>
          <a:off x="5462020" y="1629262"/>
          <a:ext cx="5425940" cy="35994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56485">
                  <a:extLst>
                    <a:ext uri="{9D8B030D-6E8A-4147-A177-3AD203B41FA5}">
                      <a16:colId xmlns:a16="http://schemas.microsoft.com/office/drawing/2014/main" val="4076302958"/>
                    </a:ext>
                  </a:extLst>
                </a:gridCol>
                <a:gridCol w="1356485">
                  <a:extLst>
                    <a:ext uri="{9D8B030D-6E8A-4147-A177-3AD203B41FA5}">
                      <a16:colId xmlns:a16="http://schemas.microsoft.com/office/drawing/2014/main" val="3431076451"/>
                    </a:ext>
                  </a:extLst>
                </a:gridCol>
                <a:gridCol w="1356485">
                  <a:extLst>
                    <a:ext uri="{9D8B030D-6E8A-4147-A177-3AD203B41FA5}">
                      <a16:colId xmlns:a16="http://schemas.microsoft.com/office/drawing/2014/main" val="1236674020"/>
                    </a:ext>
                  </a:extLst>
                </a:gridCol>
                <a:gridCol w="1356485">
                  <a:extLst>
                    <a:ext uri="{9D8B030D-6E8A-4147-A177-3AD203B41FA5}">
                      <a16:colId xmlns:a16="http://schemas.microsoft.com/office/drawing/2014/main" val="4134389024"/>
                    </a:ext>
                  </a:extLst>
                </a:gridCol>
              </a:tblGrid>
              <a:tr h="8346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排序編號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altLang="zh-TW" sz="1800" dirty="0">
                          <a:solidFill>
                            <a:srgbClr val="92D050"/>
                          </a:solidFill>
                        </a:rPr>
                        <a:t>G</a:t>
                      </a:r>
                      <a:r>
                        <a:rPr lang="en-US" altLang="zh-TW" sz="1800" dirty="0">
                          <a:solidFill>
                            <a:srgbClr val="7030A0"/>
                          </a:solidFill>
                        </a:rPr>
                        <a:t>P</a:t>
                      </a:r>
                      <a:endParaRPr lang="zh-TW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Time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Node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852723"/>
                  </a:ext>
                </a:extLst>
              </a:tr>
              <a:tr h="4610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100.65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286574682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826703"/>
                  </a:ext>
                </a:extLst>
              </a:tr>
              <a:tr h="45958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4355</a:t>
                      </a:r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↑1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102.84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293819176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26662"/>
                  </a:ext>
                </a:extLst>
              </a:tr>
              <a:tr h="4610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4365</a:t>
                      </a:r>
                      <a:r>
                        <a:rPr lang="en-US" altLang="zh-TW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↓1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103.67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296169967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509918"/>
                  </a:ext>
                </a:extLst>
              </a:tr>
              <a:tr h="4610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4345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108.94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308481615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751630"/>
                  </a:ext>
                </a:extLst>
              </a:tr>
              <a:tr h="4610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5346</a:t>
                      </a:r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↑1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125.80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312938225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12868"/>
                  </a:ext>
                </a:extLst>
              </a:tr>
              <a:tr h="4610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3344</a:t>
                      </a:r>
                      <a:r>
                        <a:rPr lang="en-US" altLang="zh-TW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↓1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113.57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323403120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719499"/>
                  </a:ext>
                </a:extLst>
              </a:tr>
            </a:tbl>
          </a:graphicData>
        </a:graphic>
      </p:graphicFrame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C19125F-0322-4909-94B9-90030A527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30724"/>
              </p:ext>
            </p:extLst>
          </p:nvPr>
        </p:nvGraphicFramePr>
        <p:xfrm>
          <a:off x="993579" y="3102715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24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8E694-B454-4C01-A641-DE5E859E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9146"/>
            <a:ext cx="10131425" cy="1456267"/>
          </a:xfrm>
        </p:spPr>
        <p:txBody>
          <a:bodyPr/>
          <a:lstStyle/>
          <a:p>
            <a:r>
              <a:rPr lang="zh-TW" altLang="en-US" dirty="0"/>
              <a:t>走步排序的權重盤面之結論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5B8C46-5592-4DCE-B1AA-3F0E4684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5413"/>
            <a:ext cx="10131425" cy="789392"/>
          </a:xfrm>
        </p:spPr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Depth12</a:t>
            </a:r>
            <a:r>
              <a:rPr lang="zh-TW" altLang="en-US" dirty="0"/>
              <a:t>隨機</a:t>
            </a:r>
            <a:r>
              <a:rPr lang="en-US" altLang="zh-TW" dirty="0"/>
              <a:t>50</a:t>
            </a:r>
            <a:r>
              <a:rPr lang="zh-TW" altLang="en-US" dirty="0"/>
              <a:t>初始盤面共</a:t>
            </a:r>
            <a:r>
              <a:rPr lang="en-US" altLang="zh-TW" dirty="0"/>
              <a:t>5</a:t>
            </a:r>
            <a:r>
              <a:rPr lang="zh-TW" altLang="en-US" dirty="0"/>
              <a:t>輪後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Depth14</a:t>
            </a:r>
            <a:r>
              <a:rPr lang="zh-TW" altLang="en-US" dirty="0"/>
              <a:t>隨機</a:t>
            </a:r>
            <a:r>
              <a:rPr lang="en-US" altLang="zh-TW" dirty="0"/>
              <a:t>50</a:t>
            </a:r>
            <a:r>
              <a:rPr lang="zh-TW" altLang="en-US" dirty="0"/>
              <a:t>初始盤面後，發現前三名都是</a:t>
            </a:r>
            <a:r>
              <a:rPr lang="en-US" altLang="zh-TW" b="1" dirty="0"/>
              <a:t>4356,</a:t>
            </a:r>
            <a:r>
              <a:rPr lang="zh-TW" altLang="en-US" b="1" dirty="0"/>
              <a:t> </a:t>
            </a:r>
            <a:r>
              <a:rPr lang="en-US" altLang="zh-TW" b="1" dirty="0"/>
              <a:t>4355,</a:t>
            </a:r>
            <a:r>
              <a:rPr lang="zh-TW" altLang="en-US" b="1" dirty="0"/>
              <a:t> </a:t>
            </a:r>
            <a:r>
              <a:rPr lang="en-US" altLang="zh-TW" b="1" dirty="0"/>
              <a:t>4365</a:t>
            </a:r>
            <a:r>
              <a:rPr lang="zh-TW" altLang="en-US" dirty="0"/>
              <a:t>。其中，</a:t>
            </a:r>
            <a:r>
              <a:rPr lang="en-US" altLang="zh-TW" dirty="0"/>
              <a:t>4356</a:t>
            </a:r>
            <a:r>
              <a:rPr lang="zh-TW" altLang="en-US" dirty="0"/>
              <a:t>與第三頁</a:t>
            </a:r>
            <a:r>
              <a:rPr lang="en-US" altLang="zh-TW" dirty="0"/>
              <a:t>Depth12</a:t>
            </a:r>
            <a:r>
              <a:rPr lang="zh-TW" altLang="en-US" dirty="0"/>
              <a:t>初始盤面</a:t>
            </a:r>
            <a:r>
              <a:rPr lang="en-US" altLang="zh-TW" dirty="0"/>
              <a:t>1~200</a:t>
            </a:r>
            <a:r>
              <a:rPr lang="zh-TW" altLang="en-US" dirty="0"/>
              <a:t>結果一致，因此</a:t>
            </a:r>
            <a:r>
              <a:rPr lang="en-US" altLang="zh-TW" b="1" dirty="0"/>
              <a:t>4356</a:t>
            </a:r>
            <a:r>
              <a:rPr lang="zh-TW" altLang="en-US" b="1" dirty="0"/>
              <a:t>是最佳設定</a:t>
            </a:r>
            <a:endParaRPr lang="en-US" altLang="zh-TW" b="1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8C026417-3216-48D0-B8F6-BA150BFE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87968"/>
              </p:ext>
            </p:extLst>
          </p:nvPr>
        </p:nvGraphicFramePr>
        <p:xfrm>
          <a:off x="685801" y="259778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000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8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8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8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8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CCC205-0017-4059-AAA3-2A34FD6A2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14524"/>
              </p:ext>
            </p:extLst>
          </p:nvPr>
        </p:nvGraphicFramePr>
        <p:xfrm>
          <a:off x="3407267" y="2860572"/>
          <a:ext cx="7888982" cy="16624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1706">
                  <a:extLst>
                    <a:ext uri="{9D8B030D-6E8A-4147-A177-3AD203B41FA5}">
                      <a16:colId xmlns:a16="http://schemas.microsoft.com/office/drawing/2014/main" val="2347051385"/>
                    </a:ext>
                  </a:extLst>
                </a:gridCol>
                <a:gridCol w="631706">
                  <a:extLst>
                    <a:ext uri="{9D8B030D-6E8A-4147-A177-3AD203B41FA5}">
                      <a16:colId xmlns:a16="http://schemas.microsoft.com/office/drawing/2014/main" val="3203790273"/>
                    </a:ext>
                  </a:extLst>
                </a:gridCol>
                <a:gridCol w="631706">
                  <a:extLst>
                    <a:ext uri="{9D8B030D-6E8A-4147-A177-3AD203B41FA5}">
                      <a16:colId xmlns:a16="http://schemas.microsoft.com/office/drawing/2014/main" val="1644082173"/>
                    </a:ext>
                  </a:extLst>
                </a:gridCol>
                <a:gridCol w="763924">
                  <a:extLst>
                    <a:ext uri="{9D8B030D-6E8A-4147-A177-3AD203B41FA5}">
                      <a16:colId xmlns:a16="http://schemas.microsoft.com/office/drawing/2014/main" val="77020915"/>
                    </a:ext>
                  </a:extLst>
                </a:gridCol>
                <a:gridCol w="631706">
                  <a:extLst>
                    <a:ext uri="{9D8B030D-6E8A-4147-A177-3AD203B41FA5}">
                      <a16:colId xmlns:a16="http://schemas.microsoft.com/office/drawing/2014/main" val="1244451046"/>
                    </a:ext>
                  </a:extLst>
                </a:gridCol>
                <a:gridCol w="675779">
                  <a:extLst>
                    <a:ext uri="{9D8B030D-6E8A-4147-A177-3AD203B41FA5}">
                      <a16:colId xmlns:a16="http://schemas.microsoft.com/office/drawing/2014/main" val="2981372730"/>
                    </a:ext>
                  </a:extLst>
                </a:gridCol>
                <a:gridCol w="631706">
                  <a:extLst>
                    <a:ext uri="{9D8B030D-6E8A-4147-A177-3AD203B41FA5}">
                      <a16:colId xmlns:a16="http://schemas.microsoft.com/office/drawing/2014/main" val="3216722414"/>
                    </a:ext>
                  </a:extLst>
                </a:gridCol>
                <a:gridCol w="675779">
                  <a:extLst>
                    <a:ext uri="{9D8B030D-6E8A-4147-A177-3AD203B41FA5}">
                      <a16:colId xmlns:a16="http://schemas.microsoft.com/office/drawing/2014/main" val="1938226586"/>
                    </a:ext>
                  </a:extLst>
                </a:gridCol>
                <a:gridCol w="631706">
                  <a:extLst>
                    <a:ext uri="{9D8B030D-6E8A-4147-A177-3AD203B41FA5}">
                      <a16:colId xmlns:a16="http://schemas.microsoft.com/office/drawing/2014/main" val="1490294317"/>
                    </a:ext>
                  </a:extLst>
                </a:gridCol>
                <a:gridCol w="675779">
                  <a:extLst>
                    <a:ext uri="{9D8B030D-6E8A-4147-A177-3AD203B41FA5}">
                      <a16:colId xmlns:a16="http://schemas.microsoft.com/office/drawing/2014/main" val="2434028192"/>
                    </a:ext>
                  </a:extLst>
                </a:gridCol>
                <a:gridCol w="631706">
                  <a:extLst>
                    <a:ext uri="{9D8B030D-6E8A-4147-A177-3AD203B41FA5}">
                      <a16:colId xmlns:a16="http://schemas.microsoft.com/office/drawing/2014/main" val="3525541758"/>
                    </a:ext>
                  </a:extLst>
                </a:gridCol>
                <a:gridCol w="675779">
                  <a:extLst>
                    <a:ext uri="{9D8B030D-6E8A-4147-A177-3AD203B41FA5}">
                      <a16:colId xmlns:a16="http://schemas.microsoft.com/office/drawing/2014/main" val="1593143979"/>
                    </a:ext>
                  </a:extLst>
                </a:gridCol>
              </a:tblGrid>
              <a:tr h="2886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測試第幾輪 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-&gt; 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3919516"/>
                  </a:ext>
                </a:extLst>
              </a:tr>
              <a:tr h="50796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名次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400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altLang="zh-TW" sz="1400" dirty="0">
                          <a:solidFill>
                            <a:srgbClr val="92D050"/>
                          </a:solidFill>
                        </a:rPr>
                        <a:t>G</a:t>
                      </a:r>
                      <a:r>
                        <a:rPr lang="en-US" altLang="zh-TW" sz="1400" dirty="0">
                          <a:solidFill>
                            <a:srgbClr val="7030A0"/>
                          </a:solidFill>
                        </a:rPr>
                        <a:t>P</a:t>
                      </a:r>
                      <a:endParaRPr lang="zh-TW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Time(s)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Time(s)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Time(s)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Time(s)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Time(s)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6970770"/>
                  </a:ext>
                </a:extLst>
              </a:tr>
              <a:tr h="288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4356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10.23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28193878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9.65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26820297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11.80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32920668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8.93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24684451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9.83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27326123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83767"/>
                  </a:ext>
                </a:extLst>
              </a:tr>
              <a:tr h="288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4365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10.26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28796243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10.17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28418716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11.90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33141577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9.23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25382368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13.76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27253172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1274"/>
                  </a:ext>
                </a:extLst>
              </a:tr>
              <a:tr h="288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4355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10.42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29138064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10.04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28034832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12.00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33539628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9.07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25086455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10.60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27543136</a:t>
                      </a:r>
                      <a:endParaRPr lang="en-US" altLang="zh-TW" sz="11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5828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EA34C3C-E7EE-4C22-8DF9-CD70B34E7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50867"/>
              </p:ext>
            </p:extLst>
          </p:nvPr>
        </p:nvGraphicFramePr>
        <p:xfrm>
          <a:off x="3407267" y="4888774"/>
          <a:ext cx="4320000" cy="172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7630295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310764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366740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343890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排序編號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>
                          <a:solidFill>
                            <a:srgbClr val="FFFF00"/>
                          </a:solidFill>
                        </a:rPr>
                        <a:t>Y</a:t>
                      </a:r>
                      <a:r>
                        <a:rPr lang="en-US" altLang="zh-TW" sz="1800" dirty="0">
                          <a:solidFill>
                            <a:srgbClr val="92D050"/>
                          </a:solidFill>
                        </a:rPr>
                        <a:t>G</a:t>
                      </a:r>
                      <a:r>
                        <a:rPr lang="en-US" altLang="zh-TW" sz="1800" dirty="0">
                          <a:solidFill>
                            <a:srgbClr val="7030A0"/>
                          </a:solidFill>
                        </a:rPr>
                        <a:t>P</a:t>
                      </a:r>
                      <a:endParaRPr lang="zh-TW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Time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Node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8527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100.65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286574682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8267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4355</a:t>
                      </a:r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↑1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102.84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293819176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266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4365</a:t>
                      </a:r>
                      <a:r>
                        <a:rPr lang="en-US" altLang="zh-TW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</a:rPr>
                        <a:t>↓1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103.67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296169967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509918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06F3DD6-A8CB-4C1D-B75B-DDEFE1AEC693}"/>
              </a:ext>
            </a:extLst>
          </p:cNvPr>
          <p:cNvSpPr txBox="1"/>
          <p:nvPr/>
        </p:nvSpPr>
        <p:spPr>
          <a:xfrm>
            <a:off x="3407267" y="2484903"/>
            <a:ext cx="329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Depth : 12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7E8B4DD-099E-4775-A8A5-EC8E1E2332FD}"/>
              </a:ext>
            </a:extLst>
          </p:cNvPr>
          <p:cNvSpPr txBox="1"/>
          <p:nvPr/>
        </p:nvSpPr>
        <p:spPr>
          <a:xfrm>
            <a:off x="3346307" y="4529343"/>
            <a:ext cx="329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Depth : 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40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熱力圖的目的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820306"/>
            <a:ext cx="10131425" cy="1332322"/>
          </a:xfrm>
        </p:spPr>
        <p:txBody>
          <a:bodyPr/>
          <a:lstStyle/>
          <a:p>
            <a:r>
              <a:rPr lang="zh-TW" altLang="en-US" dirty="0"/>
              <a:t>觀察目前初始盤面</a:t>
            </a:r>
            <a:r>
              <a:rPr lang="en-US" altLang="zh-TW" dirty="0"/>
              <a:t>(10</a:t>
            </a:r>
            <a:r>
              <a:rPr lang="zh-TW" altLang="en-US" dirty="0"/>
              <a:t>子</a:t>
            </a:r>
            <a:r>
              <a:rPr lang="en-US" altLang="zh-TW" dirty="0"/>
              <a:t>)</a:t>
            </a:r>
            <a:r>
              <a:rPr lang="zh-TW" altLang="en-US" dirty="0"/>
              <a:t>，搜尋</a:t>
            </a:r>
            <a:r>
              <a:rPr lang="en-US" altLang="zh-TW" dirty="0"/>
              <a:t>depth : 12</a:t>
            </a:r>
            <a:r>
              <a:rPr lang="zh-TW" altLang="en-US" dirty="0"/>
              <a:t>，在搜尋過程中統計位置下棋次數</a:t>
            </a:r>
            <a:r>
              <a:rPr lang="en-US" altLang="zh-TW" dirty="0"/>
              <a:t>&amp;</a:t>
            </a:r>
            <a:r>
              <a:rPr lang="zh-TW" altLang="en-US" dirty="0"/>
              <a:t>初始盤面分部狀況</a:t>
            </a:r>
            <a:endParaRPr lang="en-US" altLang="zh-TW" dirty="0"/>
          </a:p>
          <a:p>
            <a:r>
              <a:rPr lang="zh-TW" altLang="en-US" dirty="0"/>
              <a:t>確認是否與之前猜想相符，</a:t>
            </a:r>
            <a:r>
              <a:rPr lang="en-US" altLang="zh-TW" dirty="0"/>
              <a:t>(</a:t>
            </a:r>
            <a:r>
              <a:rPr lang="zh-TW" altLang="en-US" dirty="0"/>
              <a:t>猜想 </a:t>
            </a:r>
            <a:r>
              <a:rPr lang="en-US" altLang="zh-TW" dirty="0"/>
              <a:t>:</a:t>
            </a:r>
            <a:r>
              <a:rPr lang="zh-TW" altLang="en-US" dirty="0"/>
              <a:t> 目前測試為發散階段，不會碰到角落權重，因此收斂權重在於角落位置，再利用組合找出收斂棋盤的權重較佳組合</a:t>
            </a:r>
            <a:r>
              <a:rPr lang="en-US" altLang="zh-TW" dirty="0"/>
              <a:t>)</a:t>
            </a: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6FDC3A1F-6920-4046-A61E-3FCA1B6A4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05990"/>
              </p:ext>
            </p:extLst>
          </p:nvPr>
        </p:nvGraphicFramePr>
        <p:xfrm>
          <a:off x="7445687" y="3172134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61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D6543328-3D05-403A-A710-C2A54314D0A6}"/>
              </a:ext>
            </a:extLst>
          </p:cNvPr>
          <p:cNvSpPr txBox="1"/>
          <p:nvPr/>
        </p:nvSpPr>
        <p:spPr>
          <a:xfrm>
            <a:off x="331918" y="1018372"/>
            <a:ext cx="84666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測試隨機</a:t>
            </a:r>
            <a:r>
              <a:rPr lang="en-US" altLang="zh-TW" dirty="0"/>
              <a:t>150</a:t>
            </a:r>
            <a:r>
              <a:rPr lang="zh-TW" altLang="en-US" dirty="0"/>
              <a:t>盤面</a:t>
            </a:r>
            <a:r>
              <a:rPr lang="en-US" altLang="zh-TW" dirty="0"/>
              <a:t>(</a:t>
            </a:r>
            <a:r>
              <a:rPr lang="zh-TW" altLang="en-US" dirty="0"/>
              <a:t>大多數是</a:t>
            </a:r>
            <a:r>
              <a:rPr lang="en-US" altLang="zh-TW" dirty="0"/>
              <a:t>10</a:t>
            </a:r>
            <a:r>
              <a:rPr lang="zh-TW" altLang="en-US" dirty="0"/>
              <a:t>子</a:t>
            </a:r>
            <a:r>
              <a:rPr lang="en-US" altLang="zh-TW" dirty="0"/>
              <a:t>=</a:t>
            </a:r>
            <a:r>
              <a:rPr lang="zh-TW" altLang="en-US" dirty="0"/>
              <a:t>黑</a:t>
            </a:r>
            <a:r>
              <a:rPr lang="en-US" altLang="zh-TW" dirty="0"/>
              <a:t>+</a:t>
            </a:r>
            <a:r>
              <a:rPr lang="zh-TW" altLang="en-US" dirty="0"/>
              <a:t>白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Depth : 12</a:t>
            </a:r>
            <a:r>
              <a:rPr lang="zh-TW" altLang="en-US" dirty="0"/>
              <a:t>，並統計有搜尋過的點分部</a:t>
            </a:r>
            <a:r>
              <a:rPr lang="en-US" altLang="zh-TW" dirty="0"/>
              <a:t>(</a:t>
            </a:r>
            <a:r>
              <a:rPr lang="zh-TW" altLang="en-US" dirty="0"/>
              <a:t>不包括初始盤面已有的點和已剪枝點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表格</a:t>
            </a:r>
            <a:r>
              <a:rPr lang="zh-TW" altLang="en-US" dirty="0">
                <a:solidFill>
                  <a:srgbClr val="FF0000"/>
                </a:solidFill>
              </a:rPr>
              <a:t>搜尋過程中遇到的位置</a:t>
            </a:r>
            <a:r>
              <a:rPr lang="zh-TW" altLang="en-US" dirty="0"/>
              <a:t>取平均</a:t>
            </a:r>
            <a:endParaRPr lang="en-US" altLang="zh-TW" dirty="0"/>
          </a:p>
          <a:p>
            <a:r>
              <a:rPr lang="zh-TW" altLang="en-US" dirty="0"/>
              <a:t>表格</a:t>
            </a:r>
            <a:r>
              <a:rPr lang="en-US" altLang="zh-TW" dirty="0">
                <a:solidFill>
                  <a:srgbClr val="FF0000"/>
                </a:solidFill>
              </a:rPr>
              <a:t>150</a:t>
            </a:r>
            <a:r>
              <a:rPr lang="zh-TW" altLang="en-US" dirty="0">
                <a:solidFill>
                  <a:srgbClr val="FF0000"/>
                </a:solidFill>
              </a:rPr>
              <a:t>個初始盤面點統計</a:t>
            </a:r>
            <a:r>
              <a:rPr lang="zh-TW" altLang="en-US" sz="2400" dirty="0"/>
              <a:t>未</a:t>
            </a:r>
            <a:r>
              <a:rPr lang="zh-TW" altLang="en-US" dirty="0"/>
              <a:t>取平均</a:t>
            </a:r>
            <a:endParaRPr lang="en-US" altLang="zh-TW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E411837-CF21-49E7-A3D6-DE1DE8317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40140"/>
              </p:ext>
            </p:extLst>
          </p:nvPr>
        </p:nvGraphicFramePr>
        <p:xfrm>
          <a:off x="6373683" y="3224729"/>
          <a:ext cx="5306130" cy="2787615"/>
        </p:xfrm>
        <a:graphic>
          <a:graphicData uri="http://schemas.openxmlformats.org/drawingml/2006/table">
            <a:tbl>
              <a:tblPr/>
              <a:tblGrid>
                <a:gridCol w="589570">
                  <a:extLst>
                    <a:ext uri="{9D8B030D-6E8A-4147-A177-3AD203B41FA5}">
                      <a16:colId xmlns:a16="http://schemas.microsoft.com/office/drawing/2014/main" val="3733103998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1245514326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2390187072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2367944566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2860909825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4057146845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1131511254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4108904249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1547754160"/>
                    </a:ext>
                  </a:extLst>
                </a:gridCol>
              </a:tblGrid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247129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552760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997535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646286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551984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08465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478854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040119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75021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5315AF1-90DB-4600-B645-59BF5117D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96072"/>
              </p:ext>
            </p:extLst>
          </p:nvPr>
        </p:nvGraphicFramePr>
        <p:xfrm>
          <a:off x="512187" y="3224729"/>
          <a:ext cx="5306130" cy="2787615"/>
        </p:xfrm>
        <a:graphic>
          <a:graphicData uri="http://schemas.openxmlformats.org/drawingml/2006/table">
            <a:tbl>
              <a:tblPr/>
              <a:tblGrid>
                <a:gridCol w="589570">
                  <a:extLst>
                    <a:ext uri="{9D8B030D-6E8A-4147-A177-3AD203B41FA5}">
                      <a16:colId xmlns:a16="http://schemas.microsoft.com/office/drawing/2014/main" val="3374151793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229086608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1121374206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1722122034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2479710678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2817617170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3282873174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390874165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3551466412"/>
                    </a:ext>
                  </a:extLst>
                </a:gridCol>
              </a:tblGrid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477823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265340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329836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6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324173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8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407485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383974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243688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255847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131327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64317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173889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410177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317236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404862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360542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B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283328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348521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113636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792309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220274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291357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79560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96723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130704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294133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131553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931525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117048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265748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276903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9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217555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227029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89669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73241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97817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216232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173988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191072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190432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57128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358183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55991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124342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124234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160663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155511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93715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134780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34900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468526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58311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110609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101582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8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113577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126331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97937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107695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19658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430294"/>
                  </a:ext>
                </a:extLst>
              </a:tr>
              <a:tr h="30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10408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25654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27675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35564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29902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16441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9294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2594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EEEB1524-00F8-47B5-BAF3-F5BF0EDF8687}"/>
              </a:ext>
            </a:extLst>
          </p:cNvPr>
          <p:cNvSpPr txBox="1"/>
          <p:nvPr/>
        </p:nvSpPr>
        <p:spPr>
          <a:xfrm>
            <a:off x="512186" y="2743200"/>
            <a:ext cx="55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↓ 搜尋過程中遇到的位置 </a:t>
            </a:r>
            <a:r>
              <a:rPr lang="en-US" altLang="zh-TW" dirty="0"/>
              <a:t>(</a:t>
            </a:r>
            <a:r>
              <a:rPr lang="zh-TW" altLang="en-US" dirty="0"/>
              <a:t>不包括初始盤面和被剪枝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736BC0B-A766-4C35-99A8-DDE4419D6624}"/>
              </a:ext>
            </a:extLst>
          </p:cNvPr>
          <p:cNvSpPr txBox="1"/>
          <p:nvPr/>
        </p:nvSpPr>
        <p:spPr>
          <a:xfrm>
            <a:off x="6373683" y="2743200"/>
            <a:ext cx="53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↓</a:t>
            </a:r>
            <a:r>
              <a:rPr lang="zh-TW" altLang="en-US" dirty="0"/>
              <a:t> </a:t>
            </a:r>
            <a:r>
              <a:rPr lang="en-US" altLang="zh-TW" dirty="0"/>
              <a:t>150</a:t>
            </a:r>
            <a:r>
              <a:rPr lang="zh-TW" altLang="en-US" dirty="0"/>
              <a:t>個初始盤面點統計</a:t>
            </a:r>
          </a:p>
        </p:txBody>
      </p:sp>
    </p:spTree>
    <p:extLst>
      <p:ext uri="{BB962C8B-B14F-4D97-AF65-F5344CB8AC3E}">
        <p14:creationId xmlns:p14="http://schemas.microsoft.com/office/powerpoint/2010/main" val="150571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A70DE70A-12AF-47AF-8DD6-FAE4B2875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17848"/>
              </p:ext>
            </p:extLst>
          </p:nvPr>
        </p:nvGraphicFramePr>
        <p:xfrm>
          <a:off x="7832500" y="325404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6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8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7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440F7F2-1B4B-43AA-A12A-50A1F00499BD}"/>
              </a:ext>
            </a:extLst>
          </p:cNvPr>
          <p:cNvSpPr txBox="1"/>
          <p:nvPr/>
        </p:nvSpPr>
        <p:spPr>
          <a:xfrm>
            <a:off x="564596" y="325404"/>
            <a:ext cx="680615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/</a:t>
            </a:r>
            <a:r>
              <a:rPr lang="zh-TW" altLang="en-US" dirty="0"/>
              <a:t>*已知資訊*</a:t>
            </a:r>
            <a:r>
              <a:rPr lang="en-US" altLang="zh-TW" dirty="0"/>
              <a:t>/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Othello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先發散後收斂棋類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因此權重盤面又可分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FF0000"/>
                </a:solidFill>
              </a:rPr>
              <a:t>先發散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粗略估計</a:t>
            </a:r>
            <a:r>
              <a:rPr lang="en-US" altLang="zh-TW" dirty="0">
                <a:solidFill>
                  <a:srgbClr val="FF0000"/>
                </a:solidFill>
              </a:rPr>
              <a:t>32</a:t>
            </a:r>
            <a:r>
              <a:rPr lang="zh-TW" altLang="en-US" dirty="0">
                <a:solidFill>
                  <a:srgbClr val="FF0000"/>
                </a:solidFill>
              </a:rPr>
              <a:t>子以前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後收斂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/</a:t>
            </a:r>
            <a:r>
              <a:rPr lang="zh-TW" altLang="en-US" dirty="0"/>
              <a:t>*目前測試*</a:t>
            </a:r>
            <a:r>
              <a:rPr lang="en-US" altLang="zh-TW" dirty="0"/>
              <a:t>/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目前測試盤面使用</a:t>
            </a:r>
            <a:r>
              <a:rPr lang="en-US" altLang="zh-TW" dirty="0"/>
              <a:t>10</a:t>
            </a:r>
            <a:r>
              <a:rPr lang="zh-TW" altLang="en-US" dirty="0"/>
              <a:t>子，並已測試出在固定</a:t>
            </a:r>
            <a:r>
              <a:rPr lang="en-US" altLang="zh-TW" dirty="0"/>
              <a:t>0,1,2,7,8</a:t>
            </a:r>
            <a:r>
              <a:rPr lang="zh-TW" altLang="en-US" dirty="0"/>
              <a:t>位置最佳組合是右側棋盤權重圖</a:t>
            </a:r>
            <a:r>
              <a:rPr lang="en-US" altLang="zh-TW" dirty="0"/>
              <a:t>(</a:t>
            </a:r>
            <a:r>
              <a:rPr lang="zh-TW" altLang="en-US" dirty="0"/>
              <a:t>有顏色部分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>
                <a:solidFill>
                  <a:srgbClr val="FFC000"/>
                </a:solidFill>
              </a:rPr>
              <a:t>Y</a:t>
            </a:r>
            <a:r>
              <a:rPr lang="en-US" altLang="zh-TW" dirty="0">
                <a:solidFill>
                  <a:srgbClr val="92D050"/>
                </a:solidFill>
              </a:rPr>
              <a:t>G</a:t>
            </a:r>
            <a:r>
              <a:rPr lang="en-US" altLang="zh-TW" dirty="0">
                <a:solidFill>
                  <a:srgbClr val="7030A0"/>
                </a:solidFill>
              </a:rPr>
              <a:t>P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(4356)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因此可知從</a:t>
            </a:r>
            <a:r>
              <a:rPr lang="en-US" altLang="zh-TW" dirty="0"/>
              <a:t>10</a:t>
            </a:r>
            <a:r>
              <a:rPr lang="zh-TW" altLang="en-US" dirty="0"/>
              <a:t>子以</a:t>
            </a:r>
            <a:r>
              <a:rPr lang="en-US" altLang="zh-TW" dirty="0"/>
              <a:t>Depth12</a:t>
            </a:r>
            <a:r>
              <a:rPr lang="zh-TW" altLang="en-US" dirty="0"/>
              <a:t>開始做</a:t>
            </a:r>
            <a:r>
              <a:rPr lang="en-US" altLang="zh-TW" dirty="0"/>
              <a:t>search</a:t>
            </a:r>
            <a:r>
              <a:rPr lang="zh-TW" altLang="en-US" dirty="0"/>
              <a:t>，最後盤面可達約</a:t>
            </a:r>
            <a:r>
              <a:rPr lang="en-US" altLang="zh-TW" dirty="0"/>
              <a:t>22</a:t>
            </a:r>
            <a:r>
              <a:rPr lang="zh-TW" altLang="en-US" dirty="0"/>
              <a:t>子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/</a:t>
            </a:r>
            <a:r>
              <a:rPr lang="zh-TW" altLang="en-US" dirty="0"/>
              <a:t>*預期*</a:t>
            </a:r>
            <a:r>
              <a:rPr lang="en-US" altLang="zh-TW" dirty="0"/>
              <a:t>/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目前找到先發散權重盤面，因此如果固定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>
                <a:solidFill>
                  <a:srgbClr val="FFC000"/>
                </a:solidFill>
              </a:rPr>
              <a:t>Y</a:t>
            </a:r>
            <a:r>
              <a:rPr lang="en-US" altLang="zh-TW" dirty="0">
                <a:solidFill>
                  <a:srgbClr val="92D050"/>
                </a:solidFill>
              </a:rPr>
              <a:t>G</a:t>
            </a:r>
            <a:r>
              <a:rPr lang="en-US" altLang="zh-TW" dirty="0">
                <a:solidFill>
                  <a:srgbClr val="7030A0"/>
                </a:solidFill>
              </a:rPr>
              <a:t>P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(4356)</a:t>
            </a:r>
            <a:r>
              <a:rPr lang="zh-TW" altLang="en-US" dirty="0"/>
              <a:t>右側盤面，用排列組合找出適合對應收斂類型的權重</a:t>
            </a:r>
            <a:r>
              <a:rPr lang="en-US" altLang="zh-TW" dirty="0"/>
              <a:t>(</a:t>
            </a:r>
            <a:r>
              <a:rPr lang="zh-TW" altLang="en-US" dirty="0"/>
              <a:t>右側棋盤藍色部分</a:t>
            </a:r>
            <a:r>
              <a:rPr lang="en-US" altLang="zh-TW" dirty="0"/>
              <a:t>)</a:t>
            </a:r>
            <a:r>
              <a:rPr lang="zh-TW" altLang="en-US" dirty="0"/>
              <a:t>，這樣就有適用於先發散後收斂權重盤面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/</a:t>
            </a:r>
            <a:r>
              <a:rPr lang="zh-TW" altLang="en-US" dirty="0"/>
              <a:t>*遇到困難與問題*</a:t>
            </a:r>
            <a:r>
              <a:rPr lang="en-US" altLang="zh-TW" dirty="0"/>
              <a:t>/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從上一頁可知，在搜</a:t>
            </a:r>
            <a:r>
              <a:rPr lang="en-US" altLang="zh-TW" dirty="0"/>
              <a:t>search</a:t>
            </a:r>
            <a:r>
              <a:rPr lang="zh-TW" altLang="en-US" dirty="0"/>
              <a:t>時，還是會碰到藍色部分，若改變了藍色部分，對於先發散部分已測出的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>
                <a:solidFill>
                  <a:srgbClr val="FFC000"/>
                </a:solidFill>
              </a:rPr>
              <a:t>Y</a:t>
            </a:r>
            <a:r>
              <a:rPr lang="en-US" altLang="zh-TW" dirty="0">
                <a:solidFill>
                  <a:srgbClr val="92D050"/>
                </a:solidFill>
              </a:rPr>
              <a:t>G</a:t>
            </a:r>
            <a:r>
              <a:rPr lang="en-US" altLang="zh-TW" dirty="0">
                <a:solidFill>
                  <a:srgbClr val="7030A0"/>
                </a:solidFill>
              </a:rPr>
              <a:t>P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(4356)</a:t>
            </a:r>
            <a:r>
              <a:rPr lang="zh-TW" altLang="en-US" dirty="0"/>
              <a:t>還會是最佳組合嗎</a:t>
            </a:r>
            <a:r>
              <a:rPr lang="en-US" altLang="zh-TW" dirty="0"/>
              <a:t>?</a:t>
            </a:r>
          </a:p>
          <a:p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74BC674-4B5C-4963-9112-FF964CD25D1F}"/>
              </a:ext>
            </a:extLst>
          </p:cNvPr>
          <p:cNvSpPr txBox="1"/>
          <p:nvPr/>
        </p:nvSpPr>
        <p:spPr>
          <a:xfrm>
            <a:off x="7832500" y="3658640"/>
            <a:ext cx="4105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找出發散轉收斂大約需要幾子</a:t>
            </a:r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可採用類似二分逼近法慢慢逼近發散轉收斂子數</a:t>
            </a:r>
            <a:endParaRPr lang="en-US" altLang="zh-TW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TW" dirty="0"/>
              <a:t>2.</a:t>
            </a:r>
            <a:r>
              <a:rPr lang="zh-TW" altLang="en-US" dirty="0"/>
              <a:t>    先使用發散初始棋盤找出發散最佳組合</a:t>
            </a:r>
            <a:r>
              <a:rPr lang="en-US" altLang="zh-TW" dirty="0"/>
              <a:t>(3~6)</a:t>
            </a:r>
            <a:r>
              <a:rPr lang="zh-TW" altLang="en-US" dirty="0"/>
              <a:t>，再使用收斂初始棋盤找出收斂棋盤最佳組合</a:t>
            </a:r>
            <a:r>
              <a:rPr lang="en-US" altLang="zh-TW" dirty="0"/>
              <a:t>(1~2&amp;7~8)</a:t>
            </a:r>
          </a:p>
          <a:p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收斂棋盤不可隨機產生，需要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alpha – beta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產生較有可能發生棋盤</a:t>
            </a:r>
            <a:endParaRPr lang="en-US" altLang="zh-TW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TW" b="1" dirty="0"/>
              <a:t>3</a:t>
            </a:r>
            <a:r>
              <a:rPr lang="en-US" altLang="zh-TW" dirty="0"/>
              <a:t> .</a:t>
            </a:r>
            <a:r>
              <a:rPr lang="zh-TW" altLang="en-US" dirty="0"/>
              <a:t>    重複第</a:t>
            </a:r>
            <a:r>
              <a:rPr lang="en-US" altLang="zh-TW" dirty="0"/>
              <a:t>2</a:t>
            </a:r>
            <a:r>
              <a:rPr lang="zh-TW" altLang="en-US" dirty="0"/>
              <a:t>點，找出一種穩定狀態，排序就可得到對於發散與收斂都適用的走步</a:t>
            </a:r>
          </a:p>
        </p:txBody>
      </p:sp>
    </p:spTree>
    <p:extLst>
      <p:ext uri="{BB962C8B-B14F-4D97-AF65-F5344CB8AC3E}">
        <p14:creationId xmlns:p14="http://schemas.microsoft.com/office/powerpoint/2010/main" val="1090628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8296</TotalTime>
  <Words>2584</Words>
  <Application>Microsoft Office PowerPoint</Application>
  <PresentationFormat>寬螢幕</PresentationFormat>
  <Paragraphs>1390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Cambria Math</vt:lpstr>
      <vt:lpstr>Wingdings</vt:lpstr>
      <vt:lpstr>天體</vt:lpstr>
      <vt:lpstr>週進度報告(11/05)</vt:lpstr>
      <vt:lpstr>目錄</vt:lpstr>
      <vt:lpstr>PowerPoint 簡報</vt:lpstr>
      <vt:lpstr>PowerPoint 簡報</vt:lpstr>
      <vt:lpstr>PowerPoint 簡報</vt:lpstr>
      <vt:lpstr>走步排序的權重盤面之結論</vt:lpstr>
      <vt:lpstr>熱力圖的目的</vt:lpstr>
      <vt:lpstr>PowerPoint 簡報</vt:lpstr>
      <vt:lpstr>PowerPoint 簡報</vt:lpstr>
      <vt:lpstr>PowerPoint 簡報</vt:lpstr>
      <vt:lpstr>審局函數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週進度報告</dc:title>
  <dc:creator>A6221010</dc:creator>
  <cp:lastModifiedBy>A6221010</cp:lastModifiedBy>
  <cp:revision>68</cp:revision>
  <dcterms:created xsi:type="dcterms:W3CDTF">2021-09-21T08:18:15Z</dcterms:created>
  <dcterms:modified xsi:type="dcterms:W3CDTF">2021-11-06T12:50:53Z</dcterms:modified>
</cp:coreProperties>
</file>