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sldIdLst>
    <p:sldId id="256" r:id="rId2"/>
    <p:sldId id="257" r:id="rId3"/>
    <p:sldId id="350" r:id="rId4"/>
    <p:sldId id="355" r:id="rId5"/>
    <p:sldId id="351" r:id="rId6"/>
    <p:sldId id="352" r:id="rId7"/>
    <p:sldId id="353" r:id="rId8"/>
    <p:sldId id="358" r:id="rId9"/>
    <p:sldId id="360" r:id="rId10"/>
    <p:sldId id="3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B084-2746-490B-B0BD-9FBD1993BC2F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AE1C-5C30-4916-86F1-9C33FF8B1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7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5C7C3-4EFD-4A00-8AA4-B7F57480649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6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(11/12)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30C14-85E3-4372-9ACA-0FA3D67A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435"/>
            <a:ext cx="10131425" cy="1456267"/>
          </a:xfrm>
        </p:spPr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3C94C-C5CA-46C4-8604-FF71CA8D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6129"/>
            <a:ext cx="10131425" cy="1832043"/>
          </a:xfrm>
        </p:spPr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6</a:t>
            </a:r>
            <a:r>
              <a:rPr lang="zh-TW" altLang="en-US" dirty="0"/>
              <a:t>個表格中，可以觀察第一名都是</a:t>
            </a:r>
            <a:r>
              <a:rPr lang="en-US" altLang="zh-TW" dirty="0"/>
              <a:t>4356</a:t>
            </a:r>
            <a:r>
              <a:rPr lang="zh-TW" altLang="en-US" dirty="0"/>
              <a:t>，第二名是</a:t>
            </a:r>
            <a:r>
              <a:rPr lang="en-US" altLang="zh-TW" dirty="0"/>
              <a:t>4365</a:t>
            </a:r>
            <a:r>
              <a:rPr lang="zh-TW" altLang="en-US" dirty="0"/>
              <a:t>，與之前所做出結論相符，因此不管收斂如何改變，</a:t>
            </a:r>
            <a:r>
              <a:rPr lang="en-US" altLang="zh-TW" dirty="0"/>
              <a:t>4356</a:t>
            </a:r>
            <a:r>
              <a:rPr lang="zh-TW" altLang="en-US" dirty="0"/>
              <a:t>皆為最佳走步排序。</a:t>
            </a:r>
            <a:endParaRPr lang="en-US" altLang="zh-TW" dirty="0"/>
          </a:p>
          <a:p>
            <a:r>
              <a:rPr lang="zh-TW" altLang="en-US" dirty="0"/>
              <a:t>可從</a:t>
            </a:r>
            <a:r>
              <a:rPr lang="en-US" altLang="zh-TW" dirty="0"/>
              <a:t>6</a:t>
            </a:r>
            <a:r>
              <a:rPr lang="zh-TW" altLang="en-US" dirty="0"/>
              <a:t>個表格觀察出，第一名不僅皆是</a:t>
            </a:r>
            <a:r>
              <a:rPr lang="en-US" altLang="zh-TW" dirty="0"/>
              <a:t>4356</a:t>
            </a:r>
            <a:r>
              <a:rPr lang="zh-TW" altLang="en-US" dirty="0"/>
              <a:t>，而且</a:t>
            </a:r>
            <a:r>
              <a:rPr lang="en-US" altLang="zh-TW" dirty="0"/>
              <a:t>6</a:t>
            </a:r>
            <a:r>
              <a:rPr lang="zh-TW" altLang="en-US" dirty="0"/>
              <a:t>種的第一名排序也跟 圖示</a:t>
            </a:r>
            <a:r>
              <a:rPr lang="en-US" altLang="zh-TW" dirty="0"/>
              <a:t>1</a:t>
            </a:r>
            <a:r>
              <a:rPr lang="zh-TW" altLang="en-US" dirty="0"/>
              <a:t> 一致，因此這份數據雖然只搜尋</a:t>
            </a:r>
            <a:r>
              <a:rPr lang="en-US" altLang="zh-TW" dirty="0"/>
              <a:t>20</a:t>
            </a:r>
            <a:r>
              <a:rPr lang="zh-TW" altLang="en-US" dirty="0"/>
              <a:t>隨機盤面，但結果與</a:t>
            </a:r>
            <a:r>
              <a:rPr lang="en-US" altLang="zh-TW" dirty="0"/>
              <a:t>50</a:t>
            </a:r>
            <a:r>
              <a:rPr lang="zh-TW" altLang="en-US" dirty="0"/>
              <a:t>隨機盤面一致，更可以確定這份數據的準確性。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96C9F-8116-4E8B-991A-DF2B83CE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5" y="3339830"/>
            <a:ext cx="7019261" cy="32075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D1BF51-E0A4-48C8-AE24-99072063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791" y="3339830"/>
            <a:ext cx="2805813" cy="32826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9E668A-A9D6-479B-A8C4-4E816A5CFE1A}"/>
              </a:ext>
            </a:extLst>
          </p:cNvPr>
          <p:cNvSpPr txBox="1"/>
          <p:nvPr/>
        </p:nvSpPr>
        <p:spPr>
          <a:xfrm>
            <a:off x="11358467" y="3339830"/>
            <a:ext cx="5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←</a:t>
            </a:r>
          </a:p>
          <a:p>
            <a:pPr algn="ctr"/>
            <a:r>
              <a:rPr lang="zh-TW" altLang="en-US" dirty="0"/>
              <a:t>圖示</a:t>
            </a:r>
            <a:endParaRPr lang="en-US" altLang="zh-TW" dirty="0"/>
          </a:p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B4FE24-66C2-42E9-B44F-A01EC0295AC3}"/>
              </a:ext>
            </a:extLst>
          </p:cNvPr>
          <p:cNvSpPr txBox="1"/>
          <p:nvPr/>
        </p:nvSpPr>
        <p:spPr>
          <a:xfrm>
            <a:off x="7416049" y="3429000"/>
            <a:ext cx="56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←</a:t>
            </a:r>
          </a:p>
          <a:p>
            <a:pPr algn="ctr"/>
            <a:r>
              <a:rPr lang="zh-TW" altLang="en-US" dirty="0"/>
              <a:t>之前</a:t>
            </a:r>
            <a:endParaRPr lang="en-US" altLang="zh-TW" dirty="0"/>
          </a:p>
          <a:p>
            <a:pPr algn="ctr"/>
            <a:r>
              <a:rPr lang="zh-TW" altLang="en-US" dirty="0"/>
              <a:t>結論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169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7C60-8FD2-48D7-BA94-867160CC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8D3E-546B-49AA-A15B-37F0DD59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3589"/>
            <a:ext cx="11050928" cy="4599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上週</a:t>
            </a:r>
            <a:r>
              <a:rPr lang="en-US" altLang="zh-TW" sz="2400" dirty="0"/>
              <a:t>4356</a:t>
            </a:r>
            <a:r>
              <a:rPr lang="zh-TW" altLang="en-US" sz="2400" dirty="0"/>
              <a:t>結論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熱力圖 </a:t>
            </a:r>
            <a:r>
              <a:rPr lang="en-US" altLang="zh-TW" sz="2400" dirty="0"/>
              <a:t>–</a:t>
            </a:r>
            <a:r>
              <a:rPr lang="zh-TW" altLang="en-US" sz="2400" dirty="0"/>
              <a:t> 補充圖示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模擬假設找出收斂走步後再次測發散盤面狀況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模擬假設找出收斂走步後最佳解還是</a:t>
            </a:r>
            <a:r>
              <a:rPr lang="en-US" altLang="zh-TW" sz="2400" dirty="0"/>
              <a:t>4356</a:t>
            </a:r>
            <a:r>
              <a:rPr lang="zh-TW" altLang="en-US" sz="2400" dirty="0"/>
              <a:t>嗎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81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8E694-B454-4C01-A641-DE5E859E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9146"/>
            <a:ext cx="10131425" cy="1456267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上週</a:t>
            </a:r>
            <a:r>
              <a:rPr lang="en-US" altLang="zh-TW" dirty="0"/>
              <a:t>)</a:t>
            </a:r>
            <a:r>
              <a:rPr lang="zh-TW" altLang="en-US" dirty="0"/>
              <a:t>走步排序的權重盤面之結論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B8C46-5592-4DCE-B1AA-3F0E4684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5413"/>
            <a:ext cx="10131425" cy="789392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Depth12</a:t>
            </a:r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初始盤面共</a:t>
            </a:r>
            <a:r>
              <a:rPr lang="en-US" altLang="zh-TW" dirty="0"/>
              <a:t>5</a:t>
            </a:r>
            <a:r>
              <a:rPr lang="zh-TW" altLang="en-US" dirty="0"/>
              <a:t>輪後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Depth14</a:t>
            </a:r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初始盤面後，發現前三名都是</a:t>
            </a:r>
            <a:r>
              <a:rPr lang="en-US" altLang="zh-TW" b="1" dirty="0"/>
              <a:t>4356,</a:t>
            </a:r>
            <a:r>
              <a:rPr lang="zh-TW" altLang="en-US" b="1" dirty="0"/>
              <a:t> </a:t>
            </a:r>
            <a:r>
              <a:rPr lang="en-US" altLang="zh-TW" b="1" dirty="0"/>
              <a:t>4355,</a:t>
            </a:r>
            <a:r>
              <a:rPr lang="zh-TW" altLang="en-US" b="1" dirty="0"/>
              <a:t> </a:t>
            </a:r>
            <a:r>
              <a:rPr lang="en-US" altLang="zh-TW" b="1" dirty="0"/>
              <a:t>4365</a:t>
            </a:r>
            <a:r>
              <a:rPr lang="zh-TW" altLang="en-US" dirty="0"/>
              <a:t>。其中，</a:t>
            </a:r>
            <a:r>
              <a:rPr lang="en-US" altLang="zh-TW" dirty="0"/>
              <a:t>4356</a:t>
            </a:r>
            <a:r>
              <a:rPr lang="zh-TW" altLang="en-US" dirty="0"/>
              <a:t>與第三頁</a:t>
            </a:r>
            <a:r>
              <a:rPr lang="en-US" altLang="zh-TW" dirty="0"/>
              <a:t>Depth12</a:t>
            </a:r>
            <a:r>
              <a:rPr lang="zh-TW" altLang="en-US" dirty="0"/>
              <a:t>初始盤面</a:t>
            </a:r>
            <a:r>
              <a:rPr lang="en-US" altLang="zh-TW" dirty="0"/>
              <a:t>1~200</a:t>
            </a:r>
            <a:r>
              <a:rPr lang="zh-TW" altLang="en-US" dirty="0"/>
              <a:t>結果一致，因此</a:t>
            </a:r>
            <a:r>
              <a:rPr lang="en-US" altLang="zh-TW" b="1" dirty="0"/>
              <a:t>4356</a:t>
            </a:r>
            <a:r>
              <a:rPr lang="zh-TW" altLang="en-US" b="1" dirty="0"/>
              <a:t>是最佳設定</a:t>
            </a:r>
            <a:endParaRPr lang="en-US" altLang="zh-TW" b="1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8C026417-3216-48D0-B8F6-BA150BFE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87968"/>
              </p:ext>
            </p:extLst>
          </p:nvPr>
        </p:nvGraphicFramePr>
        <p:xfrm>
          <a:off x="685801" y="25977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CCC205-0017-4059-AAA3-2A34FD6A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14524"/>
              </p:ext>
            </p:extLst>
          </p:nvPr>
        </p:nvGraphicFramePr>
        <p:xfrm>
          <a:off x="3407267" y="2860572"/>
          <a:ext cx="7888982" cy="16624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706">
                  <a:extLst>
                    <a:ext uri="{9D8B030D-6E8A-4147-A177-3AD203B41FA5}">
                      <a16:colId xmlns:a16="http://schemas.microsoft.com/office/drawing/2014/main" val="2347051385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203790273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644082173"/>
                    </a:ext>
                  </a:extLst>
                </a:gridCol>
                <a:gridCol w="763924">
                  <a:extLst>
                    <a:ext uri="{9D8B030D-6E8A-4147-A177-3AD203B41FA5}">
                      <a16:colId xmlns:a16="http://schemas.microsoft.com/office/drawing/2014/main" val="77020915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244451046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2981372730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216722414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1938226586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490294317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2434028192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525541758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1593143979"/>
                    </a:ext>
                  </a:extLst>
                </a:gridCol>
              </a:tblGrid>
              <a:tr h="2886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測試第幾輪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-&gt; 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919516"/>
                  </a:ext>
                </a:extLst>
              </a:tr>
              <a:tr h="5079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名次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4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4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4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6970770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28193878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26820297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11.80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32920668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8.93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24684451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9.83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27326123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83767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28796243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10.17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28418716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11.90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33141577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25382368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13.76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27253172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1274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10.42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29138064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10.04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28034832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33539628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25086455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27543136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828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A34C3C-E7EE-4C22-8DF9-CD70B34E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50867"/>
              </p:ext>
            </p:extLst>
          </p:nvPr>
        </p:nvGraphicFramePr>
        <p:xfrm>
          <a:off x="3407267" y="4888774"/>
          <a:ext cx="4320000" cy="1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100.65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286574682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102.84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293819176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296169967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06F3DD6-A8CB-4C1D-B75B-DDEFE1AEC693}"/>
              </a:ext>
            </a:extLst>
          </p:cNvPr>
          <p:cNvSpPr txBox="1"/>
          <p:nvPr/>
        </p:nvSpPr>
        <p:spPr>
          <a:xfrm>
            <a:off x="3407267" y="2484903"/>
            <a:ext cx="32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E8B4DD-099E-4775-A8A5-EC8E1E2332FD}"/>
              </a:ext>
            </a:extLst>
          </p:cNvPr>
          <p:cNvSpPr txBox="1"/>
          <p:nvPr/>
        </p:nvSpPr>
        <p:spPr>
          <a:xfrm>
            <a:off x="3346307" y="4529343"/>
            <a:ext cx="32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上週</a:t>
            </a:r>
            <a:r>
              <a:rPr lang="en-US" altLang="zh-TW" dirty="0"/>
              <a:t>)</a:t>
            </a:r>
            <a:r>
              <a:rPr lang="zh-TW" altLang="en-US" dirty="0"/>
              <a:t>熱力圖的目的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20306"/>
            <a:ext cx="10131425" cy="1332322"/>
          </a:xfrm>
        </p:spPr>
        <p:txBody>
          <a:bodyPr/>
          <a:lstStyle/>
          <a:p>
            <a:r>
              <a:rPr lang="zh-TW" altLang="en-US" dirty="0"/>
              <a:t>觀察目前初始盤面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，搜尋</a:t>
            </a:r>
            <a:r>
              <a:rPr lang="en-US" altLang="zh-TW" dirty="0"/>
              <a:t>depth : 12</a:t>
            </a:r>
            <a:r>
              <a:rPr lang="zh-TW" altLang="en-US" dirty="0"/>
              <a:t>，在搜尋過程中統計位置下棋次數</a:t>
            </a:r>
            <a:r>
              <a:rPr lang="en-US" altLang="zh-TW" dirty="0"/>
              <a:t>&amp;</a:t>
            </a:r>
            <a:r>
              <a:rPr lang="zh-TW" altLang="en-US" dirty="0"/>
              <a:t>初始盤面分部狀況</a:t>
            </a:r>
            <a:endParaRPr lang="en-US" altLang="zh-TW" dirty="0"/>
          </a:p>
          <a:p>
            <a:r>
              <a:rPr lang="zh-TW" altLang="en-US" dirty="0"/>
              <a:t>確認是否與之前猜想相符，</a:t>
            </a:r>
            <a:r>
              <a:rPr lang="en-US" altLang="zh-TW" dirty="0"/>
              <a:t>(</a:t>
            </a:r>
            <a:r>
              <a:rPr lang="zh-TW" altLang="en-US" dirty="0"/>
              <a:t>猜想 </a:t>
            </a:r>
            <a:r>
              <a:rPr lang="en-US" altLang="zh-TW" dirty="0"/>
              <a:t>:</a:t>
            </a:r>
            <a:r>
              <a:rPr lang="zh-TW" altLang="en-US" dirty="0"/>
              <a:t> 目前測試為發散階段，不會碰到角落權重，因此收斂權重在於角落位置，再利用組合找出收斂棋盤的權重較佳組合</a:t>
            </a:r>
            <a:r>
              <a:rPr lang="en-US" altLang="zh-TW" dirty="0"/>
              <a:t>)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6FDC3A1F-6920-4046-A61E-3FCA1B6A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05990"/>
              </p:ext>
            </p:extLst>
          </p:nvPr>
        </p:nvGraphicFramePr>
        <p:xfrm>
          <a:off x="7445687" y="3172134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6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6543328-3D05-403A-A710-C2A54314D0A6}"/>
              </a:ext>
            </a:extLst>
          </p:cNvPr>
          <p:cNvSpPr txBox="1"/>
          <p:nvPr/>
        </p:nvSpPr>
        <p:spPr>
          <a:xfrm>
            <a:off x="331918" y="1018372"/>
            <a:ext cx="8466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測試隨機</a:t>
            </a:r>
            <a:r>
              <a:rPr lang="en-US" altLang="zh-TW" dirty="0"/>
              <a:t>150</a:t>
            </a:r>
            <a:r>
              <a:rPr lang="zh-TW" altLang="en-US" dirty="0"/>
              <a:t>盤面</a:t>
            </a:r>
            <a:r>
              <a:rPr lang="en-US" altLang="zh-TW" dirty="0"/>
              <a:t>(</a:t>
            </a:r>
            <a:r>
              <a:rPr lang="zh-TW" altLang="en-US" dirty="0"/>
              <a:t>大多數是</a:t>
            </a:r>
            <a:r>
              <a:rPr lang="en-US" altLang="zh-TW" dirty="0"/>
              <a:t>10</a:t>
            </a:r>
            <a:r>
              <a:rPr lang="zh-TW" altLang="en-US" dirty="0"/>
              <a:t>子</a:t>
            </a:r>
            <a:r>
              <a:rPr lang="en-US" altLang="zh-TW" dirty="0"/>
              <a:t>=</a:t>
            </a:r>
            <a:r>
              <a:rPr lang="zh-TW" altLang="en-US" dirty="0"/>
              <a:t>黑</a:t>
            </a:r>
            <a:r>
              <a:rPr lang="en-US" altLang="zh-TW" dirty="0"/>
              <a:t>+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Depth : 12</a:t>
            </a:r>
            <a:r>
              <a:rPr lang="zh-TW" altLang="en-US" dirty="0"/>
              <a:t>，並統計有搜尋過的點分部</a:t>
            </a:r>
            <a:r>
              <a:rPr lang="en-US" altLang="zh-TW" dirty="0"/>
              <a:t>(</a:t>
            </a:r>
            <a:r>
              <a:rPr lang="zh-TW" altLang="en-US" dirty="0"/>
              <a:t>不包括初始盤面已有的點和已剪枝點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表格</a:t>
            </a:r>
            <a:r>
              <a:rPr lang="zh-TW" altLang="en-US" dirty="0">
                <a:solidFill>
                  <a:srgbClr val="FF0000"/>
                </a:solidFill>
              </a:rPr>
              <a:t>搜尋過程中遇到的位置</a:t>
            </a:r>
            <a:r>
              <a:rPr lang="zh-TW" altLang="en-US" dirty="0"/>
              <a:t>取平均</a:t>
            </a:r>
            <a:endParaRPr lang="en-US" altLang="zh-TW" dirty="0"/>
          </a:p>
          <a:p>
            <a:r>
              <a:rPr lang="zh-TW" altLang="en-US" dirty="0"/>
              <a:t>表格</a:t>
            </a:r>
            <a:r>
              <a:rPr lang="en-US" altLang="zh-TW" dirty="0">
                <a:solidFill>
                  <a:srgbClr val="FF0000"/>
                </a:solidFill>
              </a:rPr>
              <a:t>150</a:t>
            </a:r>
            <a:r>
              <a:rPr lang="zh-TW" altLang="en-US" dirty="0">
                <a:solidFill>
                  <a:srgbClr val="FF0000"/>
                </a:solidFill>
              </a:rPr>
              <a:t>個初始盤面點統計</a:t>
            </a:r>
            <a:r>
              <a:rPr lang="zh-TW" altLang="en-US" sz="2400" dirty="0"/>
              <a:t>未</a:t>
            </a:r>
            <a:r>
              <a:rPr lang="zh-TW" altLang="en-US" dirty="0"/>
              <a:t>取平均</a:t>
            </a:r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11837-CF21-49E7-A3D6-DE1DE831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40140"/>
              </p:ext>
            </p:extLst>
          </p:nvPr>
        </p:nvGraphicFramePr>
        <p:xfrm>
          <a:off x="6373683" y="3224729"/>
          <a:ext cx="5306130" cy="2787615"/>
        </p:xfrm>
        <a:graphic>
          <a:graphicData uri="http://schemas.openxmlformats.org/drawingml/2006/table">
            <a:tbl>
              <a:tblPr/>
              <a:tblGrid>
                <a:gridCol w="589570">
                  <a:extLst>
                    <a:ext uri="{9D8B030D-6E8A-4147-A177-3AD203B41FA5}">
                      <a16:colId xmlns:a16="http://schemas.microsoft.com/office/drawing/2014/main" val="373310399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24551432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390187072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36794456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86090982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405714684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13151125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4108904249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547754160"/>
                    </a:ext>
                  </a:extLst>
                </a:gridCol>
              </a:tblGrid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4712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52760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9753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46286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5198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0846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7885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4011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50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315AF1-90DB-4600-B645-59BF5117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813"/>
              </p:ext>
            </p:extLst>
          </p:nvPr>
        </p:nvGraphicFramePr>
        <p:xfrm>
          <a:off x="512187" y="3224729"/>
          <a:ext cx="5306130" cy="2787615"/>
        </p:xfrm>
        <a:graphic>
          <a:graphicData uri="http://schemas.openxmlformats.org/drawingml/2006/table">
            <a:tbl>
              <a:tblPr/>
              <a:tblGrid>
                <a:gridCol w="589570">
                  <a:extLst>
                    <a:ext uri="{9D8B030D-6E8A-4147-A177-3AD203B41FA5}">
                      <a16:colId xmlns:a16="http://schemas.microsoft.com/office/drawing/2014/main" val="3374151793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2908660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12137420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72212203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47971067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817617170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28287317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9087416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551466412"/>
                    </a:ext>
                  </a:extLst>
                </a:gridCol>
              </a:tblGrid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77823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329836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324173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407485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383974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243688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255847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4317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173889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317236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404862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283328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348521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113636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9230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291357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79560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294133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3152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117048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276903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217555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227029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73241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97817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173988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191072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58183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134780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34900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68526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101582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126331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3029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259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EEB1524-00F8-47B5-BAF3-F5BF0EDF8687}"/>
              </a:ext>
            </a:extLst>
          </p:cNvPr>
          <p:cNvSpPr txBox="1"/>
          <p:nvPr/>
        </p:nvSpPr>
        <p:spPr>
          <a:xfrm>
            <a:off x="512186" y="2743200"/>
            <a:ext cx="55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↓ 搜尋過程中遇到的位置 </a:t>
            </a:r>
            <a:r>
              <a:rPr lang="en-US" altLang="zh-TW" dirty="0"/>
              <a:t>(</a:t>
            </a:r>
            <a:r>
              <a:rPr lang="zh-TW" altLang="en-US" dirty="0"/>
              <a:t>不包括初始盤面和被剪枝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36BC0B-A766-4C35-99A8-DDE4419D6624}"/>
              </a:ext>
            </a:extLst>
          </p:cNvPr>
          <p:cNvSpPr txBox="1"/>
          <p:nvPr/>
        </p:nvSpPr>
        <p:spPr>
          <a:xfrm>
            <a:off x="6373683" y="2743200"/>
            <a:ext cx="53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↓</a:t>
            </a:r>
            <a:r>
              <a:rPr lang="zh-TW" altLang="en-US" dirty="0"/>
              <a:t> </a:t>
            </a:r>
            <a:r>
              <a:rPr lang="en-US" altLang="zh-TW" dirty="0"/>
              <a:t>150</a:t>
            </a:r>
            <a:r>
              <a:rPr lang="zh-TW" altLang="en-US" dirty="0"/>
              <a:t>個初始盤面點統計</a:t>
            </a:r>
          </a:p>
        </p:txBody>
      </p:sp>
    </p:spTree>
    <p:extLst>
      <p:ext uri="{BB962C8B-B14F-4D97-AF65-F5344CB8AC3E}">
        <p14:creationId xmlns:p14="http://schemas.microsoft.com/office/powerpoint/2010/main" val="150571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70DE70A-12AF-47AF-8DD6-FAE4B287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7848"/>
              </p:ext>
            </p:extLst>
          </p:nvPr>
        </p:nvGraphicFramePr>
        <p:xfrm>
          <a:off x="7832500" y="325404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440F7F2-1B4B-43AA-A12A-50A1F00499BD}"/>
              </a:ext>
            </a:extLst>
          </p:cNvPr>
          <p:cNvSpPr txBox="1"/>
          <p:nvPr/>
        </p:nvSpPr>
        <p:spPr>
          <a:xfrm>
            <a:off x="564596" y="325404"/>
            <a:ext cx="68061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上週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*已知資訊*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Othello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先發散後收斂棋類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因此權重盤面又可分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先發散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粗略估計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  <a:r>
              <a:rPr lang="zh-TW" altLang="en-US" dirty="0">
                <a:solidFill>
                  <a:srgbClr val="FF0000"/>
                </a:solidFill>
              </a:rPr>
              <a:t>子以前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後收斂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*目前測試*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目前測試盤面使用</a:t>
            </a:r>
            <a:r>
              <a:rPr lang="en-US" altLang="zh-TW" dirty="0"/>
              <a:t>10</a:t>
            </a:r>
            <a:r>
              <a:rPr lang="zh-TW" altLang="en-US" dirty="0"/>
              <a:t>子，並已測試出在固定</a:t>
            </a:r>
            <a:r>
              <a:rPr lang="en-US" altLang="zh-TW" dirty="0"/>
              <a:t>0,1,2,7,8</a:t>
            </a:r>
            <a:r>
              <a:rPr lang="zh-TW" altLang="en-US" dirty="0"/>
              <a:t>位置最佳組合是右側棋盤權重圖</a:t>
            </a:r>
            <a:r>
              <a:rPr lang="en-US" altLang="zh-TW" dirty="0"/>
              <a:t>(</a:t>
            </a:r>
            <a:r>
              <a:rPr lang="zh-TW" altLang="en-US" dirty="0"/>
              <a:t>有顏色部分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因此可知從</a:t>
            </a:r>
            <a:r>
              <a:rPr lang="en-US" altLang="zh-TW" dirty="0"/>
              <a:t>10</a:t>
            </a:r>
            <a:r>
              <a:rPr lang="zh-TW" altLang="en-US" dirty="0"/>
              <a:t>子以</a:t>
            </a:r>
            <a:r>
              <a:rPr lang="en-US" altLang="zh-TW" dirty="0"/>
              <a:t>Depth12</a:t>
            </a:r>
            <a:r>
              <a:rPr lang="zh-TW" altLang="en-US" dirty="0"/>
              <a:t>開始做</a:t>
            </a:r>
            <a:r>
              <a:rPr lang="en-US" altLang="zh-TW" dirty="0"/>
              <a:t>search</a:t>
            </a:r>
            <a:r>
              <a:rPr lang="zh-TW" altLang="en-US" dirty="0"/>
              <a:t>，最後盤面可達約</a:t>
            </a:r>
            <a:r>
              <a:rPr lang="en-US" altLang="zh-TW" dirty="0"/>
              <a:t>22</a:t>
            </a:r>
            <a:r>
              <a:rPr lang="zh-TW" altLang="en-US" dirty="0"/>
              <a:t>子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*預期*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目前找到先發散權重盤面，因此如果固定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  <a:r>
              <a:rPr lang="zh-TW" altLang="en-US" dirty="0"/>
              <a:t>右側盤面，用排列組合找出適合對應收斂類型的權重</a:t>
            </a:r>
            <a:r>
              <a:rPr lang="en-US" altLang="zh-TW" dirty="0"/>
              <a:t>(</a:t>
            </a:r>
            <a:r>
              <a:rPr lang="zh-TW" altLang="en-US" dirty="0"/>
              <a:t>右側棋盤藍色部分</a:t>
            </a:r>
            <a:r>
              <a:rPr lang="en-US" altLang="zh-TW" dirty="0"/>
              <a:t>)</a:t>
            </a:r>
            <a:r>
              <a:rPr lang="zh-TW" altLang="en-US" dirty="0"/>
              <a:t>，這樣就有適用於先發散後收斂權重盤面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*遇到困難與問題*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從上一頁可知，在搜</a:t>
            </a:r>
            <a:r>
              <a:rPr lang="en-US" altLang="zh-TW" dirty="0"/>
              <a:t>search</a:t>
            </a:r>
            <a:r>
              <a:rPr lang="zh-TW" altLang="en-US" dirty="0"/>
              <a:t>時，還是會碰到藍色部分，若改變了藍色部分，對於先發散部分已測出的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  <a:r>
              <a:rPr lang="zh-TW" altLang="en-US" dirty="0"/>
              <a:t>還會是最佳組合嗎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4BC674-4B5C-4963-9112-FF964CD25D1F}"/>
              </a:ext>
            </a:extLst>
          </p:cNvPr>
          <p:cNvSpPr txBox="1"/>
          <p:nvPr/>
        </p:nvSpPr>
        <p:spPr>
          <a:xfrm>
            <a:off x="7832500" y="3658640"/>
            <a:ext cx="4105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找出發散轉收斂大約需要幾子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可採用類似二分逼近法慢慢逼近發散轉收斂子數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dirty="0"/>
              <a:t>2.</a:t>
            </a:r>
            <a:r>
              <a:rPr lang="zh-TW" altLang="en-US" dirty="0"/>
              <a:t>    先使用發散初始棋盤找出發散最佳組合</a:t>
            </a:r>
            <a:r>
              <a:rPr lang="en-US" altLang="zh-TW" dirty="0"/>
              <a:t>(3~6)</a:t>
            </a:r>
            <a:r>
              <a:rPr lang="zh-TW" altLang="en-US" dirty="0"/>
              <a:t>，再使用收斂初始棋盤找出收斂棋盤最佳組合</a:t>
            </a:r>
            <a:r>
              <a:rPr lang="en-US" altLang="zh-TW" dirty="0"/>
              <a:t>(1~2&amp;7~8)</a:t>
            </a: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收斂棋盤不可隨機產生，需要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alpha – beta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產生較有可能發生棋盤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/>
              <a:t>3</a:t>
            </a:r>
            <a:r>
              <a:rPr lang="en-US" altLang="zh-TW" dirty="0"/>
              <a:t> .</a:t>
            </a:r>
            <a:r>
              <a:rPr lang="zh-TW" altLang="en-US" dirty="0"/>
              <a:t>    重複第</a:t>
            </a:r>
            <a:r>
              <a:rPr lang="en-US" altLang="zh-TW" dirty="0"/>
              <a:t>2</a:t>
            </a:r>
            <a:r>
              <a:rPr lang="zh-TW" altLang="en-US" dirty="0"/>
              <a:t>點，找出一種穩定狀態，排序就可得到對於發散與收斂都適用的走步</a:t>
            </a:r>
          </a:p>
        </p:txBody>
      </p:sp>
    </p:spTree>
    <p:extLst>
      <p:ext uri="{BB962C8B-B14F-4D97-AF65-F5344CB8AC3E}">
        <p14:creationId xmlns:p14="http://schemas.microsoft.com/office/powerpoint/2010/main" val="10906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85D9E4-F932-46B3-9D28-FEF124F0D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58344"/>
              </p:ext>
            </p:extLst>
          </p:nvPr>
        </p:nvGraphicFramePr>
        <p:xfrm>
          <a:off x="4073775" y="648707"/>
          <a:ext cx="4429668" cy="47274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7417">
                  <a:extLst>
                    <a:ext uri="{9D8B030D-6E8A-4147-A177-3AD203B41FA5}">
                      <a16:colId xmlns:a16="http://schemas.microsoft.com/office/drawing/2014/main" val="3144874390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3469841411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2052023478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670873191"/>
                    </a:ext>
                  </a:extLst>
                </a:gridCol>
              </a:tblGrid>
              <a:tr h="16261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313101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1728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9614374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743548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9633912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424644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1827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9652700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746185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1727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9657714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775166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9670221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6309067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9672750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860789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9677437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8964203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9710716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9714670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9716465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751859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4.49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11831126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100907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8.39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22528721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35067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8464BC2-E8EE-49D9-BB4E-8FA7CFF0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23735"/>
              </p:ext>
            </p:extLst>
          </p:nvPr>
        </p:nvGraphicFramePr>
        <p:xfrm>
          <a:off x="8675780" y="648707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1B1CE15-C013-43CD-8903-E4BAD9F83234}"/>
              </a:ext>
            </a:extLst>
          </p:cNvPr>
          <p:cNvSpPr txBox="1"/>
          <p:nvPr/>
        </p:nvSpPr>
        <p:spPr>
          <a:xfrm>
            <a:off x="416559" y="648707"/>
            <a:ext cx="34848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上週</a:t>
            </a:r>
            <a:r>
              <a:rPr lang="en-US" altLang="zh-TW" sz="2400" dirty="0"/>
              <a:t>)</a:t>
            </a:r>
          </a:p>
          <a:p>
            <a:r>
              <a:rPr lang="en-US" altLang="zh-TW" dirty="0"/>
              <a:t>Depth : 12</a:t>
            </a:r>
          </a:p>
          <a:p>
            <a:r>
              <a:rPr lang="zh-TW" altLang="en-US" dirty="0"/>
              <a:t>隨機盤面共</a:t>
            </a:r>
            <a:r>
              <a:rPr lang="en-US" altLang="zh-TW" dirty="0"/>
              <a:t>20</a:t>
            </a:r>
            <a:r>
              <a:rPr lang="zh-TW" altLang="en-US" dirty="0"/>
              <a:t>個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1278</a:t>
            </a:r>
            <a:r>
              <a:rPr lang="zh-TW" altLang="en-US" dirty="0"/>
              <a:t> </a:t>
            </a:r>
            <a:r>
              <a:rPr lang="en-US" altLang="zh-TW" dirty="0"/>
              <a:t>-&gt; 24</a:t>
            </a:r>
          </a:p>
          <a:p>
            <a:r>
              <a:rPr lang="en-US" altLang="zh-TW" dirty="0"/>
              <a:t>1127,1178 ,1227 ,1277 1778,1788 -&gt; 12*6</a:t>
            </a:r>
          </a:p>
          <a:p>
            <a:r>
              <a:rPr lang="en-US" altLang="zh-TW" dirty="0"/>
              <a:t>1177 -&gt; 6</a:t>
            </a:r>
          </a:p>
          <a:p>
            <a:r>
              <a:rPr lang="en-US" altLang="zh-TW" dirty="0"/>
              <a:t>1112,1117,1222,1777,7778,</a:t>
            </a:r>
          </a:p>
          <a:p>
            <a:r>
              <a:rPr lang="en-US" altLang="zh-TW" dirty="0"/>
              <a:t>7888 -&gt; 4*6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共</a:t>
            </a:r>
            <a:r>
              <a:rPr lang="en-US" altLang="zh-TW" dirty="0">
                <a:solidFill>
                  <a:srgbClr val="FF0000"/>
                </a:solidFill>
              </a:rPr>
              <a:t>126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假設已經找到收斂的權重盤面</a:t>
            </a:r>
            <a:r>
              <a:rPr lang="en-US" altLang="zh-TW" dirty="0"/>
              <a:t>(126</a:t>
            </a:r>
            <a:r>
              <a:rPr lang="zh-TW" altLang="en-US" dirty="0"/>
              <a:t>的其中一種</a:t>
            </a:r>
            <a:r>
              <a:rPr lang="en-US" altLang="zh-TW" dirty="0"/>
              <a:t>)</a:t>
            </a:r>
            <a:r>
              <a:rPr lang="zh-TW" altLang="en-US" dirty="0"/>
              <a:t>，再重測試發散權重盤面較佳組合，在右側可以知道有機會比以前快或慢，但不能知道</a:t>
            </a:r>
            <a:r>
              <a:rPr lang="en-US" altLang="zh-TW" dirty="0"/>
              <a:t>(126</a:t>
            </a:r>
            <a:r>
              <a:rPr lang="zh-TW" altLang="en-US" dirty="0"/>
              <a:t>的其中一種</a:t>
            </a:r>
            <a:r>
              <a:rPr lang="en-US" altLang="zh-TW" dirty="0"/>
              <a:t>)</a:t>
            </a:r>
            <a:r>
              <a:rPr lang="zh-TW" altLang="en-US" dirty="0"/>
              <a:t>選好後，發散部分是不是較佳組合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右側最佳為</a:t>
            </a:r>
            <a:r>
              <a:rPr lang="en-US" altLang="zh-TW" dirty="0"/>
              <a:t>1728</a:t>
            </a:r>
            <a:r>
              <a:rPr lang="zh-TW" altLang="en-US" dirty="0"/>
              <a:t>，但靠近角落位置應該不安全，因此不太合理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FCB46A-9853-4D94-AC2D-3E8FC6434159}"/>
              </a:ext>
            </a:extLst>
          </p:cNvPr>
          <p:cNvSpPr txBox="1"/>
          <p:nvPr/>
        </p:nvSpPr>
        <p:spPr>
          <a:xfrm>
            <a:off x="8675780" y="4065040"/>
            <a:ext cx="3484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組合改善部分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刪除重複權重組合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例如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1178)</a:t>
            </a: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也可以說對於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1278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共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24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種組合進行測試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2.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固定綠色為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再次測試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F5060FF-884F-475C-AE15-D6035037CDC9}"/>
              </a:ext>
            </a:extLst>
          </p:cNvPr>
          <p:cNvSpPr/>
          <p:nvPr/>
        </p:nvSpPr>
        <p:spPr>
          <a:xfrm>
            <a:off x="6100903" y="0"/>
            <a:ext cx="6096000" cy="6858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D7F286-822A-4BCA-BCAB-0A2486C74D08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2185F3-F53C-4B4F-A28C-57FE7FFA5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56971"/>
              </p:ext>
            </p:extLst>
          </p:nvPr>
        </p:nvGraphicFramePr>
        <p:xfrm>
          <a:off x="7004116" y="4726904"/>
          <a:ext cx="4252893" cy="19659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9932">
                  <a:extLst>
                    <a:ext uri="{9D8B030D-6E8A-4147-A177-3AD203B41FA5}">
                      <a16:colId xmlns:a16="http://schemas.microsoft.com/office/drawing/2014/main" val="4239490993"/>
                    </a:ext>
                  </a:extLst>
                </a:gridCol>
                <a:gridCol w="1040987">
                  <a:extLst>
                    <a:ext uri="{9D8B030D-6E8A-4147-A177-3AD203B41FA5}">
                      <a16:colId xmlns:a16="http://schemas.microsoft.com/office/drawing/2014/main" val="3956360870"/>
                    </a:ext>
                  </a:extLst>
                </a:gridCol>
                <a:gridCol w="1040987">
                  <a:extLst>
                    <a:ext uri="{9D8B030D-6E8A-4147-A177-3AD203B41FA5}">
                      <a16:colId xmlns:a16="http://schemas.microsoft.com/office/drawing/2014/main" val="3079028054"/>
                    </a:ext>
                  </a:extLst>
                </a:gridCol>
                <a:gridCol w="1040987">
                  <a:extLst>
                    <a:ext uri="{9D8B030D-6E8A-4147-A177-3AD203B41FA5}">
                      <a16:colId xmlns:a16="http://schemas.microsoft.com/office/drawing/2014/main" val="8026458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668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6.65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17827859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5780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6.56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17954567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704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728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8.70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23792113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271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9.31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24540158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2691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9.10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25355569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918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9.18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25653822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9621441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0CED472-915C-4B7B-B615-CF0EA4B2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60675"/>
              </p:ext>
            </p:extLst>
          </p:nvPr>
        </p:nvGraphicFramePr>
        <p:xfrm>
          <a:off x="8017007" y="1364114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172731-1CFF-424F-B305-4BEEA9D7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81280"/>
              </p:ext>
            </p:extLst>
          </p:nvPr>
        </p:nvGraphicFramePr>
        <p:xfrm>
          <a:off x="598427" y="4965379"/>
          <a:ext cx="4429668" cy="14890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7417">
                  <a:extLst>
                    <a:ext uri="{9D8B030D-6E8A-4147-A177-3AD203B41FA5}">
                      <a16:colId xmlns:a16="http://schemas.microsoft.com/office/drawing/2014/main" val="3144874390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3469841411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2052023478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670873191"/>
                    </a:ext>
                  </a:extLst>
                </a:gridCol>
              </a:tblGrid>
              <a:tr h="64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313101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9633912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424644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9670221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6309067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8.39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22528721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3506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C5314D-7F8B-435E-9A3B-C6E323C8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69621"/>
              </p:ext>
            </p:extLst>
          </p:nvPr>
        </p:nvGraphicFramePr>
        <p:xfrm>
          <a:off x="598427" y="1321769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B8A1234-912C-4EC4-9792-0DA20475C44D}"/>
              </a:ext>
            </a:extLst>
          </p:cNvPr>
          <p:cNvSpPr txBox="1"/>
          <p:nvPr/>
        </p:nvSpPr>
        <p:spPr>
          <a:xfrm>
            <a:off x="473101" y="40996"/>
            <a:ext cx="542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上週測試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TW" dirty="0"/>
              <a:t>Depth : 12</a:t>
            </a:r>
          </a:p>
          <a:p>
            <a:r>
              <a:rPr lang="zh-TW" altLang="en-US" dirty="0"/>
              <a:t>隨機</a:t>
            </a:r>
            <a:r>
              <a:rPr lang="en-US" altLang="zh-TW" dirty="0"/>
              <a:t>20</a:t>
            </a:r>
            <a:r>
              <a:rPr lang="zh-TW" altLang="en-US" dirty="0"/>
              <a:t>盤面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 審局函數 </a:t>
            </a:r>
            <a:r>
              <a:rPr lang="en-US" altLang="zh-TW" dirty="0"/>
              <a:t>:</a:t>
            </a:r>
            <a:r>
              <a:rPr lang="zh-TW" altLang="en-US" dirty="0"/>
              <a:t> 黑</a:t>
            </a:r>
            <a:r>
              <a:rPr lang="en-US" altLang="zh-TW" dirty="0"/>
              <a:t>-</a:t>
            </a:r>
            <a:r>
              <a:rPr lang="zh-TW" altLang="en-US" dirty="0"/>
              <a:t>白</a:t>
            </a:r>
            <a:endParaRPr lang="en-US" altLang="zh-TW" dirty="0"/>
          </a:p>
          <a:p>
            <a:r>
              <a:rPr lang="zh-TW" altLang="en-US" dirty="0"/>
              <a:t>由左側棋盤</a:t>
            </a:r>
            <a:r>
              <a:rPr lang="en-US" altLang="zh-TW" dirty="0"/>
              <a:t>4</a:t>
            </a:r>
            <a:r>
              <a:rPr lang="zh-TW" altLang="en-US" dirty="0"/>
              <a:t>種顏色全部組合</a:t>
            </a:r>
            <a:r>
              <a:rPr lang="en-US" altLang="zh-TW" dirty="0"/>
              <a:t>(</a:t>
            </a:r>
            <a:r>
              <a:rPr lang="zh-TW" altLang="en-US" dirty="0"/>
              <a:t>有包含重複</a:t>
            </a:r>
            <a:r>
              <a:rPr lang="en-US" altLang="zh-TW" dirty="0"/>
              <a:t>EX:1178)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77399-565A-42E9-A9EC-0A8D3CDCB5C1}"/>
              </a:ext>
            </a:extLst>
          </p:cNvPr>
          <p:cNvSpPr txBox="1"/>
          <p:nvPr/>
        </p:nvSpPr>
        <p:spPr>
          <a:xfrm>
            <a:off x="6290822" y="40996"/>
            <a:ext cx="542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這週測試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TW" dirty="0"/>
              <a:t>Depth : 12</a:t>
            </a:r>
          </a:p>
          <a:p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盤面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 審局函數 </a:t>
            </a:r>
            <a:r>
              <a:rPr lang="en-US" altLang="zh-TW" dirty="0"/>
              <a:t>:</a:t>
            </a:r>
            <a:r>
              <a:rPr lang="zh-TW" altLang="en-US" dirty="0"/>
              <a:t> 黑</a:t>
            </a:r>
            <a:r>
              <a:rPr lang="en-US" altLang="zh-TW" dirty="0"/>
              <a:t>-</a:t>
            </a:r>
            <a:r>
              <a:rPr lang="zh-TW" altLang="en-US" dirty="0"/>
              <a:t>白</a:t>
            </a:r>
            <a:endParaRPr lang="en-US" altLang="zh-TW" dirty="0"/>
          </a:p>
          <a:p>
            <a:r>
              <a:rPr lang="zh-TW" altLang="en-US" dirty="0"/>
              <a:t>由右側棋盤</a:t>
            </a:r>
            <a:r>
              <a:rPr lang="en-US" altLang="zh-TW" dirty="0"/>
              <a:t>3</a:t>
            </a:r>
            <a:r>
              <a:rPr lang="zh-TW" altLang="en-US" dirty="0"/>
              <a:t>種顏色共</a:t>
            </a:r>
            <a:r>
              <a:rPr lang="en-US" altLang="zh-TW" dirty="0"/>
              <a:t>6</a:t>
            </a:r>
            <a:r>
              <a:rPr lang="zh-TW" altLang="en-US" dirty="0"/>
              <a:t>組組合測試</a:t>
            </a:r>
            <a:endParaRPr lang="en-US" altLang="zh-TW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B93E72D-5A60-4EF1-BE41-F9A2859CB1B2}"/>
              </a:ext>
            </a:extLst>
          </p:cNvPr>
          <p:cNvSpPr/>
          <p:nvPr/>
        </p:nvSpPr>
        <p:spPr>
          <a:xfrm>
            <a:off x="4176788" y="2290713"/>
            <a:ext cx="3751154" cy="1274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758D2F-6209-42C3-A608-9CC67234BD97}"/>
              </a:ext>
            </a:extLst>
          </p:cNvPr>
          <p:cNvSpPr txBox="1"/>
          <p:nvPr/>
        </p:nvSpPr>
        <p:spPr>
          <a:xfrm>
            <a:off x="4320363" y="2641687"/>
            <a:ext cx="372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1.</a:t>
            </a:r>
            <a:r>
              <a:rPr lang="zh-TW" altLang="en-US" b="1" dirty="0">
                <a:solidFill>
                  <a:schemeClr val="bg1"/>
                </a:solidFill>
              </a:rPr>
              <a:t> 刪除重複權重組合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zh-TW" altLang="en-US" b="1" dirty="0">
                <a:solidFill>
                  <a:schemeClr val="bg1"/>
                </a:solidFill>
              </a:rPr>
              <a:t>例如</a:t>
            </a:r>
            <a:r>
              <a:rPr lang="en-US" altLang="zh-TW" b="1" dirty="0">
                <a:solidFill>
                  <a:schemeClr val="bg1"/>
                </a:solidFill>
              </a:rPr>
              <a:t>1178)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2.</a:t>
            </a:r>
            <a:r>
              <a:rPr lang="zh-TW" altLang="en-US" b="1" dirty="0">
                <a:solidFill>
                  <a:schemeClr val="bg1"/>
                </a:solidFill>
              </a:rPr>
              <a:t> 固定</a:t>
            </a:r>
            <a:r>
              <a:rPr lang="zh-TW" altLang="en-US" b="1" dirty="0">
                <a:solidFill>
                  <a:srgbClr val="92D050"/>
                </a:solidFill>
              </a:rPr>
              <a:t>綠色</a:t>
            </a:r>
            <a:r>
              <a:rPr lang="zh-TW" altLang="en-US" b="1" dirty="0">
                <a:solidFill>
                  <a:schemeClr val="bg1"/>
                </a:solidFill>
              </a:rPr>
              <a:t>為</a:t>
            </a:r>
            <a:r>
              <a:rPr lang="en-US" altLang="zh-TW" b="1" dirty="0">
                <a:solidFill>
                  <a:schemeClr val="bg1"/>
                </a:solidFill>
              </a:rPr>
              <a:t>1</a:t>
            </a:r>
            <a:r>
              <a:rPr lang="zh-TW" altLang="en-US" b="1" dirty="0">
                <a:solidFill>
                  <a:schemeClr val="bg1"/>
                </a:solidFill>
              </a:rPr>
              <a:t>再次測試</a:t>
            </a:r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7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34333A-A7D3-4B7A-A859-1BD9C6EB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35685"/>
              </p:ext>
            </p:extLst>
          </p:nvPr>
        </p:nvGraphicFramePr>
        <p:xfrm>
          <a:off x="184200" y="433139"/>
          <a:ext cx="4000451" cy="18198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214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804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110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89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278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9.39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26066987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9.76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27327585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5346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29412581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29807654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35573349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0A82C2D4-99D8-4121-B7E5-CDD4FE3D7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29072"/>
              </p:ext>
            </p:extLst>
          </p:nvPr>
        </p:nvGraphicFramePr>
        <p:xfrm>
          <a:off x="8685748" y="140911"/>
          <a:ext cx="3157461" cy="316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9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50829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52144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①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②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④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③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⑤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⑥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FFFF00"/>
                          </a:solidFill>
                        </a:rPr>
                        <a:t>⑦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B11B92-62E8-4F60-81AB-DD1139A5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84391"/>
              </p:ext>
            </p:extLst>
          </p:nvPr>
        </p:nvGraphicFramePr>
        <p:xfrm>
          <a:off x="183355" y="2627757"/>
          <a:ext cx="3999601" cy="1819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055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627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71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287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 9.36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26258326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 9.69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27483894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29880642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30234633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35858045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AF2414-0270-4195-A3B8-D32D3EA7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9397"/>
              </p:ext>
            </p:extLst>
          </p:nvPr>
        </p:nvGraphicFramePr>
        <p:xfrm>
          <a:off x="184205" y="4822374"/>
          <a:ext cx="3999601" cy="1819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054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628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71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728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28663575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29781226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31351477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32187458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36192994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435FED-61B1-447D-84E6-9C8D6413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27742"/>
              </p:ext>
            </p:extLst>
          </p:nvPr>
        </p:nvGraphicFramePr>
        <p:xfrm>
          <a:off x="4320655" y="2627756"/>
          <a:ext cx="4000451" cy="1819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214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804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110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89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782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33704737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33984955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36476561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39029954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40390196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801769-C463-415B-AB8F-626359BD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70823"/>
              </p:ext>
            </p:extLst>
          </p:nvPr>
        </p:nvGraphicFramePr>
        <p:xfrm>
          <a:off x="4321505" y="433139"/>
          <a:ext cx="3999601" cy="1819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054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628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71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827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29531639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31257243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32030618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32978404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37747635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DC3EBF-35F2-4180-B16D-4082AF14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95476"/>
              </p:ext>
            </p:extLst>
          </p:nvPr>
        </p:nvGraphicFramePr>
        <p:xfrm>
          <a:off x="4321505" y="4822374"/>
          <a:ext cx="3999601" cy="1819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4054">
                  <a:extLst>
                    <a:ext uri="{9D8B030D-6E8A-4147-A177-3AD203B41FA5}">
                      <a16:colId xmlns:a16="http://schemas.microsoft.com/office/drawing/2014/main" val="1150722035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2306488436"/>
                    </a:ext>
                  </a:extLst>
                </a:gridCol>
                <a:gridCol w="830628">
                  <a:extLst>
                    <a:ext uri="{9D8B030D-6E8A-4147-A177-3AD203B41FA5}">
                      <a16:colId xmlns:a16="http://schemas.microsoft.com/office/drawing/2014/main" val="2458063433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1401288128"/>
                    </a:ext>
                  </a:extLst>
                </a:gridCol>
                <a:gridCol w="850716">
                  <a:extLst>
                    <a:ext uri="{9D8B030D-6E8A-4147-A177-3AD203B41FA5}">
                      <a16:colId xmlns:a16="http://schemas.microsoft.com/office/drawing/2014/main" val="4231042912"/>
                    </a:ext>
                  </a:extLst>
                </a:gridCol>
              </a:tblGrid>
              <a:tr h="69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①②③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rgbClr val="7030A0"/>
                          </a:solidFill>
                        </a:rPr>
                        <a:t>④⑤⑥⑦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Time(s)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Node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8592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872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34113515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54681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34360005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78476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36805808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6635656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39326589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268090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40733155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95405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83E716-7A3D-44C2-8BC5-E13FBCBB950F}"/>
              </a:ext>
            </a:extLst>
          </p:cNvPr>
          <p:cNvSpPr txBox="1"/>
          <p:nvPr/>
        </p:nvSpPr>
        <p:spPr>
          <a:xfrm>
            <a:off x="8685748" y="3544478"/>
            <a:ext cx="31574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Depth : 12</a:t>
            </a:r>
          </a:p>
          <a:p>
            <a:r>
              <a:rPr lang="zh-TW" altLang="en-US" sz="1600" dirty="0"/>
              <a:t>隨機</a:t>
            </a:r>
            <a:r>
              <a:rPr lang="en-US" altLang="zh-TW" sz="1600" dirty="0"/>
              <a:t>20</a:t>
            </a:r>
            <a:r>
              <a:rPr lang="zh-TW" altLang="en-US" sz="1600" dirty="0"/>
              <a:t>盤面  審局 </a:t>
            </a:r>
            <a:r>
              <a:rPr lang="en-US" altLang="zh-TW" sz="1600" dirty="0"/>
              <a:t>:</a:t>
            </a:r>
            <a:r>
              <a:rPr lang="zh-TW" altLang="en-US" sz="1600" dirty="0"/>
              <a:t> 黑</a:t>
            </a:r>
            <a:r>
              <a:rPr lang="en-US" altLang="zh-TW" sz="1600" dirty="0"/>
              <a:t>-</a:t>
            </a:r>
            <a:r>
              <a:rPr lang="zh-TW" altLang="en-US" sz="1600" dirty="0"/>
              <a:t>白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測試目的 </a:t>
            </a:r>
            <a:r>
              <a:rPr lang="en-US" altLang="zh-TW" sz="1600" dirty="0"/>
              <a:t>: </a:t>
            </a:r>
            <a:r>
              <a:rPr lang="zh-TW" altLang="en-US" sz="1600" dirty="0"/>
              <a:t>假設從收斂找出走步排序</a:t>
            </a:r>
            <a:r>
              <a:rPr lang="en-US" altLang="zh-TW" sz="1600" dirty="0"/>
              <a:t>(278</a:t>
            </a:r>
            <a:r>
              <a:rPr lang="zh-TW" altLang="en-US" sz="1600" dirty="0"/>
              <a:t>中的</a:t>
            </a:r>
            <a:r>
              <a:rPr lang="en-US" altLang="zh-TW" sz="1600" dirty="0"/>
              <a:t>6</a:t>
            </a:r>
            <a:r>
              <a:rPr lang="zh-TW" altLang="en-US" sz="1600" dirty="0"/>
              <a:t>組其中一組</a:t>
            </a:r>
            <a:r>
              <a:rPr lang="en-US" altLang="zh-TW" sz="1600" dirty="0"/>
              <a:t>)</a:t>
            </a:r>
            <a:r>
              <a:rPr lang="zh-TW" altLang="en-US" sz="1600" dirty="0"/>
              <a:t>，則再次搜尋發散盤面是否最佳解還是</a:t>
            </a:r>
            <a:r>
              <a:rPr lang="en-US" altLang="zh-TW" sz="1600" dirty="0"/>
              <a:t>(4356)?</a:t>
            </a:r>
          </a:p>
          <a:p>
            <a:endParaRPr lang="en-US" altLang="zh-TW" sz="1600" dirty="0"/>
          </a:p>
          <a:p>
            <a:r>
              <a:rPr lang="zh-TW" altLang="en-US" sz="1600" dirty="0"/>
              <a:t>測試數量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278</a:t>
            </a:r>
            <a:r>
              <a:rPr lang="zh-TW" altLang="en-US" sz="1600" dirty="0"/>
              <a:t>共</a:t>
            </a:r>
            <a:r>
              <a:rPr lang="en-US" altLang="zh-TW" sz="1600" dirty="0"/>
              <a:t>3!</a:t>
            </a:r>
            <a:r>
              <a:rPr lang="zh-TW" altLang="en-US" sz="1600" dirty="0"/>
              <a:t>，</a:t>
            </a:r>
            <a:r>
              <a:rPr lang="en-US" altLang="zh-TW" sz="1600" dirty="0"/>
              <a:t>3456</a:t>
            </a:r>
            <a:r>
              <a:rPr lang="zh-TW" altLang="en-US" sz="1600" dirty="0"/>
              <a:t>共</a:t>
            </a:r>
            <a:r>
              <a:rPr lang="en-US" altLang="zh-TW" sz="1600" dirty="0"/>
              <a:t>4!</a:t>
            </a:r>
            <a:r>
              <a:rPr lang="zh-TW" altLang="en-US" sz="1600" dirty="0"/>
              <a:t>，共測試</a:t>
            </a:r>
            <a:r>
              <a:rPr lang="en-US" altLang="zh-TW" sz="1600" dirty="0"/>
              <a:t>144</a:t>
            </a:r>
            <a:r>
              <a:rPr lang="zh-TW" altLang="en-US" sz="1600" dirty="0"/>
              <a:t>種</a:t>
            </a:r>
            <a:endParaRPr lang="en-US" altLang="zh-TW" sz="1600" dirty="0"/>
          </a:p>
          <a:p>
            <a:r>
              <a:rPr lang="en-US" altLang="zh-TW" sz="1600" dirty="0"/>
              <a:t>278</a:t>
            </a:r>
            <a:r>
              <a:rPr lang="zh-TW" altLang="en-US" sz="1600" dirty="0"/>
              <a:t>共</a:t>
            </a:r>
            <a:r>
              <a:rPr lang="en-US" altLang="zh-TW" sz="1600" dirty="0"/>
              <a:t>6</a:t>
            </a:r>
            <a:r>
              <a:rPr lang="zh-TW" altLang="en-US" sz="1600" dirty="0"/>
              <a:t>組的每一組從</a:t>
            </a:r>
            <a:r>
              <a:rPr lang="en-US" altLang="zh-TW" sz="1600" dirty="0"/>
              <a:t>24</a:t>
            </a:r>
            <a:r>
              <a:rPr lang="zh-TW" altLang="en-US" sz="1600" dirty="0"/>
              <a:t>組中取前</a:t>
            </a:r>
            <a:r>
              <a:rPr lang="en-US" altLang="zh-TW" sz="1600" dirty="0"/>
              <a:t>5</a:t>
            </a:r>
            <a:r>
              <a:rPr lang="zh-TW" altLang="en-US" sz="1600" dirty="0"/>
              <a:t>名</a:t>
            </a:r>
            <a:r>
              <a:rPr lang="en-US" altLang="zh-TW" sz="1600" dirty="0"/>
              <a:t>(</a:t>
            </a:r>
            <a:r>
              <a:rPr lang="zh-TW" altLang="en-US" sz="1600" dirty="0"/>
              <a:t>左側表格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E33A1B-87D2-464D-BB12-C643378E76B6}"/>
              </a:ext>
            </a:extLst>
          </p:cNvPr>
          <p:cNvSpPr txBox="1"/>
          <p:nvPr/>
        </p:nvSpPr>
        <p:spPr>
          <a:xfrm>
            <a:off x="183356" y="57896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BAA755-BCDB-4C01-860A-E19F477D7F9C}"/>
              </a:ext>
            </a:extLst>
          </p:cNvPr>
          <p:cNvSpPr txBox="1"/>
          <p:nvPr/>
        </p:nvSpPr>
        <p:spPr>
          <a:xfrm>
            <a:off x="176518" y="2258423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EF46B6-109E-446C-B5AF-18C3671DA62D}"/>
              </a:ext>
            </a:extLst>
          </p:cNvPr>
          <p:cNvSpPr txBox="1"/>
          <p:nvPr/>
        </p:nvSpPr>
        <p:spPr>
          <a:xfrm>
            <a:off x="183356" y="4447623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511D68-AA5E-468E-B6F4-F2B4B0C289F1}"/>
              </a:ext>
            </a:extLst>
          </p:cNvPr>
          <p:cNvSpPr txBox="1"/>
          <p:nvPr/>
        </p:nvSpPr>
        <p:spPr>
          <a:xfrm>
            <a:off x="4332672" y="31093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2FFD77-9B26-481F-BC92-939DB26CE53A}"/>
              </a:ext>
            </a:extLst>
          </p:cNvPr>
          <p:cNvSpPr txBox="1"/>
          <p:nvPr/>
        </p:nvSpPr>
        <p:spPr>
          <a:xfrm>
            <a:off x="4332672" y="2253005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FBB914-3737-402C-95CA-0F6274A83BCC}"/>
              </a:ext>
            </a:extLst>
          </p:cNvPr>
          <p:cNvSpPr txBox="1"/>
          <p:nvPr/>
        </p:nvSpPr>
        <p:spPr>
          <a:xfrm>
            <a:off x="4332673" y="4447623"/>
            <a:ext cx="3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8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8629</TotalTime>
  <Words>2005</Words>
  <Application>Microsoft Office PowerPoint</Application>
  <PresentationFormat>寬螢幕</PresentationFormat>
  <Paragraphs>1045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天體</vt:lpstr>
      <vt:lpstr>週進度報告(11/12)</vt:lpstr>
      <vt:lpstr>目錄</vt:lpstr>
      <vt:lpstr>(上週)走步排序的權重盤面之結論</vt:lpstr>
      <vt:lpstr>(上週)熱力圖的目的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週進度報告</dc:title>
  <dc:creator>A6221010</dc:creator>
  <cp:lastModifiedBy>A6221010</cp:lastModifiedBy>
  <cp:revision>72</cp:revision>
  <dcterms:created xsi:type="dcterms:W3CDTF">2021-09-21T08:18:15Z</dcterms:created>
  <dcterms:modified xsi:type="dcterms:W3CDTF">2021-11-12T01:55:46Z</dcterms:modified>
</cp:coreProperties>
</file>