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1" r:id="rId2"/>
    <p:sldId id="257" r:id="rId3"/>
    <p:sldId id="362" r:id="rId4"/>
    <p:sldId id="371" r:id="rId5"/>
    <p:sldId id="367" r:id="rId6"/>
    <p:sldId id="372" r:id="rId7"/>
    <p:sldId id="373" r:id="rId8"/>
    <p:sldId id="374" r:id="rId9"/>
    <p:sldId id="375" r:id="rId10"/>
    <p:sldId id="376" r:id="rId11"/>
    <p:sldId id="365" r:id="rId12"/>
    <p:sldId id="378" r:id="rId13"/>
    <p:sldId id="379" r:id="rId14"/>
    <p:sldId id="380" r:id="rId15"/>
    <p:sldId id="38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Othello\&#21151;&#33021;&#27604;&#23565;\ID1&#29256;_Alpha-Be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Othello\&#21151;&#33021;&#27604;&#23565;\ID1&#29256;_Alpha-Be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Othello\&#21151;&#33021;&#27604;&#23565;\&#21407;&#29256;ID-PK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Othello\&#21151;&#33021;&#27604;&#23565;\&#21407;&#29256;ID-PK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Iterative deepening - </a:t>
            </a:r>
            <a:r>
              <a:rPr lang="zh-TW" altLang="en-US" dirty="0"/>
              <a:t>深度</a:t>
            </a:r>
          </a:p>
        </c:rich>
      </c:tx>
      <c:layout>
        <c:manualLayout>
          <c:xMode val="edge"/>
          <c:yMode val="edge"/>
          <c:x val="0.32905412424546199"/>
          <c:y val="2.77776242803888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675494007547014"/>
          <c:y val="0.13954100827689991"/>
          <c:w val="0.87786382503110005"/>
          <c:h val="0.72195896506164736"/>
        </c:manualLayout>
      </c:layout>
      <c:barChart>
        <c:barDir val="col"/>
        <c:grouping val="clustered"/>
        <c:varyColors val="0"/>
        <c:ser>
          <c:idx val="0"/>
          <c:order val="0"/>
          <c:tx>
            <c:v>搜完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'ID1版_Alpha-Beta'!$I$3:$I$12</c:f>
              <c:numCache>
                <c:formatCode>General</c:formatCode>
                <c:ptCount val="10"/>
                <c:pt idx="0">
                  <c:v>14</c:v>
                </c:pt>
                <c:pt idx="1">
                  <c:v>12</c:v>
                </c:pt>
                <c:pt idx="2">
                  <c:v>12</c:v>
                </c:pt>
                <c:pt idx="3">
                  <c:v>14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E-4CD8-BE6D-6FDEADDEFAB7}"/>
            </c:ext>
          </c:extLst>
        </c:ser>
        <c:ser>
          <c:idx val="1"/>
          <c:order val="1"/>
          <c:tx>
            <c:v>未搜完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'ID1版_Alpha-Beta'!$J$3:$J$12</c:f>
              <c:numCache>
                <c:formatCode>General</c:formatCode>
                <c:ptCount val="10"/>
                <c:pt idx="0">
                  <c:v>16</c:v>
                </c:pt>
                <c:pt idx="1">
                  <c:v>14</c:v>
                </c:pt>
                <c:pt idx="2">
                  <c:v>14</c:v>
                </c:pt>
                <c:pt idx="3">
                  <c:v>16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9E-4CD8-BE6D-6FDEADDEFA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20100272"/>
        <c:axId val="520099024"/>
      </c:barChart>
      <c:catAx>
        <c:axId val="52010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初始棋盤</a:t>
                </a:r>
              </a:p>
            </c:rich>
          </c:tx>
          <c:layout>
            <c:manualLayout>
              <c:xMode val="edge"/>
              <c:yMode val="edge"/>
              <c:x val="0.37297197977535596"/>
              <c:y val="0.92096779494691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20099024"/>
        <c:crosses val="autoZero"/>
        <c:auto val="1"/>
        <c:lblAlgn val="ctr"/>
        <c:lblOffset val="100"/>
        <c:noMultiLvlLbl val="0"/>
      </c:catAx>
      <c:valAx>
        <c:axId val="5200990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dirty="0"/>
                  <a:t>搜尋深度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201002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3008873337429396"/>
          <c:y val="0.92109738518821105"/>
          <c:w val="0.17308128365989772"/>
          <c:h val="5.7445550485229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Iterative deepening - Node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236278744015548"/>
          <c:y val="8.8772977334049735E-2"/>
          <c:w val="0.88450063759875819"/>
          <c:h val="0.76297140319926693"/>
        </c:manualLayout>
      </c:layout>
      <c:barChart>
        <c:barDir val="col"/>
        <c:grouping val="clustered"/>
        <c:varyColors val="0"/>
        <c:ser>
          <c:idx val="0"/>
          <c:order val="0"/>
          <c:tx>
            <c:v>搜完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'ID1版_Alpha-Beta'!$K$3:$K$12</c:f>
              <c:numCache>
                <c:formatCode>General</c:formatCode>
                <c:ptCount val="10"/>
                <c:pt idx="0">
                  <c:v>128838232</c:v>
                </c:pt>
                <c:pt idx="1">
                  <c:v>32843940</c:v>
                </c:pt>
                <c:pt idx="2">
                  <c:v>16881126</c:v>
                </c:pt>
                <c:pt idx="3">
                  <c:v>103302188</c:v>
                </c:pt>
                <c:pt idx="4">
                  <c:v>33735291</c:v>
                </c:pt>
                <c:pt idx="5">
                  <c:v>16688760</c:v>
                </c:pt>
                <c:pt idx="6">
                  <c:v>10131920</c:v>
                </c:pt>
                <c:pt idx="7">
                  <c:v>33211008</c:v>
                </c:pt>
                <c:pt idx="8">
                  <c:v>17381823</c:v>
                </c:pt>
                <c:pt idx="9">
                  <c:v>82870158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4-4A2F-A40E-B11E09C02EC6}"/>
            </c:ext>
          </c:extLst>
        </c:ser>
        <c:ser>
          <c:idx val="1"/>
          <c:order val="1"/>
          <c:tx>
            <c:v>未搜完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'ID1版_Alpha-Beta'!$L$3:$L$12</c:f>
              <c:numCache>
                <c:formatCode>General</c:formatCode>
                <c:ptCount val="10"/>
                <c:pt idx="0">
                  <c:v>17565323</c:v>
                </c:pt>
                <c:pt idx="1">
                  <c:v>131233248</c:v>
                </c:pt>
                <c:pt idx="2">
                  <c:v>150081556</c:v>
                </c:pt>
                <c:pt idx="3">
                  <c:v>53073263</c:v>
                </c:pt>
                <c:pt idx="4">
                  <c:v>126880516</c:v>
                </c:pt>
                <c:pt idx="5">
                  <c:v>155102229</c:v>
                </c:pt>
                <c:pt idx="6">
                  <c:v>157318036</c:v>
                </c:pt>
                <c:pt idx="7">
                  <c:v>131368678</c:v>
                </c:pt>
                <c:pt idx="8">
                  <c:v>148694875</c:v>
                </c:pt>
                <c:pt idx="9">
                  <c:v>77603001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4-4A2F-A40E-B11E09C02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677376512"/>
        <c:axId val="677376928"/>
      </c:barChart>
      <c:catAx>
        <c:axId val="67737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初始棋盤</a:t>
                </a:r>
              </a:p>
            </c:rich>
          </c:tx>
          <c:layout>
            <c:manualLayout>
              <c:xMode val="edge"/>
              <c:yMode val="edge"/>
              <c:x val="0.38281312881094504"/>
              <c:y val="0.919777182107555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7376928"/>
        <c:crosses val="autoZero"/>
        <c:auto val="1"/>
        <c:lblAlgn val="ctr"/>
        <c:lblOffset val="100"/>
        <c:noMultiLvlLbl val="0"/>
      </c:catAx>
      <c:valAx>
        <c:axId val="67737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數量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73765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人機對打 </a:t>
            </a:r>
            <a:r>
              <a:rPr lang="en-US"/>
              <a:t>-</a:t>
            </a:r>
            <a:r>
              <a:rPr lang="zh-TW"/>
              <a:t> 深度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3361705238108772E-2"/>
          <c:y val="0.1502953797667396"/>
          <c:w val="0.88772820364963401"/>
          <c:h val="0.6848361414016203"/>
        </c:manualLayout>
      </c:layout>
      <c:barChart>
        <c:barDir val="col"/>
        <c:grouping val="clustered"/>
        <c:varyColors val="0"/>
        <c:ser>
          <c:idx val="0"/>
          <c:order val="0"/>
          <c:tx>
            <c:v>搜完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'原版ID-PK'!$H$2:$H$30</c:f>
              <c:numCache>
                <c:formatCode>General</c:formatCode>
                <c:ptCount val="29"/>
                <c:pt idx="0">
                  <c:v>14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10</c:v>
                </c:pt>
                <c:pt idx="6">
                  <c:v>12</c:v>
                </c:pt>
                <c:pt idx="7">
                  <c:v>10</c:v>
                </c:pt>
                <c:pt idx="8">
                  <c:v>12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16</c:v>
                </c:pt>
                <c:pt idx="22">
                  <c:v>16</c:v>
                </c:pt>
                <c:pt idx="23">
                  <c:v>14</c:v>
                </c:pt>
                <c:pt idx="24">
                  <c:v>12</c:v>
                </c:pt>
                <c:pt idx="25">
                  <c:v>10</c:v>
                </c:pt>
                <c:pt idx="26">
                  <c:v>8</c:v>
                </c:pt>
                <c:pt idx="27">
                  <c:v>6</c:v>
                </c:pt>
                <c:pt idx="2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1-4F04-80D0-B6A0D7583356}"/>
            </c:ext>
          </c:extLst>
        </c:ser>
        <c:ser>
          <c:idx val="1"/>
          <c:order val="1"/>
          <c:tx>
            <c:v>未搜完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'原版ID-PK'!$I$2:$I$30</c:f>
              <c:numCache>
                <c:formatCode>General</c:formatCode>
                <c:ptCount val="29"/>
                <c:pt idx="0">
                  <c:v>16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12</c:v>
                </c:pt>
                <c:pt idx="6">
                  <c:v>14</c:v>
                </c:pt>
                <c:pt idx="7">
                  <c:v>12</c:v>
                </c:pt>
                <c:pt idx="8">
                  <c:v>14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16</c:v>
                </c:pt>
                <c:pt idx="21">
                  <c:v>18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61-4F04-80D0-B6A0D7583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72731295"/>
        <c:axId val="1872731711"/>
      </c:barChart>
      <c:catAx>
        <c:axId val="1872731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回合</a:t>
                </a:r>
              </a:p>
            </c:rich>
          </c:tx>
          <c:layout>
            <c:manualLayout>
              <c:xMode val="edge"/>
              <c:yMode val="edge"/>
              <c:x val="0.39425739652579528"/>
              <c:y val="0.92059576425076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2731711"/>
        <c:crosses val="autoZero"/>
        <c:auto val="1"/>
        <c:lblAlgn val="ctr"/>
        <c:lblOffset val="100"/>
        <c:noMultiLvlLbl val="0"/>
      </c:catAx>
      <c:valAx>
        <c:axId val="187273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深度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273129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506638836210453"/>
          <c:y val="0.91575263750050118"/>
          <c:w val="0.14269819214487536"/>
          <c:h val="5.2620325879468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人機對打 </a:t>
            </a:r>
            <a:r>
              <a:rPr lang="en-US"/>
              <a:t>- Node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搜完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'原版ID-PK'!$J$2:$J$30</c:f>
              <c:numCache>
                <c:formatCode>General</c:formatCode>
                <c:ptCount val="29"/>
                <c:pt idx="0">
                  <c:v>18364439</c:v>
                </c:pt>
                <c:pt idx="1">
                  <c:v>8403548</c:v>
                </c:pt>
                <c:pt idx="2">
                  <c:v>39723332</c:v>
                </c:pt>
                <c:pt idx="3">
                  <c:v>45537705</c:v>
                </c:pt>
                <c:pt idx="4">
                  <c:v>58584339</c:v>
                </c:pt>
                <c:pt idx="5">
                  <c:v>5920157</c:v>
                </c:pt>
                <c:pt idx="6">
                  <c:v>38352112</c:v>
                </c:pt>
                <c:pt idx="7">
                  <c:v>4172208</c:v>
                </c:pt>
                <c:pt idx="8">
                  <c:v>30302732</c:v>
                </c:pt>
                <c:pt idx="9">
                  <c:v>2864751</c:v>
                </c:pt>
                <c:pt idx="10">
                  <c:v>6173570</c:v>
                </c:pt>
                <c:pt idx="11">
                  <c:v>40356058</c:v>
                </c:pt>
                <c:pt idx="12">
                  <c:v>3986265</c:v>
                </c:pt>
                <c:pt idx="13">
                  <c:v>8233319</c:v>
                </c:pt>
                <c:pt idx="14">
                  <c:v>9377775</c:v>
                </c:pt>
                <c:pt idx="15">
                  <c:v>5921960</c:v>
                </c:pt>
                <c:pt idx="16">
                  <c:v>28841746</c:v>
                </c:pt>
                <c:pt idx="17">
                  <c:v>19100215</c:v>
                </c:pt>
                <c:pt idx="18">
                  <c:v>15530724</c:v>
                </c:pt>
                <c:pt idx="19">
                  <c:v>7830620</c:v>
                </c:pt>
                <c:pt idx="20">
                  <c:v>22084273</c:v>
                </c:pt>
                <c:pt idx="21">
                  <c:v>24085778</c:v>
                </c:pt>
                <c:pt idx="22">
                  <c:v>1052815</c:v>
                </c:pt>
                <c:pt idx="23">
                  <c:v>116516</c:v>
                </c:pt>
                <c:pt idx="24">
                  <c:v>6430</c:v>
                </c:pt>
                <c:pt idx="25">
                  <c:v>2286</c:v>
                </c:pt>
                <c:pt idx="26">
                  <c:v>554</c:v>
                </c:pt>
                <c:pt idx="27">
                  <c:v>49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7E-4023-8195-045CC4FB7C28}"/>
            </c:ext>
          </c:extLst>
        </c:ser>
        <c:ser>
          <c:idx val="1"/>
          <c:order val="1"/>
          <c:tx>
            <c:v>未搜完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'原版ID-PK'!$K$2:$K$30</c:f>
              <c:numCache>
                <c:formatCode>General</c:formatCode>
                <c:ptCount val="29"/>
                <c:pt idx="0">
                  <c:v>44908061</c:v>
                </c:pt>
                <c:pt idx="1">
                  <c:v>58697537</c:v>
                </c:pt>
                <c:pt idx="2">
                  <c:v>24224285</c:v>
                </c:pt>
                <c:pt idx="3">
                  <c:v>16752952</c:v>
                </c:pt>
                <c:pt idx="4">
                  <c:v>7507199</c:v>
                </c:pt>
                <c:pt idx="5">
                  <c:v>64669230</c:v>
                </c:pt>
                <c:pt idx="6">
                  <c:v>28437355</c:v>
                </c:pt>
                <c:pt idx="7">
                  <c:v>65864349</c:v>
                </c:pt>
                <c:pt idx="8">
                  <c:v>38116655</c:v>
                </c:pt>
                <c:pt idx="9">
                  <c:v>66733041</c:v>
                </c:pt>
                <c:pt idx="10">
                  <c:v>61042166</c:v>
                </c:pt>
                <c:pt idx="11">
                  <c:v>23568520</c:v>
                </c:pt>
                <c:pt idx="12">
                  <c:v>64857169</c:v>
                </c:pt>
                <c:pt idx="13">
                  <c:v>60836535</c:v>
                </c:pt>
                <c:pt idx="14">
                  <c:v>60283305</c:v>
                </c:pt>
                <c:pt idx="15">
                  <c:v>66292702</c:v>
                </c:pt>
                <c:pt idx="16">
                  <c:v>36998258</c:v>
                </c:pt>
                <c:pt idx="17">
                  <c:v>46984130</c:v>
                </c:pt>
                <c:pt idx="18">
                  <c:v>47357418</c:v>
                </c:pt>
                <c:pt idx="19">
                  <c:v>51180276</c:v>
                </c:pt>
                <c:pt idx="20">
                  <c:v>27535396</c:v>
                </c:pt>
                <c:pt idx="21">
                  <c:v>11147409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7E-4023-8195-045CC4FB7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085843935"/>
        <c:axId val="2085844767"/>
      </c:barChart>
      <c:catAx>
        <c:axId val="208584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回合</a:t>
                </a:r>
              </a:p>
            </c:rich>
          </c:tx>
          <c:layout>
            <c:manualLayout>
              <c:xMode val="edge"/>
              <c:yMode val="edge"/>
              <c:x val="0.38234112421308619"/>
              <c:y val="0.9195650790451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85844767"/>
        <c:crosses val="autoZero"/>
        <c:auto val="1"/>
        <c:lblAlgn val="ctr"/>
        <c:lblOffset val="100"/>
        <c:noMultiLvlLbl val="0"/>
      </c:catAx>
      <c:valAx>
        <c:axId val="2085844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數量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8584393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600" b="1"/>
              <a:t>有無使用同形表比較圖 </a:t>
            </a:r>
            <a:r>
              <a:rPr lang="en-US" altLang="zh-TW" sz="1600" b="1"/>
              <a:t>-</a:t>
            </a:r>
            <a:r>
              <a:rPr lang="zh-TW" altLang="en-US" sz="1600" b="1"/>
              <a:t> 深度</a:t>
            </a:r>
            <a:endParaRPr lang="en-US" altLang="zh-TW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6.882102257559547E-2"/>
          <c:y val="8.7753287686673731E-2"/>
          <c:w val="0.91874791332531769"/>
          <c:h val="0.80140533403167802"/>
        </c:manualLayout>
      </c:layout>
      <c:barChart>
        <c:barDir val="col"/>
        <c:grouping val="clustered"/>
        <c:varyColors val="0"/>
        <c:ser>
          <c:idx val="0"/>
          <c:order val="0"/>
          <c:tx>
            <c:v>搜完 - 無使用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工作表1!$B$1:$B$10</c:f>
              <c:numCache>
                <c:formatCode>General</c:formatCode>
                <c:ptCount val="10"/>
                <c:pt idx="0">
                  <c:v>14</c:v>
                </c:pt>
                <c:pt idx="1">
                  <c:v>12</c:v>
                </c:pt>
                <c:pt idx="2">
                  <c:v>12</c:v>
                </c:pt>
                <c:pt idx="3">
                  <c:v>14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A-4B48-9440-80B4B1A49262}"/>
            </c:ext>
          </c:extLst>
        </c:ser>
        <c:ser>
          <c:idx val="1"/>
          <c:order val="1"/>
          <c:tx>
            <c:v>搜完 - 有使用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工作表1!$F$1:$F$10</c:f>
              <c:numCache>
                <c:formatCode>General</c:formatCode>
                <c:ptCount val="10"/>
                <c:pt idx="0">
                  <c:v>14</c:v>
                </c:pt>
                <c:pt idx="1">
                  <c:v>12</c:v>
                </c:pt>
                <c:pt idx="2">
                  <c:v>14</c:v>
                </c:pt>
                <c:pt idx="3">
                  <c:v>14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14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0A-4B48-9440-80B4B1A49262}"/>
            </c:ext>
          </c:extLst>
        </c:ser>
        <c:ser>
          <c:idx val="2"/>
          <c:order val="2"/>
          <c:tx>
            <c:v>未搜完 - 無使用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工作表1!$D$1:$D$10</c:f>
              <c:numCache>
                <c:formatCode>General</c:formatCode>
                <c:ptCount val="10"/>
                <c:pt idx="0">
                  <c:v>16</c:v>
                </c:pt>
                <c:pt idx="1">
                  <c:v>14</c:v>
                </c:pt>
                <c:pt idx="2">
                  <c:v>14</c:v>
                </c:pt>
                <c:pt idx="3">
                  <c:v>16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0A-4B48-9440-80B4B1A49262}"/>
            </c:ext>
          </c:extLst>
        </c:ser>
        <c:ser>
          <c:idx val="3"/>
          <c:order val="3"/>
          <c:tx>
            <c:v>未搜完 - 有使用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工作表1!$H$1:$H$10</c:f>
              <c:numCache>
                <c:formatCode>General</c:formatCode>
                <c:ptCount val="10"/>
                <c:pt idx="0">
                  <c:v>16</c:v>
                </c:pt>
                <c:pt idx="1">
                  <c:v>14</c:v>
                </c:pt>
                <c:pt idx="2">
                  <c:v>16</c:v>
                </c:pt>
                <c:pt idx="3">
                  <c:v>16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16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0A-4B48-9440-80B4B1A49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0779104"/>
        <c:axId val="876274736"/>
      </c:barChart>
      <c:catAx>
        <c:axId val="870779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初始盤面</a:t>
                </a:r>
              </a:p>
            </c:rich>
          </c:tx>
          <c:layout>
            <c:manualLayout>
              <c:xMode val="edge"/>
              <c:yMode val="edge"/>
              <c:x val="0.90964823203039413"/>
              <c:y val="0.929557186721618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6274736"/>
        <c:crosses val="autoZero"/>
        <c:auto val="1"/>
        <c:lblAlgn val="ctr"/>
        <c:lblOffset val="100"/>
        <c:noMultiLvlLbl val="0"/>
      </c:catAx>
      <c:valAx>
        <c:axId val="8762747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深度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07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有無使用同形表比較圖 </a:t>
            </a: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/>
              <a:t>Node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248381148869898"/>
          <c:y val="8.2274841029109286E-2"/>
          <c:w val="0.88508863549648964"/>
          <c:h val="0.6888540281524459"/>
        </c:manualLayout>
      </c:layout>
      <c:barChart>
        <c:barDir val="col"/>
        <c:grouping val="clustered"/>
        <c:varyColors val="0"/>
        <c:ser>
          <c:idx val="0"/>
          <c:order val="0"/>
          <c:tx>
            <c:v>搜完 - 無使用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工作表1!$C$1:$C$10</c:f>
              <c:numCache>
                <c:formatCode>General</c:formatCode>
                <c:ptCount val="10"/>
                <c:pt idx="0">
                  <c:v>128838232</c:v>
                </c:pt>
                <c:pt idx="1">
                  <c:v>32843940</c:v>
                </c:pt>
                <c:pt idx="2">
                  <c:v>16881126</c:v>
                </c:pt>
                <c:pt idx="3">
                  <c:v>103302188</c:v>
                </c:pt>
                <c:pt idx="4">
                  <c:v>33735291</c:v>
                </c:pt>
                <c:pt idx="5">
                  <c:v>16688760</c:v>
                </c:pt>
                <c:pt idx="6">
                  <c:v>10131920</c:v>
                </c:pt>
                <c:pt idx="7">
                  <c:v>33211008</c:v>
                </c:pt>
                <c:pt idx="8">
                  <c:v>17381823</c:v>
                </c:pt>
                <c:pt idx="9">
                  <c:v>82870158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A-454E-A11A-1313D3936ADA}"/>
            </c:ext>
          </c:extLst>
        </c:ser>
        <c:ser>
          <c:idx val="1"/>
          <c:order val="1"/>
          <c:tx>
            <c:v>搜完 - 有使用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工作表1!$G$1:$G$10</c:f>
              <c:numCache>
                <c:formatCode>General</c:formatCode>
                <c:ptCount val="10"/>
                <c:pt idx="0">
                  <c:v>128838232</c:v>
                </c:pt>
                <c:pt idx="1">
                  <c:v>32843940</c:v>
                </c:pt>
                <c:pt idx="2">
                  <c:v>189924654</c:v>
                </c:pt>
                <c:pt idx="3">
                  <c:v>103302188</c:v>
                </c:pt>
                <c:pt idx="4">
                  <c:v>33735291</c:v>
                </c:pt>
                <c:pt idx="5">
                  <c:v>16688760</c:v>
                </c:pt>
                <c:pt idx="6">
                  <c:v>10131920</c:v>
                </c:pt>
                <c:pt idx="7">
                  <c:v>33211008</c:v>
                </c:pt>
                <c:pt idx="8">
                  <c:v>156478368</c:v>
                </c:pt>
                <c:pt idx="9">
                  <c:v>82870158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AA-454E-A11A-1313D3936ADA}"/>
            </c:ext>
          </c:extLst>
        </c:ser>
        <c:ser>
          <c:idx val="2"/>
          <c:order val="2"/>
          <c:tx>
            <c:v>未搜完 - 無使用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工作表1!$E$1:$E$10</c:f>
              <c:numCache>
                <c:formatCode>General</c:formatCode>
                <c:ptCount val="10"/>
                <c:pt idx="0">
                  <c:v>17565323</c:v>
                </c:pt>
                <c:pt idx="1">
                  <c:v>131233248</c:v>
                </c:pt>
                <c:pt idx="2">
                  <c:v>150081556</c:v>
                </c:pt>
                <c:pt idx="3">
                  <c:v>53073263</c:v>
                </c:pt>
                <c:pt idx="4">
                  <c:v>126880516</c:v>
                </c:pt>
                <c:pt idx="5">
                  <c:v>155102229</c:v>
                </c:pt>
                <c:pt idx="6">
                  <c:v>157318036</c:v>
                </c:pt>
                <c:pt idx="7">
                  <c:v>131368678</c:v>
                </c:pt>
                <c:pt idx="8">
                  <c:v>148694875</c:v>
                </c:pt>
                <c:pt idx="9">
                  <c:v>77603001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AA-454E-A11A-1313D3936ADA}"/>
            </c:ext>
          </c:extLst>
        </c:ser>
        <c:ser>
          <c:idx val="3"/>
          <c:order val="3"/>
          <c:tx>
            <c:v>未搜完 - 有使用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工作表1!$I$1:$I$10</c:f>
              <c:numCache>
                <c:formatCode>General</c:formatCode>
                <c:ptCount val="10"/>
                <c:pt idx="0">
                  <c:v>51147213</c:v>
                </c:pt>
                <c:pt idx="1">
                  <c:v>162230096</c:v>
                </c:pt>
                <c:pt idx="2">
                  <c:v>674352</c:v>
                </c:pt>
                <c:pt idx="3">
                  <c:v>87806241</c:v>
                </c:pt>
                <c:pt idx="4">
                  <c:v>156799504</c:v>
                </c:pt>
                <c:pt idx="5">
                  <c:v>195817660</c:v>
                </c:pt>
                <c:pt idx="6">
                  <c:v>186608269</c:v>
                </c:pt>
                <c:pt idx="7">
                  <c:v>152384124</c:v>
                </c:pt>
                <c:pt idx="8">
                  <c:v>26407611</c:v>
                </c:pt>
                <c:pt idx="9">
                  <c:v>117169855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AA-454E-A11A-1313D3936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0779104"/>
        <c:axId val="876274736"/>
      </c:barChart>
      <c:catAx>
        <c:axId val="870779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200"/>
                  <a:t>初始盤面</a:t>
                </a:r>
              </a:p>
            </c:rich>
          </c:tx>
          <c:layout>
            <c:manualLayout>
              <c:xMode val="edge"/>
              <c:yMode val="edge"/>
              <c:x val="0.78906003486653631"/>
              <c:y val="0.942125357965240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6274736"/>
        <c:crosses val="autoZero"/>
        <c:auto val="1"/>
        <c:lblAlgn val="ctr"/>
        <c:lblOffset val="100"/>
        <c:noMultiLvlLbl val="0"/>
      </c:catAx>
      <c:valAx>
        <c:axId val="8762747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200"/>
                  <a:t>數量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0779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dirty="0"/>
              <a:t>使用同形表</a:t>
            </a:r>
            <a:r>
              <a:rPr lang="zh-TW" altLang="en-US" dirty="0"/>
              <a:t>比一般</a:t>
            </a:r>
            <a:r>
              <a:rPr lang="zh-TW" dirty="0"/>
              <a:t>多搜</a:t>
            </a:r>
            <a:r>
              <a:rPr lang="en-US" dirty="0"/>
              <a:t>Node</a:t>
            </a:r>
            <a:r>
              <a:rPr lang="zh-TW" dirty="0"/>
              <a:t>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工作表1!$J$1:$J$10</c:f>
              <c:numCache>
                <c:formatCode>General</c:formatCode>
                <c:ptCount val="10"/>
                <c:pt idx="0">
                  <c:v>33581890</c:v>
                </c:pt>
                <c:pt idx="1">
                  <c:v>30996848</c:v>
                </c:pt>
                <c:pt idx="2">
                  <c:v>40517450</c:v>
                </c:pt>
                <c:pt idx="3">
                  <c:v>34732978</c:v>
                </c:pt>
                <c:pt idx="4">
                  <c:v>29918988</c:v>
                </c:pt>
                <c:pt idx="5">
                  <c:v>40715431</c:v>
                </c:pt>
                <c:pt idx="6">
                  <c:v>29290233</c:v>
                </c:pt>
                <c:pt idx="7">
                  <c:v>21015446</c:v>
                </c:pt>
                <c:pt idx="8">
                  <c:v>34191104</c:v>
                </c:pt>
                <c:pt idx="9">
                  <c:v>39566854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60-464F-96C1-9E626750E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944568784"/>
        <c:axId val="944567952"/>
      </c:barChart>
      <c:catAx>
        <c:axId val="94456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初始盤面</a:t>
                </a:r>
              </a:p>
            </c:rich>
          </c:tx>
          <c:layout>
            <c:manualLayout>
              <c:xMode val="edge"/>
              <c:yMode val="edge"/>
              <c:x val="0.47822404683886183"/>
              <c:y val="0.877322436586886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44567952"/>
        <c:crosses val="autoZero"/>
        <c:auto val="1"/>
        <c:lblAlgn val="ctr"/>
        <c:lblOffset val="100"/>
        <c:noMultiLvlLbl val="0"/>
      </c:catAx>
      <c:valAx>
        <c:axId val="94456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數量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445687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9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9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2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5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5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1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4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7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6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E33D53-D2C4-4E56-86CC-6302C67D6DA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12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770B-6249-48FD-B779-A3EBB1AF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週進度報告</a:t>
            </a:r>
            <a:r>
              <a:rPr lang="en-US" altLang="zh-TW" sz="6000"/>
              <a:t>(12/10)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8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7CCC6D3-987C-45B9-8A0F-442086196BE2}"/>
              </a:ext>
            </a:extLst>
          </p:cNvPr>
          <p:cNvSpPr txBox="1"/>
          <p:nvPr/>
        </p:nvSpPr>
        <p:spPr>
          <a:xfrm>
            <a:off x="5083797" y="3044279"/>
            <a:ext cx="2024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/>
              <a:t>同形表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222442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B5D3185-312E-4CCF-92D8-DE03D7C54176}"/>
              </a:ext>
            </a:extLst>
          </p:cNvPr>
          <p:cNvSpPr txBox="1"/>
          <p:nvPr/>
        </p:nvSpPr>
        <p:spPr>
          <a:xfrm>
            <a:off x="567966" y="39979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省去重複部分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43CD822-1D01-4583-BF9B-0A372902D650}"/>
              </a:ext>
            </a:extLst>
          </p:cNvPr>
          <p:cNvGrpSpPr/>
          <p:nvPr/>
        </p:nvGrpSpPr>
        <p:grpSpPr>
          <a:xfrm>
            <a:off x="6873593" y="1226631"/>
            <a:ext cx="4998206" cy="4118260"/>
            <a:chOff x="6427230" y="848717"/>
            <a:chExt cx="5098921" cy="4118260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C63FD560-18F8-4C05-B20F-4BD0CC40E600}"/>
                </a:ext>
              </a:extLst>
            </p:cNvPr>
            <p:cNvGrpSpPr/>
            <p:nvPr/>
          </p:nvGrpSpPr>
          <p:grpSpPr>
            <a:xfrm>
              <a:off x="8112076" y="1070841"/>
              <a:ext cx="3414075" cy="3772293"/>
              <a:chOff x="8135331" y="1074157"/>
              <a:chExt cx="3414075" cy="3772293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DBA71987-433F-4FD7-826C-EFCB07818BD8}"/>
                  </a:ext>
                </a:extLst>
              </p:cNvPr>
              <p:cNvSpPr/>
              <p:nvPr/>
            </p:nvSpPr>
            <p:spPr>
              <a:xfrm>
                <a:off x="8135331" y="1074157"/>
                <a:ext cx="3299382" cy="3016577"/>
              </a:xfrm>
              <a:prstGeom prst="triangle">
                <a:avLst/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F188A767-5E61-4EC8-B5FB-96493C9075DF}"/>
                  </a:ext>
                </a:extLst>
              </p:cNvPr>
              <p:cNvSpPr/>
              <p:nvPr/>
            </p:nvSpPr>
            <p:spPr>
              <a:xfrm>
                <a:off x="8250024" y="1829873"/>
                <a:ext cx="3299382" cy="3016577"/>
              </a:xfrm>
              <a:prstGeom prst="triangle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AA4BF21A-38DD-4D20-B7D9-F87CA1770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5844" y="1050388"/>
              <a:ext cx="2019897" cy="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62FE32-A432-41ED-9C28-9A9783D916C4}"/>
                </a:ext>
              </a:extLst>
            </p:cNvPr>
            <p:cNvSpPr txBox="1"/>
            <p:nvPr/>
          </p:nvSpPr>
          <p:spPr>
            <a:xfrm>
              <a:off x="6427230" y="848717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/>
                  </a:solidFill>
                </a:rPr>
                <a:t>ROOT</a:t>
              </a:r>
              <a:r>
                <a:rPr lang="zh-TW" altLang="en-US" dirty="0"/>
                <a:t> </a:t>
              </a:r>
              <a:r>
                <a:rPr lang="en-US" altLang="zh-TW" dirty="0"/>
                <a:t>(10</a:t>
              </a:r>
              <a:r>
                <a:rPr lang="zh-TW" altLang="en-US" dirty="0"/>
                <a:t>子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CFE6E8A-B3F3-457D-8B0B-5658F0C7E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2074" y="4077992"/>
              <a:ext cx="367254" cy="9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8AA7760-4DAD-4AB7-95EA-678E2431F76B}"/>
                </a:ext>
              </a:extLst>
            </p:cNvPr>
            <p:cNvSpPr txBox="1"/>
            <p:nvPr/>
          </p:nvSpPr>
          <p:spPr>
            <a:xfrm>
              <a:off x="6568096" y="3863573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/>
                  </a:solidFill>
                </a:rPr>
                <a:t>Leaf</a:t>
              </a:r>
              <a:r>
                <a:rPr lang="zh-TW" altLang="en-US" dirty="0">
                  <a:solidFill>
                    <a:schemeClr val="accent6"/>
                  </a:solidFill>
                </a:rPr>
                <a:t> </a:t>
              </a:r>
              <a:r>
                <a:rPr lang="en-US" altLang="zh-TW" dirty="0"/>
                <a:t>(20</a:t>
              </a:r>
              <a:r>
                <a:rPr lang="zh-TW" altLang="en-US" dirty="0"/>
                <a:t>子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AD0CD2ED-580D-42F0-AD42-E4FF2D2B78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409" y="1466254"/>
              <a:ext cx="2203524" cy="9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C7346919-0107-4B22-8BF5-F867D562C92F}"/>
                </a:ext>
              </a:extLst>
            </p:cNvPr>
            <p:cNvCxnSpPr>
              <a:cxnSpLocks/>
            </p:cNvCxnSpPr>
            <p:nvPr/>
          </p:nvCxnSpPr>
          <p:spPr>
            <a:xfrm>
              <a:off x="7756409" y="1798619"/>
              <a:ext cx="23871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70D0CE9-5373-4E6F-8F08-A037E7DA4ED0}"/>
                </a:ext>
              </a:extLst>
            </p:cNvPr>
            <p:cNvSpPr txBox="1"/>
            <p:nvPr/>
          </p:nvSpPr>
          <p:spPr>
            <a:xfrm>
              <a:off x="7018953" y="1244623"/>
              <a:ext cx="79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(11</a:t>
              </a:r>
              <a:r>
                <a:rPr lang="zh-TW" altLang="en-US" dirty="0"/>
                <a:t>子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FB90915-6B5B-4EBA-9496-9628FD3CA95D}"/>
                </a:ext>
              </a:extLst>
            </p:cNvPr>
            <p:cNvSpPr txBox="1"/>
            <p:nvPr/>
          </p:nvSpPr>
          <p:spPr>
            <a:xfrm>
              <a:off x="6507566" y="1581767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ROOT</a:t>
              </a:r>
              <a:r>
                <a:rPr lang="en-US" altLang="zh-TW" dirty="0"/>
                <a:t>(12</a:t>
              </a:r>
              <a:r>
                <a:rPr lang="zh-TW" altLang="en-US" dirty="0"/>
                <a:t>子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D4A02FBD-3F7F-4D56-838F-E2317FAA6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5888" y="4839692"/>
              <a:ext cx="550881" cy="9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16238D47-8272-4EDC-8238-621E84221276}"/>
                </a:ext>
              </a:extLst>
            </p:cNvPr>
            <p:cNvSpPr txBox="1"/>
            <p:nvPr/>
          </p:nvSpPr>
          <p:spPr>
            <a:xfrm>
              <a:off x="6568095" y="4597645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Leaf</a:t>
              </a:r>
              <a:r>
                <a:rPr lang="zh-TW" altLang="en-US" dirty="0"/>
                <a:t> </a:t>
              </a:r>
              <a:r>
                <a:rPr lang="en-US" altLang="zh-TW" dirty="0"/>
                <a:t>(22</a:t>
              </a:r>
              <a:r>
                <a:rPr lang="zh-TW" altLang="en-US" dirty="0"/>
                <a:t>子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883F37F7-C31C-47D1-AE15-809D02F11A96}"/>
                </a:ext>
              </a:extLst>
            </p:cNvPr>
            <p:cNvSpPr/>
            <p:nvPr/>
          </p:nvSpPr>
          <p:spPr>
            <a:xfrm>
              <a:off x="8738675" y="1865737"/>
              <a:ext cx="2322080" cy="2182502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D702ACA-43B7-446A-943B-6F3C76A8FDE5}"/>
              </a:ext>
            </a:extLst>
          </p:cNvPr>
          <p:cNvSpPr txBox="1"/>
          <p:nvPr/>
        </p:nvSpPr>
        <p:spPr>
          <a:xfrm>
            <a:off x="665849" y="1258823"/>
            <a:ext cx="629692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目標 </a:t>
            </a:r>
            <a:r>
              <a:rPr lang="en-US" altLang="zh-TW" dirty="0"/>
              <a:t>:</a:t>
            </a:r>
            <a:r>
              <a:rPr lang="zh-TW" altLang="en-US" dirty="0"/>
              <a:t> 當回合下棋與下回合會有重複區域，右側黃色三角形，因此如果使用同形表可以節省</a:t>
            </a:r>
            <a:r>
              <a:rPr lang="en-US" altLang="zh-TW" dirty="0"/>
              <a:t>move generator</a:t>
            </a:r>
            <a:r>
              <a:rPr lang="zh-TW" altLang="en-US" dirty="0"/>
              <a:t>花費</a:t>
            </a:r>
            <a:endParaRPr lang="en-US" altLang="zh-TW" dirty="0"/>
          </a:p>
          <a:p>
            <a:r>
              <a:rPr lang="en-US" altLang="zh-TW" sz="2000" b="1" dirty="0">
                <a:solidFill>
                  <a:srgbClr val="92D050"/>
                </a:solidFill>
              </a:rPr>
              <a:t>Hash table Data Struct: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hash key (64-bits)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 當下盤面的</a:t>
            </a:r>
            <a:r>
              <a:rPr lang="en-US" altLang="zh-TW" dirty="0"/>
              <a:t>move generator</a:t>
            </a:r>
          </a:p>
          <a:p>
            <a:r>
              <a:rPr lang="en-US" altLang="zh-TW" sz="2000" b="1" dirty="0">
                <a:solidFill>
                  <a:srgbClr val="92D050"/>
                </a:solidFill>
              </a:rPr>
              <a:t>Hash key design:</a:t>
            </a:r>
          </a:p>
          <a:p>
            <a:r>
              <a:rPr lang="en-US" altLang="zh-TW" dirty="0"/>
              <a:t>Array[128] : random number (64-bits)</a:t>
            </a:r>
          </a:p>
          <a:p>
            <a:r>
              <a:rPr lang="en-US" altLang="zh-TW" dirty="0"/>
              <a:t>	Array[0~63] -&gt; Black</a:t>
            </a:r>
          </a:p>
          <a:p>
            <a:r>
              <a:rPr lang="en-US" altLang="zh-TW" dirty="0"/>
              <a:t>	Array[64~127] -&gt;White</a:t>
            </a:r>
          </a:p>
          <a:p>
            <a:r>
              <a:rPr lang="en-US" altLang="zh-TW" dirty="0"/>
              <a:t>Color[2] : random number (64-bits)</a:t>
            </a:r>
          </a:p>
          <a:p>
            <a:r>
              <a:rPr lang="en-US" altLang="zh-TW" sz="2000" b="1" dirty="0">
                <a:solidFill>
                  <a:srgbClr val="92D050"/>
                </a:solidFill>
              </a:rPr>
              <a:t>Hash Function:</a:t>
            </a:r>
          </a:p>
          <a:p>
            <a:r>
              <a:rPr lang="en-US" altLang="zh-TW" dirty="0"/>
              <a:t>Hash key = Color[black or white]  XOR  Array[]  XOR Array[]</a:t>
            </a:r>
          </a:p>
          <a:p>
            <a:r>
              <a:rPr lang="en-US" altLang="zh-TW" dirty="0"/>
              <a:t>		   ….. XOR Array[]</a:t>
            </a:r>
          </a:p>
          <a:p>
            <a:r>
              <a:rPr lang="en-US" altLang="zh-TW" sz="2000" b="1" dirty="0">
                <a:solidFill>
                  <a:srgbClr val="92D050"/>
                </a:solidFill>
              </a:rPr>
              <a:t>Hash table size:</a:t>
            </a:r>
          </a:p>
          <a:p>
            <a:r>
              <a:rPr lang="en-US" altLang="zh-TW" dirty="0"/>
              <a:t>2^26 = 67108864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3E3103B-A085-48A4-A9E0-3672E14A988D}"/>
              </a:ext>
            </a:extLst>
          </p:cNvPr>
          <p:cNvGrpSpPr/>
          <p:nvPr/>
        </p:nvGrpSpPr>
        <p:grpSpPr>
          <a:xfrm>
            <a:off x="665849" y="5582686"/>
            <a:ext cx="5325992" cy="400110"/>
            <a:chOff x="6550198" y="5822154"/>
            <a:chExt cx="3706597" cy="40011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14ED12F-C19B-46E3-A330-C7BC790E5F13}"/>
                </a:ext>
              </a:extLst>
            </p:cNvPr>
            <p:cNvGrpSpPr/>
            <p:nvPr/>
          </p:nvGrpSpPr>
          <p:grpSpPr>
            <a:xfrm>
              <a:off x="7442394" y="5900910"/>
              <a:ext cx="2777397" cy="273377"/>
              <a:chOff x="3447970" y="5439265"/>
              <a:chExt cx="2777397" cy="273377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9438105-0757-4873-AA99-8DB5D716543D}"/>
                  </a:ext>
                </a:extLst>
              </p:cNvPr>
              <p:cNvSpPr/>
              <p:nvPr/>
            </p:nvSpPr>
            <p:spPr>
              <a:xfrm>
                <a:off x="3447970" y="5439265"/>
                <a:ext cx="2775158" cy="273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D27629A-EF94-409A-A14D-1DA1EDEE519F}"/>
                  </a:ext>
                </a:extLst>
              </p:cNvPr>
              <p:cNvSpPr/>
              <p:nvPr/>
            </p:nvSpPr>
            <p:spPr>
              <a:xfrm>
                <a:off x="5046703" y="5439265"/>
                <a:ext cx="1178664" cy="27337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EFF2FB5-973C-4798-8330-6B36764979D4}"/>
                </a:ext>
              </a:extLst>
            </p:cNvPr>
            <p:cNvSpPr txBox="1"/>
            <p:nvPr/>
          </p:nvSpPr>
          <p:spPr>
            <a:xfrm>
              <a:off x="6550198" y="5822154"/>
              <a:ext cx="889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92D050"/>
                  </a:solidFill>
                </a:rPr>
                <a:t>Hash key : </a:t>
              </a:r>
              <a:endParaRPr lang="zh-TW" altLang="en-US" sz="2000" b="1" dirty="0">
                <a:solidFill>
                  <a:srgbClr val="92D05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5E88739-11FE-42C4-A9D3-F98CECBB0398}"/>
                </a:ext>
              </a:extLst>
            </p:cNvPr>
            <p:cNvSpPr txBox="1"/>
            <p:nvPr/>
          </p:nvSpPr>
          <p:spPr>
            <a:xfrm>
              <a:off x="9126881" y="5852932"/>
              <a:ext cx="1129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Hash Index : 26</a:t>
              </a:r>
              <a:endParaRPr lang="zh-TW" altLang="en-US" dirty="0"/>
            </a:p>
          </p:txBody>
        </p:sp>
      </p:grp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C2597D93-2409-40F1-9EDA-3DD54DBDAAA4}"/>
              </a:ext>
            </a:extLst>
          </p:cNvPr>
          <p:cNvSpPr/>
          <p:nvPr/>
        </p:nvSpPr>
        <p:spPr>
          <a:xfrm rot="16200000">
            <a:off x="3872927" y="4086687"/>
            <a:ext cx="131010" cy="398761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53B4C9-E552-40A9-9703-03960FFCD039}"/>
              </a:ext>
            </a:extLst>
          </p:cNvPr>
          <p:cNvSpPr txBox="1"/>
          <p:nvPr/>
        </p:nvSpPr>
        <p:spPr>
          <a:xfrm>
            <a:off x="3717452" y="6088873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3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5458B886-FDE8-4F30-9641-D9D373EC2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049919"/>
              </p:ext>
            </p:extLst>
          </p:nvPr>
        </p:nvGraphicFramePr>
        <p:xfrm>
          <a:off x="477013" y="478274"/>
          <a:ext cx="11237976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8485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768F086F-B1F2-4CD0-84E4-F3D834BCC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533376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2536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B67EB09F-7769-463D-93F9-95ECC3C0F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833694"/>
              </p:ext>
            </p:extLst>
          </p:nvPr>
        </p:nvGraphicFramePr>
        <p:xfrm>
          <a:off x="1110619" y="160632"/>
          <a:ext cx="5896642" cy="3061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897B822-3E26-4E73-AB96-E401DE097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77358"/>
              </p:ext>
            </p:extLst>
          </p:nvPr>
        </p:nvGraphicFramePr>
        <p:xfrm>
          <a:off x="352634" y="3429000"/>
          <a:ext cx="7846244" cy="326836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70293">
                  <a:extLst>
                    <a:ext uri="{9D8B030D-6E8A-4147-A177-3AD203B41FA5}">
                      <a16:colId xmlns:a16="http://schemas.microsoft.com/office/drawing/2014/main" val="2279852638"/>
                    </a:ext>
                  </a:extLst>
                </a:gridCol>
                <a:gridCol w="770293">
                  <a:extLst>
                    <a:ext uri="{9D8B030D-6E8A-4147-A177-3AD203B41FA5}">
                      <a16:colId xmlns:a16="http://schemas.microsoft.com/office/drawing/2014/main" val="969381909"/>
                    </a:ext>
                  </a:extLst>
                </a:gridCol>
                <a:gridCol w="967345">
                  <a:extLst>
                    <a:ext uri="{9D8B030D-6E8A-4147-A177-3AD203B41FA5}">
                      <a16:colId xmlns:a16="http://schemas.microsoft.com/office/drawing/2014/main" val="2701368054"/>
                    </a:ext>
                  </a:extLst>
                </a:gridCol>
                <a:gridCol w="770293">
                  <a:extLst>
                    <a:ext uri="{9D8B030D-6E8A-4147-A177-3AD203B41FA5}">
                      <a16:colId xmlns:a16="http://schemas.microsoft.com/office/drawing/2014/main" val="3418032987"/>
                    </a:ext>
                  </a:extLst>
                </a:gridCol>
                <a:gridCol w="949432">
                  <a:extLst>
                    <a:ext uri="{9D8B030D-6E8A-4147-A177-3AD203B41FA5}">
                      <a16:colId xmlns:a16="http://schemas.microsoft.com/office/drawing/2014/main" val="1957593049"/>
                    </a:ext>
                  </a:extLst>
                </a:gridCol>
                <a:gridCol w="770293">
                  <a:extLst>
                    <a:ext uri="{9D8B030D-6E8A-4147-A177-3AD203B41FA5}">
                      <a16:colId xmlns:a16="http://schemas.microsoft.com/office/drawing/2014/main" val="3259712374"/>
                    </a:ext>
                  </a:extLst>
                </a:gridCol>
                <a:gridCol w="1056915">
                  <a:extLst>
                    <a:ext uri="{9D8B030D-6E8A-4147-A177-3AD203B41FA5}">
                      <a16:colId xmlns:a16="http://schemas.microsoft.com/office/drawing/2014/main" val="1573456492"/>
                    </a:ext>
                  </a:extLst>
                </a:gridCol>
                <a:gridCol w="770293">
                  <a:extLst>
                    <a:ext uri="{9D8B030D-6E8A-4147-A177-3AD203B41FA5}">
                      <a16:colId xmlns:a16="http://schemas.microsoft.com/office/drawing/2014/main" val="3362304194"/>
                    </a:ext>
                  </a:extLst>
                </a:gridCol>
                <a:gridCol w="1021087">
                  <a:extLst>
                    <a:ext uri="{9D8B030D-6E8A-4147-A177-3AD203B41FA5}">
                      <a16:colId xmlns:a16="http://schemas.microsoft.com/office/drawing/2014/main" val="1370012540"/>
                    </a:ext>
                  </a:extLst>
                </a:gridCol>
              </a:tblGrid>
              <a:tr h="272364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一般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搜完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一般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未搜完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Hash-table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搜完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Hash-table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未搜完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7583172"/>
                  </a:ext>
                </a:extLst>
              </a:tr>
              <a:tr h="2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board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depth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Node(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個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depth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Node(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個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depth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Node(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個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depth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Node(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個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9975863"/>
                  </a:ext>
                </a:extLst>
              </a:tr>
              <a:tr h="2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128,838,232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17,565,323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128,838,232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</a:t>
                      </a:r>
                      <a:r>
                        <a:rPr lang="en-US" altLang="zh-TW" sz="1400" u="none" strike="noStrike" dirty="0">
                          <a:effectLst/>
                        </a:rPr>
                        <a:t>,147,213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1176205"/>
                  </a:ext>
                </a:extLst>
              </a:tr>
              <a:tr h="2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32,843,940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131,233,248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32,843,940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162,230,096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3768266"/>
                  </a:ext>
                </a:extLst>
              </a:tr>
              <a:tr h="2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16,881,126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150,081,556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189,924,654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674,352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1062293"/>
                  </a:ext>
                </a:extLst>
              </a:tr>
              <a:tr h="2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103,302,188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53,073,263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103,302,188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87,806,241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4547129"/>
                  </a:ext>
                </a:extLst>
              </a:tr>
              <a:tr h="2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33,735,291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126,880,516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33,735,291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156,799,504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2939591"/>
                  </a:ext>
                </a:extLst>
              </a:tr>
              <a:tr h="2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16,688,760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155,102,229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16,688,760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195,817,660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1146246"/>
                  </a:ext>
                </a:extLst>
              </a:tr>
              <a:tr h="2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10,131,920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157,318,036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10,131,920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186,608,269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2342918"/>
                  </a:ext>
                </a:extLst>
              </a:tr>
              <a:tr h="2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33,211,008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131,368,678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33,211,008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152,384,124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2623137"/>
                  </a:ext>
                </a:extLst>
              </a:tr>
              <a:tr h="2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17,381,823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148,694,875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156,478,368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26,407,611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3987764"/>
                  </a:ext>
                </a:extLst>
              </a:tr>
              <a:tr h="272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82,870,158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77,603,001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82,870,158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effectLst/>
                        </a:rPr>
                        <a:t>117,169,855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776578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6B72570-4BA8-4A14-923F-FFD3107D53E9}"/>
              </a:ext>
            </a:extLst>
          </p:cNvPr>
          <p:cNvSpPr txBox="1"/>
          <p:nvPr/>
        </p:nvSpPr>
        <p:spPr>
          <a:xfrm>
            <a:off x="7007262" y="556558"/>
            <a:ext cx="5184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測試</a:t>
            </a:r>
            <a:r>
              <a:rPr lang="en-US" altLang="zh-TW" dirty="0"/>
              <a:t>10</a:t>
            </a:r>
            <a:r>
              <a:rPr lang="zh-TW" altLang="en-US" dirty="0"/>
              <a:t>個初始盤面</a:t>
            </a:r>
            <a:endParaRPr lang="en-US" altLang="zh-TW" dirty="0"/>
          </a:p>
          <a:p>
            <a:r>
              <a:rPr lang="zh-TW" altLang="en-US" dirty="0"/>
              <a:t>初始盤面都是</a:t>
            </a:r>
            <a:r>
              <a:rPr lang="en-US" altLang="zh-TW" dirty="0"/>
              <a:t>10</a:t>
            </a:r>
            <a:r>
              <a:rPr lang="zh-TW" altLang="en-US" dirty="0"/>
              <a:t>子</a:t>
            </a:r>
            <a:endParaRPr lang="en-US" altLang="zh-TW" dirty="0"/>
          </a:p>
          <a:p>
            <a:r>
              <a:rPr lang="zh-TW" altLang="en-US" dirty="0"/>
              <a:t>正式比賽時間</a:t>
            </a:r>
            <a:r>
              <a:rPr lang="en-US" altLang="zh-TW" dirty="0"/>
              <a:t>30</a:t>
            </a:r>
            <a:r>
              <a:rPr lang="zh-TW" altLang="en-US" dirty="0"/>
              <a:t>分鐘</a:t>
            </a:r>
            <a:endParaRPr lang="en-US" altLang="zh-TW" dirty="0"/>
          </a:p>
          <a:p>
            <a:r>
              <a:rPr lang="zh-TW" altLang="en-US" dirty="0"/>
              <a:t>秒數限制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59.5</a:t>
            </a:r>
          </a:p>
          <a:p>
            <a:r>
              <a:rPr lang="zh-TW" altLang="en-US" dirty="0"/>
              <a:t>長條圖中第三與第九盤面因使用同形表能比其他盤面搜更深，因此算上是</a:t>
            </a:r>
            <a:endParaRPr lang="en-US" altLang="zh-TW" dirty="0"/>
          </a:p>
          <a:p>
            <a:r>
              <a:rPr lang="en-US" altLang="zh-TW" dirty="0"/>
              <a:t>(hash)depth14</a:t>
            </a:r>
            <a:r>
              <a:rPr lang="zh-TW" altLang="en-US" dirty="0"/>
              <a:t> </a:t>
            </a:r>
            <a:r>
              <a:rPr lang="en-US" altLang="zh-TW" dirty="0"/>
              <a:t>+ (hash)depth16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一般</a:t>
            </a:r>
            <a:r>
              <a:rPr lang="en-US" altLang="zh-TW" dirty="0"/>
              <a:t>) depth14</a:t>
            </a:r>
          </a:p>
        </p:txBody>
      </p:sp>
    </p:spTree>
    <p:extLst>
      <p:ext uri="{BB962C8B-B14F-4D97-AF65-F5344CB8AC3E}">
        <p14:creationId xmlns:p14="http://schemas.microsoft.com/office/powerpoint/2010/main" val="338442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B0CB6-0297-41F3-8C19-06C7BEE0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C9C04C-75C4-42F1-8C2F-98DB823F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使用同形表能夠非常有效的搜尋更多點，甚至有機會可以搜更深層</a:t>
            </a:r>
          </a:p>
        </p:txBody>
      </p:sp>
    </p:spTree>
    <p:extLst>
      <p:ext uri="{BB962C8B-B14F-4D97-AF65-F5344CB8AC3E}">
        <p14:creationId xmlns:p14="http://schemas.microsoft.com/office/powerpoint/2010/main" val="365961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F0433-DC20-4E9F-B86D-2024B304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EB174-9C59-42BE-8895-1231C05E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Move Generator</a:t>
            </a:r>
          </a:p>
          <a:p>
            <a:r>
              <a:rPr lang="en-US" altLang="zh-TW" sz="2000" dirty="0"/>
              <a:t>Iterative deepening</a:t>
            </a:r>
          </a:p>
          <a:p>
            <a:r>
              <a:rPr lang="zh-TW" altLang="en-US" sz="2000" dirty="0"/>
              <a:t>同形表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850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BD7940F-49F7-4DD3-8EA2-BEAAD1D6EE30}"/>
              </a:ext>
            </a:extLst>
          </p:cNvPr>
          <p:cNvSpPr txBox="1"/>
          <p:nvPr/>
        </p:nvSpPr>
        <p:spPr>
          <a:xfrm>
            <a:off x="3857134" y="3013501"/>
            <a:ext cx="4477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Move Generator</a:t>
            </a:r>
          </a:p>
        </p:txBody>
      </p:sp>
    </p:spTree>
    <p:extLst>
      <p:ext uri="{BB962C8B-B14F-4D97-AF65-F5344CB8AC3E}">
        <p14:creationId xmlns:p14="http://schemas.microsoft.com/office/powerpoint/2010/main" val="281051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FE48F505-7B29-457A-A085-7653B67C0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01226"/>
              </p:ext>
            </p:extLst>
          </p:nvPr>
        </p:nvGraphicFramePr>
        <p:xfrm>
          <a:off x="652234" y="1658649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9344A0-BB90-44CF-89D3-8C14AD1E8E4E}"/>
              </a:ext>
            </a:extLst>
          </p:cNvPr>
          <p:cNvSpPr txBox="1"/>
          <p:nvPr/>
        </p:nvSpPr>
        <p:spPr>
          <a:xfrm>
            <a:off x="652235" y="1134002"/>
            <a:ext cx="76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原本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2CAAC41-1D4A-4A23-A6BC-909A59AE0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51626"/>
              </p:ext>
            </p:extLst>
          </p:nvPr>
        </p:nvGraphicFramePr>
        <p:xfrm>
          <a:off x="8620828" y="5406131"/>
          <a:ext cx="3365432" cy="1082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5862">
                  <a:extLst>
                    <a:ext uri="{9D8B030D-6E8A-4147-A177-3AD203B41FA5}">
                      <a16:colId xmlns:a16="http://schemas.microsoft.com/office/drawing/2014/main" val="2129928473"/>
                    </a:ext>
                  </a:extLst>
                </a:gridCol>
                <a:gridCol w="955862">
                  <a:extLst>
                    <a:ext uri="{9D8B030D-6E8A-4147-A177-3AD203B41FA5}">
                      <a16:colId xmlns:a16="http://schemas.microsoft.com/office/drawing/2014/main" val="1353074896"/>
                    </a:ext>
                  </a:extLst>
                </a:gridCol>
                <a:gridCol w="1453708">
                  <a:extLst>
                    <a:ext uri="{9D8B030D-6E8A-4147-A177-3AD203B41FA5}">
                      <a16:colId xmlns:a16="http://schemas.microsoft.com/office/drawing/2014/main" val="1910643627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depth10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  <a:latin typeface="+mn-lt"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  <a:latin typeface="+mn-lt"/>
                        </a:rPr>
                        <a:t>Time(s)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  <a:latin typeface="+mn-lt"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600" b="0" u="none" strike="noStrike" dirty="0">
                          <a:effectLst/>
                          <a:latin typeface="+mn-lt"/>
                        </a:rPr>
                        <a:t>Node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266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原本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1751081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5609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更改後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1751081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143776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F3303372-9F39-4885-8CB0-F5893D4C1917}"/>
              </a:ext>
            </a:extLst>
          </p:cNvPr>
          <p:cNvSpPr txBox="1"/>
          <p:nvPr/>
        </p:nvSpPr>
        <p:spPr>
          <a:xfrm>
            <a:off x="652234" y="253753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方向存取 </a:t>
            </a:r>
            <a:r>
              <a:rPr lang="en-US" altLang="zh-TW" sz="3600" dirty="0"/>
              <a:t>–</a:t>
            </a:r>
            <a:r>
              <a:rPr lang="zh-TW" altLang="en-US" sz="3600" dirty="0"/>
              <a:t> </a:t>
            </a:r>
            <a:r>
              <a:rPr lang="en-US" altLang="zh-TW" sz="3600" dirty="0"/>
              <a:t>2Array</a:t>
            </a:r>
            <a:endParaRPr lang="zh-TW" altLang="en-US" sz="3600" dirty="0"/>
          </a:p>
        </p:txBody>
      </p:sp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DA4A081C-9BC4-4E34-8BF6-917E355E2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74819"/>
              </p:ext>
            </p:extLst>
          </p:nvPr>
        </p:nvGraphicFramePr>
        <p:xfrm>
          <a:off x="3866662" y="1658649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DA1971F-5961-49FF-89AB-BB02CFD266ED}"/>
              </a:ext>
            </a:extLst>
          </p:cNvPr>
          <p:cNvSpPr txBox="1"/>
          <p:nvPr/>
        </p:nvSpPr>
        <p:spPr>
          <a:xfrm>
            <a:off x="3866662" y="4694362"/>
            <a:ext cx="288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Search (2,6)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輪白 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Array[2][6][Black]={3,5}</a:t>
            </a:r>
          </a:p>
          <a:p>
            <a:r>
              <a:rPr lang="zh-TW" altLang="en-US" dirty="0"/>
              <a:t>輪黑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Array[2][6][White]={2,4}</a:t>
            </a:r>
          </a:p>
          <a:p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106927D-A8A5-4D70-9279-1DD24C682CD5}"/>
              </a:ext>
            </a:extLst>
          </p:cNvPr>
          <p:cNvGrpSpPr/>
          <p:nvPr/>
        </p:nvGrpSpPr>
        <p:grpSpPr>
          <a:xfrm>
            <a:off x="10303544" y="113855"/>
            <a:ext cx="1781750" cy="1727833"/>
            <a:chOff x="6991365" y="-13165"/>
            <a:chExt cx="1781750" cy="1727833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64F296BB-0881-4DD0-A2D8-81B436253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9" b="3525"/>
            <a:stretch/>
          </p:blipFill>
          <p:spPr>
            <a:xfrm>
              <a:off x="7019987" y="107054"/>
              <a:ext cx="1575689" cy="1567541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9E80878-05C4-456D-8E25-C1FC7F6A36F4}"/>
                </a:ext>
              </a:extLst>
            </p:cNvPr>
            <p:cNvSpPr txBox="1"/>
            <p:nvPr/>
          </p:nvSpPr>
          <p:spPr>
            <a:xfrm>
              <a:off x="7848555" y="-13165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F922C98-5398-46C7-9227-0E407675215F}"/>
                </a:ext>
              </a:extLst>
            </p:cNvPr>
            <p:cNvSpPr txBox="1"/>
            <p:nvPr/>
          </p:nvSpPr>
          <p:spPr>
            <a:xfrm>
              <a:off x="8361635" y="148636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5898BE8-5C02-459E-BC30-626A4B2AA7B9}"/>
                </a:ext>
              </a:extLst>
            </p:cNvPr>
            <p:cNvSpPr txBox="1"/>
            <p:nvPr/>
          </p:nvSpPr>
          <p:spPr>
            <a:xfrm>
              <a:off x="8361635" y="828597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012CFFE-46DB-4A46-A60E-1E4BA615AAD8}"/>
                </a:ext>
              </a:extLst>
            </p:cNvPr>
            <p:cNvSpPr txBox="1"/>
            <p:nvPr/>
          </p:nvSpPr>
          <p:spPr>
            <a:xfrm>
              <a:off x="8155895" y="1345336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D5A8D312-F041-4A90-924E-9AFE9E75761C}"/>
                </a:ext>
              </a:extLst>
            </p:cNvPr>
            <p:cNvSpPr txBox="1"/>
            <p:nvPr/>
          </p:nvSpPr>
          <p:spPr>
            <a:xfrm>
              <a:off x="7546295" y="1305263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21F2280-5E7C-471C-8B46-075578F00E73}"/>
                </a:ext>
              </a:extLst>
            </p:cNvPr>
            <p:cNvSpPr txBox="1"/>
            <p:nvPr/>
          </p:nvSpPr>
          <p:spPr>
            <a:xfrm>
              <a:off x="7114626" y="1051750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1FDC457-BDBB-422B-8AF5-9870EAEC470C}"/>
                </a:ext>
              </a:extLst>
            </p:cNvPr>
            <p:cNvSpPr txBox="1"/>
            <p:nvPr/>
          </p:nvSpPr>
          <p:spPr>
            <a:xfrm>
              <a:off x="6991365" y="518605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F9ED079-CD61-4B05-A11A-1556473AE93A}"/>
                </a:ext>
              </a:extLst>
            </p:cNvPr>
            <p:cNvSpPr txBox="1"/>
            <p:nvPr/>
          </p:nvSpPr>
          <p:spPr>
            <a:xfrm>
              <a:off x="7265556" y="66981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F81192C-F44F-42B3-822E-D0F13A3C26E1}"/>
              </a:ext>
            </a:extLst>
          </p:cNvPr>
          <p:cNvSpPr txBox="1"/>
          <p:nvPr/>
        </p:nvSpPr>
        <p:spPr>
          <a:xfrm>
            <a:off x="652234" y="4693964"/>
            <a:ext cx="28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Search (2,6)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輪黑</a:t>
            </a:r>
            <a:r>
              <a:rPr lang="en-US" altLang="zh-TW" dirty="0"/>
              <a:t>or</a:t>
            </a:r>
            <a:r>
              <a:rPr lang="zh-TW" altLang="en-US" dirty="0"/>
              <a:t>白 </a:t>
            </a:r>
            <a:r>
              <a:rPr lang="en-US" altLang="zh-TW" dirty="0"/>
              <a:t>:</a:t>
            </a:r>
            <a:r>
              <a:rPr lang="zh-TW" altLang="en-US" dirty="0"/>
              <a:t> 方向</a:t>
            </a:r>
            <a:r>
              <a:rPr lang="en-US" altLang="zh-TW" dirty="0"/>
              <a:t>2~7</a:t>
            </a:r>
          </a:p>
          <a:p>
            <a:endParaRPr lang="zh-TW" altLang="en-US" dirty="0"/>
          </a:p>
        </p:txBody>
      </p:sp>
      <p:graphicFrame>
        <p:nvGraphicFramePr>
          <p:cNvPr id="33" name="表格 6">
            <a:extLst>
              <a:ext uri="{FF2B5EF4-FFF2-40B4-BE49-F238E27FC236}">
                <a16:creationId xmlns:a16="http://schemas.microsoft.com/office/drawing/2014/main" id="{D1549927-486C-4A80-9294-93BBF3C6C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41237"/>
              </p:ext>
            </p:extLst>
          </p:nvPr>
        </p:nvGraphicFramePr>
        <p:xfrm>
          <a:off x="7180828" y="1673601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1A88086-2513-4C3A-828C-F06C6AE95E90}"/>
              </a:ext>
            </a:extLst>
          </p:cNvPr>
          <p:cNvSpPr txBox="1"/>
          <p:nvPr/>
        </p:nvSpPr>
        <p:spPr>
          <a:xfrm>
            <a:off x="7180828" y="4712818"/>
            <a:ext cx="278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更新盤面需變更變色棋子周圍空格</a:t>
            </a:r>
            <a:r>
              <a:rPr lang="en-US" altLang="zh-TW" dirty="0"/>
              <a:t>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4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7438F47-8036-4FC8-98A2-82991D38EDE4}"/>
              </a:ext>
            </a:extLst>
          </p:cNvPr>
          <p:cNvSpPr txBox="1"/>
          <p:nvPr/>
        </p:nvSpPr>
        <p:spPr>
          <a:xfrm>
            <a:off x="4395641" y="3105834"/>
            <a:ext cx="4022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Iterative deepening</a:t>
            </a:r>
          </a:p>
        </p:txBody>
      </p:sp>
    </p:spTree>
    <p:extLst>
      <p:ext uri="{BB962C8B-B14F-4D97-AF65-F5344CB8AC3E}">
        <p14:creationId xmlns:p14="http://schemas.microsoft.com/office/powerpoint/2010/main" val="45332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D6487ED-C74A-47F0-92A8-C6B200C5E8BF}"/>
              </a:ext>
            </a:extLst>
          </p:cNvPr>
          <p:cNvSpPr txBox="1"/>
          <p:nvPr/>
        </p:nvSpPr>
        <p:spPr>
          <a:xfrm>
            <a:off x="8512402" y="1094230"/>
            <a:ext cx="3214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測試</a:t>
            </a:r>
            <a:r>
              <a:rPr lang="en-US" altLang="zh-TW" sz="2000" dirty="0"/>
              <a:t>10</a:t>
            </a:r>
            <a:r>
              <a:rPr lang="zh-TW" altLang="en-US" sz="2000" dirty="0"/>
              <a:t>個初始盤面</a:t>
            </a:r>
            <a:endParaRPr lang="en-US" altLang="zh-TW" sz="2000" dirty="0"/>
          </a:p>
          <a:p>
            <a:r>
              <a:rPr lang="zh-TW" altLang="en-US" sz="2000" dirty="0"/>
              <a:t>初始盤面都是</a:t>
            </a:r>
            <a:r>
              <a:rPr lang="en-US" altLang="zh-TW" sz="2000" dirty="0"/>
              <a:t>10</a:t>
            </a:r>
            <a:r>
              <a:rPr lang="zh-TW" altLang="en-US" sz="2000" dirty="0"/>
              <a:t>子</a:t>
            </a:r>
            <a:endParaRPr lang="en-US" altLang="zh-TW" sz="2000" dirty="0"/>
          </a:p>
          <a:p>
            <a:r>
              <a:rPr lang="zh-TW" altLang="en-US" sz="2000" dirty="0"/>
              <a:t>正式比賽時間</a:t>
            </a:r>
            <a:r>
              <a:rPr lang="en-US" altLang="zh-TW" sz="2000" dirty="0"/>
              <a:t>30</a:t>
            </a:r>
            <a:r>
              <a:rPr lang="zh-TW" altLang="en-US" sz="2000" dirty="0"/>
              <a:t>分鐘</a:t>
            </a:r>
            <a:endParaRPr lang="en-US" altLang="zh-TW" sz="2000" dirty="0"/>
          </a:p>
          <a:p>
            <a:r>
              <a:rPr lang="zh-TW" altLang="en-US" sz="2000" dirty="0"/>
              <a:t>秒數限制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59.5</a:t>
            </a:r>
          </a:p>
          <a:p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dirty="0"/>
              <a:t>Othello</a:t>
            </a:r>
            <a:r>
              <a:rPr lang="zh-TW" altLang="en-US" sz="2000" dirty="0"/>
              <a:t>從最初</a:t>
            </a:r>
            <a:r>
              <a:rPr lang="en-US" altLang="zh-TW" sz="2000" dirty="0"/>
              <a:t>4</a:t>
            </a:r>
            <a:r>
              <a:rPr lang="zh-TW" altLang="en-US" sz="2000" dirty="0"/>
              <a:t>子到下滿棋盤</a:t>
            </a:r>
            <a:r>
              <a:rPr lang="en-US" altLang="zh-TW" sz="2000" dirty="0"/>
              <a:t>64</a:t>
            </a:r>
            <a:r>
              <a:rPr lang="zh-TW" altLang="en-US" sz="2000" dirty="0"/>
              <a:t>共有</a:t>
            </a:r>
            <a:r>
              <a:rPr lang="en-US" altLang="zh-TW" sz="2000" dirty="0"/>
              <a:t>60</a:t>
            </a:r>
            <a:r>
              <a:rPr lang="zh-TW" altLang="en-US" sz="2000" dirty="0"/>
              <a:t>子</a:t>
            </a:r>
            <a:r>
              <a:rPr lang="en-US" altLang="zh-TW" sz="2000" dirty="0"/>
              <a:t>==30</a:t>
            </a:r>
            <a:r>
              <a:rPr lang="zh-TW" altLang="en-US" sz="2000" dirty="0"/>
              <a:t>回合 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17A314D5-2B65-44A7-A715-1152A2BFC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954947"/>
              </p:ext>
            </p:extLst>
          </p:nvPr>
        </p:nvGraphicFramePr>
        <p:xfrm>
          <a:off x="597030" y="1166927"/>
          <a:ext cx="7585436" cy="452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31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BEEAC2B-2A25-47E9-9694-A6CE9F8875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460238"/>
              </p:ext>
            </p:extLst>
          </p:nvPr>
        </p:nvGraphicFramePr>
        <p:xfrm>
          <a:off x="473837" y="480060"/>
          <a:ext cx="11241151" cy="589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8253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9500E7F2-66B3-4DCC-8ECE-26EA202EA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462487"/>
              </p:ext>
            </p:extLst>
          </p:nvPr>
        </p:nvGraphicFramePr>
        <p:xfrm>
          <a:off x="299085" y="1085877"/>
          <a:ext cx="9200516" cy="493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824AF7B2-8FB8-475F-9543-FCA018E291D9}"/>
              </a:ext>
            </a:extLst>
          </p:cNvPr>
          <p:cNvSpPr txBox="1"/>
          <p:nvPr/>
        </p:nvSpPr>
        <p:spPr>
          <a:xfrm>
            <a:off x="9601200" y="1104954"/>
            <a:ext cx="2489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測試 </a:t>
            </a:r>
            <a:r>
              <a:rPr lang="en-US" altLang="zh-TW" sz="2400" dirty="0"/>
              <a:t>1</a:t>
            </a:r>
            <a:r>
              <a:rPr lang="zh-TW" altLang="en-US" sz="2400" dirty="0"/>
              <a:t> 場對局</a:t>
            </a:r>
            <a:endParaRPr lang="en-US" altLang="zh-TW" sz="2400" dirty="0"/>
          </a:p>
          <a:p>
            <a:r>
              <a:rPr lang="zh-TW" altLang="en-US" sz="2400" dirty="0"/>
              <a:t>初始盤面</a:t>
            </a:r>
            <a:r>
              <a:rPr lang="en-US" altLang="zh-TW" sz="2400" dirty="0"/>
              <a:t>4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64</a:t>
            </a:r>
            <a:r>
              <a:rPr lang="zh-TW" altLang="en-US" sz="2400" dirty="0"/>
              <a:t>子</a:t>
            </a:r>
            <a:endParaRPr lang="en-US" altLang="zh-TW" sz="2400" dirty="0"/>
          </a:p>
          <a:p>
            <a:r>
              <a:rPr lang="zh-TW" altLang="en-US" sz="2400" dirty="0"/>
              <a:t>遞增</a:t>
            </a:r>
            <a:r>
              <a:rPr lang="en-US" altLang="zh-TW" sz="2400" dirty="0"/>
              <a:t>2</a:t>
            </a:r>
            <a:r>
              <a:rPr lang="zh-TW" altLang="en-US" sz="2400" dirty="0"/>
              <a:t>子</a:t>
            </a:r>
            <a:endParaRPr lang="en-US" altLang="zh-TW" sz="2400" dirty="0"/>
          </a:p>
          <a:p>
            <a:r>
              <a:rPr lang="zh-TW" altLang="en-US" sz="2400" dirty="0"/>
              <a:t>秒數限制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29.5</a:t>
            </a:r>
          </a:p>
        </p:txBody>
      </p:sp>
    </p:spTree>
    <p:extLst>
      <p:ext uri="{BB962C8B-B14F-4D97-AF65-F5344CB8AC3E}">
        <p14:creationId xmlns:p14="http://schemas.microsoft.com/office/powerpoint/2010/main" val="100395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5182D374-A024-4C3D-89C1-45B3186DCD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063498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8510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1032</TotalTime>
  <Words>800</Words>
  <Application>Microsoft Office PowerPoint</Application>
  <PresentationFormat>寬螢幕</PresentationFormat>
  <Paragraphs>402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天體</vt:lpstr>
      <vt:lpstr>週進度報告(12/10)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 (黑白棋)</dc:title>
  <dc:creator>A6221010</dc:creator>
  <cp:lastModifiedBy>A6221010</cp:lastModifiedBy>
  <cp:revision>12</cp:revision>
  <dcterms:created xsi:type="dcterms:W3CDTF">2021-11-24T18:19:19Z</dcterms:created>
  <dcterms:modified xsi:type="dcterms:W3CDTF">2021-12-11T01:36:41Z</dcterms:modified>
</cp:coreProperties>
</file>