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61" r:id="rId2"/>
    <p:sldId id="257" r:id="rId3"/>
    <p:sldId id="366" r:id="rId4"/>
    <p:sldId id="365" r:id="rId5"/>
    <p:sldId id="368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9" r:id="rId16"/>
    <p:sldId id="380" r:id="rId17"/>
    <p:sldId id="381" r:id="rId18"/>
    <p:sldId id="38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8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&#26032;&#22686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/>
              <a:t>Base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與 </a:t>
            </a:r>
            <a:r>
              <a:rPr lang="en-US" altLang="zh-TW" sz="1800" baseline="0" dirty="0" err="1"/>
              <a:t>hashTable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比較</a:t>
            </a:r>
            <a:r>
              <a:rPr lang="en-US" altLang="zh-TW" sz="1800" baseline="0" dirty="0"/>
              <a:t>(Node</a:t>
            </a:r>
            <a:r>
              <a:rPr lang="zh-TW" altLang="en-US" sz="1800" baseline="0" dirty="0"/>
              <a:t>數量</a:t>
            </a:r>
            <a:r>
              <a:rPr lang="en-US" altLang="zh-TW" sz="1800" baseline="0" dirty="0"/>
              <a:t>)</a:t>
            </a:r>
            <a:endParaRPr lang="zh-TW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8.9392714322581376E-2"/>
          <c:y val="8.2274841029109286E-2"/>
          <c:w val="0.8981797326626072"/>
          <c:h val="0.78999197412056443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工作表1!$B$3:$B$27</c:f>
              <c:numCache>
                <c:formatCode>General</c:formatCode>
                <c:ptCount val="25"/>
                <c:pt idx="0">
                  <c:v>544407509</c:v>
                </c:pt>
                <c:pt idx="1">
                  <c:v>571609583</c:v>
                </c:pt>
                <c:pt idx="2">
                  <c:v>191689426</c:v>
                </c:pt>
                <c:pt idx="3">
                  <c:v>2687348</c:v>
                </c:pt>
                <c:pt idx="4">
                  <c:v>214578363</c:v>
                </c:pt>
                <c:pt idx="5">
                  <c:v>446223984</c:v>
                </c:pt>
                <c:pt idx="6">
                  <c:v>413659718</c:v>
                </c:pt>
                <c:pt idx="7">
                  <c:v>98439968</c:v>
                </c:pt>
                <c:pt idx="8">
                  <c:v>197280142</c:v>
                </c:pt>
                <c:pt idx="9">
                  <c:v>135136175</c:v>
                </c:pt>
                <c:pt idx="10">
                  <c:v>240511291</c:v>
                </c:pt>
                <c:pt idx="11">
                  <c:v>395219413</c:v>
                </c:pt>
                <c:pt idx="12">
                  <c:v>368412819</c:v>
                </c:pt>
                <c:pt idx="13">
                  <c:v>49209021</c:v>
                </c:pt>
                <c:pt idx="14">
                  <c:v>185386131</c:v>
                </c:pt>
                <c:pt idx="15">
                  <c:v>941036891</c:v>
                </c:pt>
                <c:pt idx="16">
                  <c:v>316771828</c:v>
                </c:pt>
                <c:pt idx="17">
                  <c:v>140665754</c:v>
                </c:pt>
                <c:pt idx="18">
                  <c:v>250561426</c:v>
                </c:pt>
                <c:pt idx="19">
                  <c:v>893125628</c:v>
                </c:pt>
                <c:pt idx="20">
                  <c:v>368590793</c:v>
                </c:pt>
                <c:pt idx="21">
                  <c:v>399670257</c:v>
                </c:pt>
                <c:pt idx="22">
                  <c:v>340734997</c:v>
                </c:pt>
                <c:pt idx="23">
                  <c:v>232845144</c:v>
                </c:pt>
                <c:pt idx="24">
                  <c:v>418809421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955-AA29-04573E1A831A}"/>
            </c:ext>
          </c:extLst>
        </c:ser>
        <c:ser>
          <c:idx val="1"/>
          <c:order val="1"/>
          <c:tx>
            <c:v>HashTable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工作表1!$E$3:$E$27</c:f>
              <c:numCache>
                <c:formatCode>General</c:formatCode>
                <c:ptCount val="25"/>
                <c:pt idx="0">
                  <c:v>365863612</c:v>
                </c:pt>
                <c:pt idx="1">
                  <c:v>319053171</c:v>
                </c:pt>
                <c:pt idx="2">
                  <c:v>116091679</c:v>
                </c:pt>
                <c:pt idx="3">
                  <c:v>1473377</c:v>
                </c:pt>
                <c:pt idx="4">
                  <c:v>130376152</c:v>
                </c:pt>
                <c:pt idx="5">
                  <c:v>267565544</c:v>
                </c:pt>
                <c:pt idx="6">
                  <c:v>259472981</c:v>
                </c:pt>
                <c:pt idx="7">
                  <c:v>62053729</c:v>
                </c:pt>
                <c:pt idx="8">
                  <c:v>112128881</c:v>
                </c:pt>
                <c:pt idx="9">
                  <c:v>70484359</c:v>
                </c:pt>
                <c:pt idx="10">
                  <c:v>129241352</c:v>
                </c:pt>
                <c:pt idx="11">
                  <c:v>240769098</c:v>
                </c:pt>
                <c:pt idx="12">
                  <c:v>206840424</c:v>
                </c:pt>
                <c:pt idx="13">
                  <c:v>32535278</c:v>
                </c:pt>
                <c:pt idx="14">
                  <c:v>83748879</c:v>
                </c:pt>
                <c:pt idx="15">
                  <c:v>606457041</c:v>
                </c:pt>
                <c:pt idx="16">
                  <c:v>192458081</c:v>
                </c:pt>
                <c:pt idx="17">
                  <c:v>79838962</c:v>
                </c:pt>
                <c:pt idx="18">
                  <c:v>159714519</c:v>
                </c:pt>
                <c:pt idx="19">
                  <c:v>536189019</c:v>
                </c:pt>
                <c:pt idx="20">
                  <c:v>227005210</c:v>
                </c:pt>
                <c:pt idx="21">
                  <c:v>258834438</c:v>
                </c:pt>
                <c:pt idx="22">
                  <c:v>207368279</c:v>
                </c:pt>
                <c:pt idx="23">
                  <c:v>108500124</c:v>
                </c:pt>
                <c:pt idx="24">
                  <c:v>263236180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E-4955-AA29-04573E1A8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48607"/>
        <c:axId val="2057153183"/>
      </c:barChart>
      <c:catAx>
        <c:axId val="205714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盤面編號</a:t>
                </a:r>
              </a:p>
            </c:rich>
          </c:tx>
          <c:layout>
            <c:manualLayout>
              <c:xMode val="edge"/>
              <c:yMode val="edge"/>
              <c:x val="0.58708365362230253"/>
              <c:y val="0.93115185353744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53183"/>
        <c:crosses val="autoZero"/>
        <c:auto val="1"/>
        <c:lblAlgn val="ctr"/>
        <c:lblOffset val="100"/>
        <c:noMultiLvlLbl val="0"/>
      </c:catAx>
      <c:valAx>
        <c:axId val="205715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Node</a:t>
                </a:r>
                <a:r>
                  <a:rPr lang="zh-TW" altLang="en-US" sz="1200"/>
                  <a:t>數量</a:t>
                </a:r>
              </a:p>
            </c:rich>
          </c:tx>
          <c:layout>
            <c:manualLayout>
              <c:xMode val="edge"/>
              <c:yMode val="edge"/>
              <c:x val="1.0993569492222671E-2"/>
              <c:y val="0.34035125121995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24315226668941"/>
          <c:y val="0.93118195514369373"/>
          <c:w val="0.14099143871680517"/>
          <c:h val="5.0767503340060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Base</a:t>
            </a:r>
            <a:r>
              <a:rPr lang="en-US" altLang="zh-TW" sz="1800" baseline="0"/>
              <a:t> </a:t>
            </a:r>
            <a:r>
              <a:rPr lang="zh-TW" altLang="en-US" sz="1800" baseline="0"/>
              <a:t>與 </a:t>
            </a:r>
            <a:r>
              <a:rPr lang="en-US" altLang="zh-TW" sz="1800" baseline="0"/>
              <a:t>hashTable </a:t>
            </a:r>
            <a:r>
              <a:rPr lang="zh-TW" altLang="en-US" sz="1800" baseline="0"/>
              <a:t>比較</a:t>
            </a:r>
            <a:r>
              <a:rPr lang="en-US" altLang="zh-TW" sz="1800" baseline="0"/>
              <a:t>(Time)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8482000642105063E-2"/>
          <c:y val="8.2274841029109286E-2"/>
          <c:w val="0.92909044634308358"/>
          <c:h val="0.7995753996201479"/>
        </c:manualLayout>
      </c:layout>
      <c:barChart>
        <c:barDir val="col"/>
        <c:grouping val="cluster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工作表1!$A$3:$A$27</c:f>
              <c:numCache>
                <c:formatCode>General</c:formatCode>
                <c:ptCount val="25"/>
                <c:pt idx="0">
                  <c:v>202.49700000000001</c:v>
                </c:pt>
                <c:pt idx="1">
                  <c:v>208.93799999999999</c:v>
                </c:pt>
                <c:pt idx="2">
                  <c:v>74.945999999999998</c:v>
                </c:pt>
                <c:pt idx="3">
                  <c:v>1.218</c:v>
                </c:pt>
                <c:pt idx="4">
                  <c:v>87.135999999999996</c:v>
                </c:pt>
                <c:pt idx="5">
                  <c:v>173.20500000000001</c:v>
                </c:pt>
                <c:pt idx="6">
                  <c:v>161.929</c:v>
                </c:pt>
                <c:pt idx="7">
                  <c:v>40.957000000000001</c:v>
                </c:pt>
                <c:pt idx="8">
                  <c:v>77.623999999999995</c:v>
                </c:pt>
                <c:pt idx="9">
                  <c:v>52.045999999999999</c:v>
                </c:pt>
                <c:pt idx="10">
                  <c:v>93.472999999999999</c:v>
                </c:pt>
                <c:pt idx="11">
                  <c:v>152.03399999999999</c:v>
                </c:pt>
                <c:pt idx="12">
                  <c:v>138.25800000000001</c:v>
                </c:pt>
                <c:pt idx="13">
                  <c:v>18.876999999999999</c:v>
                </c:pt>
                <c:pt idx="14">
                  <c:v>69.16</c:v>
                </c:pt>
                <c:pt idx="15">
                  <c:v>343.38400000000001</c:v>
                </c:pt>
                <c:pt idx="16">
                  <c:v>121.72499999999999</c:v>
                </c:pt>
                <c:pt idx="17">
                  <c:v>53.433</c:v>
                </c:pt>
                <c:pt idx="18">
                  <c:v>94.56</c:v>
                </c:pt>
                <c:pt idx="19">
                  <c:v>337.661</c:v>
                </c:pt>
                <c:pt idx="20">
                  <c:v>142.34</c:v>
                </c:pt>
                <c:pt idx="21">
                  <c:v>150.53399999999999</c:v>
                </c:pt>
                <c:pt idx="22">
                  <c:v>135.72</c:v>
                </c:pt>
                <c:pt idx="23">
                  <c:v>88.85</c:v>
                </c:pt>
                <c:pt idx="24">
                  <c:v>156.43700000000001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F-43C2-8F01-CA50CF275E9F}"/>
            </c:ext>
          </c:extLst>
        </c:ser>
        <c:ser>
          <c:idx val="1"/>
          <c:order val="1"/>
          <c:tx>
            <c:v>HashTable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工作表1!$G$3:$G$27</c:f>
              <c:numCache>
                <c:formatCode>General</c:formatCode>
                <c:ptCount val="25"/>
                <c:pt idx="0">
                  <c:v>1390</c:v>
                </c:pt>
                <c:pt idx="1">
                  <c:v>1963</c:v>
                </c:pt>
                <c:pt idx="2">
                  <c:v>1337</c:v>
                </c:pt>
                <c:pt idx="3">
                  <c:v>415</c:v>
                </c:pt>
                <c:pt idx="4">
                  <c:v>1612</c:v>
                </c:pt>
                <c:pt idx="5">
                  <c:v>560</c:v>
                </c:pt>
                <c:pt idx="6">
                  <c:v>1314</c:v>
                </c:pt>
                <c:pt idx="7">
                  <c:v>846</c:v>
                </c:pt>
                <c:pt idx="8">
                  <c:v>382</c:v>
                </c:pt>
                <c:pt idx="9">
                  <c:v>1667</c:v>
                </c:pt>
                <c:pt idx="10">
                  <c:v>1065</c:v>
                </c:pt>
                <c:pt idx="11">
                  <c:v>1960</c:v>
                </c:pt>
                <c:pt idx="12">
                  <c:v>915</c:v>
                </c:pt>
                <c:pt idx="13">
                  <c:v>155</c:v>
                </c:pt>
                <c:pt idx="14">
                  <c:v>40</c:v>
                </c:pt>
                <c:pt idx="15">
                  <c:v>1263</c:v>
                </c:pt>
                <c:pt idx="16">
                  <c:v>865</c:v>
                </c:pt>
                <c:pt idx="17">
                  <c:v>150</c:v>
                </c:pt>
                <c:pt idx="18">
                  <c:v>700</c:v>
                </c:pt>
                <c:pt idx="19">
                  <c:v>1741</c:v>
                </c:pt>
                <c:pt idx="20">
                  <c:v>876</c:v>
                </c:pt>
                <c:pt idx="21">
                  <c:v>1977</c:v>
                </c:pt>
                <c:pt idx="22">
                  <c:v>949</c:v>
                </c:pt>
                <c:pt idx="23">
                  <c:v>1626</c:v>
                </c:pt>
                <c:pt idx="24">
                  <c:v>570</c:v>
                </c:pt>
              </c:numCache>
            </c:numRef>
          </c:cat>
          <c:val>
            <c:numRef>
              <c:f>工作表1!$D$3:$D$27</c:f>
              <c:numCache>
                <c:formatCode>General</c:formatCode>
                <c:ptCount val="25"/>
                <c:pt idx="0">
                  <c:v>202.94800000000001</c:v>
                </c:pt>
                <c:pt idx="1">
                  <c:v>177.06800000000001</c:v>
                </c:pt>
                <c:pt idx="2">
                  <c:v>69.367999999999995</c:v>
                </c:pt>
                <c:pt idx="3">
                  <c:v>1.0149999999999999</c:v>
                </c:pt>
                <c:pt idx="4">
                  <c:v>81.724000000000004</c:v>
                </c:pt>
                <c:pt idx="5">
                  <c:v>156.27000000000001</c:v>
                </c:pt>
                <c:pt idx="6">
                  <c:v>158.26599999999999</c:v>
                </c:pt>
                <c:pt idx="7">
                  <c:v>39.276000000000003</c:v>
                </c:pt>
                <c:pt idx="8">
                  <c:v>68.525000000000006</c:v>
                </c:pt>
                <c:pt idx="9">
                  <c:v>40.258000000000003</c:v>
                </c:pt>
                <c:pt idx="10">
                  <c:v>74.817999999999998</c:v>
                </c:pt>
                <c:pt idx="11">
                  <c:v>138.01300000000001</c:v>
                </c:pt>
                <c:pt idx="12">
                  <c:v>118.105</c:v>
                </c:pt>
                <c:pt idx="13">
                  <c:v>18.675000000000001</c:v>
                </c:pt>
                <c:pt idx="14">
                  <c:v>47.109000000000002</c:v>
                </c:pt>
                <c:pt idx="15">
                  <c:v>343.08</c:v>
                </c:pt>
                <c:pt idx="16">
                  <c:v>114.232</c:v>
                </c:pt>
                <c:pt idx="17">
                  <c:v>46.639000000000003</c:v>
                </c:pt>
                <c:pt idx="18">
                  <c:v>93.558999999999997</c:v>
                </c:pt>
                <c:pt idx="19">
                  <c:v>318.73599999999999</c:v>
                </c:pt>
                <c:pt idx="20">
                  <c:v>135.137</c:v>
                </c:pt>
                <c:pt idx="21">
                  <c:v>149.74100000000001</c:v>
                </c:pt>
                <c:pt idx="22">
                  <c:v>124.36799999999999</c:v>
                </c:pt>
                <c:pt idx="23">
                  <c:v>63.439</c:v>
                </c:pt>
                <c:pt idx="24">
                  <c:v>152.44800000000001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0F-43C2-8F01-CA50CF2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148607"/>
        <c:axId val="2057153183"/>
      </c:barChart>
      <c:catAx>
        <c:axId val="205714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盤面編號</a:t>
                </a:r>
              </a:p>
            </c:rich>
          </c:tx>
          <c:layout>
            <c:manualLayout>
              <c:xMode val="edge"/>
              <c:yMode val="edge"/>
              <c:x val="0.58708365362230253"/>
              <c:y val="0.9397625119392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53183"/>
        <c:crosses val="autoZero"/>
        <c:auto val="1"/>
        <c:lblAlgn val="ctr"/>
        <c:lblOffset val="100"/>
        <c:noMultiLvlLbl val="0"/>
      </c:catAx>
      <c:valAx>
        <c:axId val="205715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/>
                  <a:t>秒</a:t>
                </a:r>
              </a:p>
            </c:rich>
          </c:tx>
          <c:layout>
            <c:manualLayout>
              <c:xMode val="edge"/>
              <c:yMode val="edge"/>
              <c:x val="8.7339810665295753E-3"/>
              <c:y val="0.42861043805029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71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24315226668941"/>
          <c:y val="0.93118195514369373"/>
          <c:w val="0.14099143871680517"/>
          <c:h val="5.07675033400608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Base-PK </a:t>
            </a:r>
            <a:r>
              <a:rPr lang="zh-TW" altLang="zh-TW" sz="1800" b="0" i="0" baseline="0">
                <a:effectLst/>
              </a:rPr>
              <a:t>與 </a:t>
            </a:r>
            <a:r>
              <a:rPr lang="en-US" altLang="zh-TW" sz="1800" b="0" i="0" baseline="0">
                <a:effectLst/>
              </a:rPr>
              <a:t>hashTable-PK </a:t>
            </a:r>
            <a:r>
              <a:rPr lang="zh-TW" altLang="zh-TW" sz="1800" b="0" i="0" baseline="0">
                <a:effectLst/>
              </a:rPr>
              <a:t>比較</a:t>
            </a:r>
            <a:r>
              <a:rPr lang="en-US" altLang="zh-TW" sz="1800" b="0" i="0" baseline="0">
                <a:effectLst/>
              </a:rPr>
              <a:t>(Node</a:t>
            </a:r>
            <a:r>
              <a:rPr lang="zh-TW" altLang="zh-TW" sz="1800" b="0" i="0" baseline="0">
                <a:effectLst/>
              </a:rPr>
              <a:t>數量</a:t>
            </a:r>
            <a:r>
              <a:rPr lang="en-US" altLang="zh-TW" sz="1800" b="0" i="0" baseline="0">
                <a:effectLst/>
              </a:rPr>
              <a:t>)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2618184739267362E-2"/>
          <c:y val="9.3479545025014127E-2"/>
          <c:w val="0.89495426224592123"/>
          <c:h val="0.7880550844836105"/>
        </c:manualLayout>
      </c:layout>
      <c:barChart>
        <c:barDir val="col"/>
        <c:grouping val="clustered"/>
        <c:varyColors val="0"/>
        <c:ser>
          <c:idx val="0"/>
          <c:order val="0"/>
          <c:tx>
            <c:v>Base-PK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工作表2!$C$2:$C$31</c:f>
              <c:numCache>
                <c:formatCode>General</c:formatCode>
                <c:ptCount val="30"/>
                <c:pt idx="0">
                  <c:v>2820925</c:v>
                </c:pt>
                <c:pt idx="1">
                  <c:v>6458619</c:v>
                </c:pt>
                <c:pt idx="2">
                  <c:v>5594112</c:v>
                </c:pt>
                <c:pt idx="3">
                  <c:v>24604501</c:v>
                </c:pt>
                <c:pt idx="4">
                  <c:v>23053895</c:v>
                </c:pt>
                <c:pt idx="5">
                  <c:v>20548168</c:v>
                </c:pt>
                <c:pt idx="6">
                  <c:v>36356709</c:v>
                </c:pt>
                <c:pt idx="7">
                  <c:v>46635509</c:v>
                </c:pt>
                <c:pt idx="8">
                  <c:v>47637853</c:v>
                </c:pt>
                <c:pt idx="9">
                  <c:v>268754944</c:v>
                </c:pt>
                <c:pt idx="10">
                  <c:v>357291577</c:v>
                </c:pt>
                <c:pt idx="11">
                  <c:v>1097137157</c:v>
                </c:pt>
                <c:pt idx="12">
                  <c:v>230621257</c:v>
                </c:pt>
                <c:pt idx="13">
                  <c:v>52593853</c:v>
                </c:pt>
                <c:pt idx="14">
                  <c:v>61010053</c:v>
                </c:pt>
                <c:pt idx="15">
                  <c:v>86261815</c:v>
                </c:pt>
                <c:pt idx="16">
                  <c:v>61624015</c:v>
                </c:pt>
                <c:pt idx="17">
                  <c:v>37767385</c:v>
                </c:pt>
                <c:pt idx="18">
                  <c:v>16839855</c:v>
                </c:pt>
                <c:pt idx="19">
                  <c:v>2920113</c:v>
                </c:pt>
                <c:pt idx="20">
                  <c:v>1523061</c:v>
                </c:pt>
                <c:pt idx="21">
                  <c:v>431262</c:v>
                </c:pt>
                <c:pt idx="22">
                  <c:v>260304</c:v>
                </c:pt>
                <c:pt idx="23">
                  <c:v>106670</c:v>
                </c:pt>
                <c:pt idx="24">
                  <c:v>7366</c:v>
                </c:pt>
                <c:pt idx="25">
                  <c:v>1319</c:v>
                </c:pt>
                <c:pt idx="26">
                  <c:v>228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3-4496-8536-33532ED416F0}"/>
            </c:ext>
          </c:extLst>
        </c:ser>
        <c:ser>
          <c:idx val="1"/>
          <c:order val="1"/>
          <c:tx>
            <c:v>hashTable-PK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工作表2!$E$2:$E$31</c:f>
              <c:numCache>
                <c:formatCode>General</c:formatCode>
                <c:ptCount val="30"/>
                <c:pt idx="0">
                  <c:v>2171925</c:v>
                </c:pt>
                <c:pt idx="1">
                  <c:v>4985500</c:v>
                </c:pt>
                <c:pt idx="2">
                  <c:v>3921847</c:v>
                </c:pt>
                <c:pt idx="3">
                  <c:v>18795330</c:v>
                </c:pt>
                <c:pt idx="4">
                  <c:v>15066521</c:v>
                </c:pt>
                <c:pt idx="5">
                  <c:v>15109911</c:v>
                </c:pt>
                <c:pt idx="6">
                  <c:v>23879341</c:v>
                </c:pt>
                <c:pt idx="7">
                  <c:v>27479738</c:v>
                </c:pt>
                <c:pt idx="8">
                  <c:v>26507019</c:v>
                </c:pt>
                <c:pt idx="9">
                  <c:v>141434975</c:v>
                </c:pt>
                <c:pt idx="10">
                  <c:v>144973565</c:v>
                </c:pt>
                <c:pt idx="11">
                  <c:v>422913398</c:v>
                </c:pt>
                <c:pt idx="12">
                  <c:v>122645119</c:v>
                </c:pt>
                <c:pt idx="13">
                  <c:v>28630698</c:v>
                </c:pt>
                <c:pt idx="14">
                  <c:v>34671407</c:v>
                </c:pt>
                <c:pt idx="15">
                  <c:v>44542113</c:v>
                </c:pt>
                <c:pt idx="16">
                  <c:v>31011449</c:v>
                </c:pt>
                <c:pt idx="17">
                  <c:v>22542464</c:v>
                </c:pt>
                <c:pt idx="18">
                  <c:v>10720232</c:v>
                </c:pt>
                <c:pt idx="19">
                  <c:v>1759925</c:v>
                </c:pt>
                <c:pt idx="20">
                  <c:v>914512</c:v>
                </c:pt>
                <c:pt idx="21">
                  <c:v>266485</c:v>
                </c:pt>
                <c:pt idx="22">
                  <c:v>157448</c:v>
                </c:pt>
                <c:pt idx="23">
                  <c:v>68885</c:v>
                </c:pt>
                <c:pt idx="24">
                  <c:v>4936</c:v>
                </c:pt>
                <c:pt idx="25">
                  <c:v>1166</c:v>
                </c:pt>
                <c:pt idx="26">
                  <c:v>210</c:v>
                </c:pt>
                <c:pt idx="27">
                  <c:v>38</c:v>
                </c:pt>
                <c:pt idx="28">
                  <c:v>7</c:v>
                </c:pt>
                <c:pt idx="2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3-4496-8536-33532ED41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2024032"/>
        <c:axId val="1622024864"/>
      </c:barChart>
      <c:catAx>
        <c:axId val="162202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回合</a:t>
                </a:r>
              </a:p>
            </c:rich>
          </c:tx>
          <c:layout>
            <c:manualLayout>
              <c:xMode val="edge"/>
              <c:yMode val="edge"/>
              <c:x val="0.60081854607237273"/>
              <c:y val="0.945441308955678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864"/>
        <c:crosses val="autoZero"/>
        <c:auto val="1"/>
        <c:lblAlgn val="ctr"/>
        <c:lblOffset val="100"/>
        <c:noMultiLvlLbl val="0"/>
      </c:catAx>
      <c:valAx>
        <c:axId val="162202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Node</a:t>
                </a:r>
                <a:r>
                  <a:rPr lang="zh-TW" altLang="en-US" sz="1200"/>
                  <a:t>數量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b="0" i="0" baseline="0">
                <a:effectLst/>
              </a:rPr>
              <a:t>Base-PK </a:t>
            </a:r>
            <a:r>
              <a:rPr lang="zh-TW" altLang="zh-TW" sz="1800" b="0" i="0" baseline="0">
                <a:effectLst/>
              </a:rPr>
              <a:t>與 </a:t>
            </a:r>
            <a:r>
              <a:rPr lang="en-US" altLang="zh-TW" sz="1800" b="0" i="0" baseline="0">
                <a:effectLst/>
              </a:rPr>
              <a:t>hashTable-PK </a:t>
            </a:r>
            <a:r>
              <a:rPr lang="zh-TW" altLang="zh-TW" sz="1800" b="0" i="0" baseline="0">
                <a:effectLst/>
              </a:rPr>
              <a:t>比較</a:t>
            </a:r>
            <a:r>
              <a:rPr lang="en-US" altLang="zh-TW" sz="1800" b="0" i="0" baseline="0">
                <a:effectLst/>
              </a:rPr>
              <a:t>(Time)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87672513271073E-2"/>
          <c:y val="9.3479545025014127E-2"/>
          <c:w val="0.90123274867289271"/>
          <c:h val="0.73857990241818816"/>
        </c:manualLayout>
      </c:layout>
      <c:barChart>
        <c:barDir val="col"/>
        <c:grouping val="clustered"/>
        <c:varyColors val="0"/>
        <c:ser>
          <c:idx val="0"/>
          <c:order val="0"/>
          <c:tx>
            <c:v>Base-PK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工作表2!$B$2:$B$31</c:f>
              <c:numCache>
                <c:formatCode>General</c:formatCode>
                <c:ptCount val="30"/>
                <c:pt idx="0">
                  <c:v>1.355</c:v>
                </c:pt>
                <c:pt idx="1">
                  <c:v>3.1349999999999998</c:v>
                </c:pt>
                <c:pt idx="2">
                  <c:v>2.6539999999999999</c:v>
                </c:pt>
                <c:pt idx="3">
                  <c:v>10.433999999999999</c:v>
                </c:pt>
                <c:pt idx="4">
                  <c:v>10.268000000000001</c:v>
                </c:pt>
                <c:pt idx="5">
                  <c:v>8.8640000000000008</c:v>
                </c:pt>
                <c:pt idx="6">
                  <c:v>13.55</c:v>
                </c:pt>
                <c:pt idx="7">
                  <c:v>17.757000000000001</c:v>
                </c:pt>
                <c:pt idx="8">
                  <c:v>17.643000000000001</c:v>
                </c:pt>
                <c:pt idx="9">
                  <c:v>97.503</c:v>
                </c:pt>
                <c:pt idx="10">
                  <c:v>123.276</c:v>
                </c:pt>
                <c:pt idx="11">
                  <c:v>370.464</c:v>
                </c:pt>
                <c:pt idx="12">
                  <c:v>80.852999999999994</c:v>
                </c:pt>
                <c:pt idx="13">
                  <c:v>19.158999999999999</c:v>
                </c:pt>
                <c:pt idx="14">
                  <c:v>22.338000000000001</c:v>
                </c:pt>
                <c:pt idx="15">
                  <c:v>32.279000000000003</c:v>
                </c:pt>
                <c:pt idx="16">
                  <c:v>24.94</c:v>
                </c:pt>
                <c:pt idx="17">
                  <c:v>16.334</c:v>
                </c:pt>
                <c:pt idx="18">
                  <c:v>7.5049999999999999</c:v>
                </c:pt>
                <c:pt idx="19">
                  <c:v>1.6240000000000001</c:v>
                </c:pt>
                <c:pt idx="20">
                  <c:v>0.90600000000000003</c:v>
                </c:pt>
                <c:pt idx="21">
                  <c:v>0.25</c:v>
                </c:pt>
                <c:pt idx="22">
                  <c:v>0.17199999999999999</c:v>
                </c:pt>
                <c:pt idx="23">
                  <c:v>0.109</c:v>
                </c:pt>
                <c:pt idx="24">
                  <c:v>1.4999999999999999E-2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8-4045-83B3-0CBD67FFDE77}"/>
            </c:ext>
          </c:extLst>
        </c:ser>
        <c:ser>
          <c:idx val="1"/>
          <c:order val="1"/>
          <c:tx>
            <c:v>hashTable-PK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工作表2!$D$2:$D$31</c:f>
              <c:numCache>
                <c:formatCode>General</c:formatCode>
                <c:ptCount val="30"/>
                <c:pt idx="0">
                  <c:v>1.5529999999999999</c:v>
                </c:pt>
                <c:pt idx="1">
                  <c:v>3.0470000000000002</c:v>
                </c:pt>
                <c:pt idx="2">
                  <c:v>2.1459999999999999</c:v>
                </c:pt>
                <c:pt idx="3">
                  <c:v>9.6869999999999994</c:v>
                </c:pt>
                <c:pt idx="4">
                  <c:v>7.4080000000000004</c:v>
                </c:pt>
                <c:pt idx="5">
                  <c:v>7.0620000000000003</c:v>
                </c:pt>
                <c:pt idx="6">
                  <c:v>10.782</c:v>
                </c:pt>
                <c:pt idx="7">
                  <c:v>13.223000000000001</c:v>
                </c:pt>
                <c:pt idx="8">
                  <c:v>13.129</c:v>
                </c:pt>
                <c:pt idx="9">
                  <c:v>72.936999999999998</c:v>
                </c:pt>
                <c:pt idx="10">
                  <c:v>72.700999999999993</c:v>
                </c:pt>
                <c:pt idx="11">
                  <c:v>216.864</c:v>
                </c:pt>
                <c:pt idx="12">
                  <c:v>61.848999999999997</c:v>
                </c:pt>
                <c:pt idx="13">
                  <c:v>15.513999999999999</c:v>
                </c:pt>
                <c:pt idx="14">
                  <c:v>18.873999999999999</c:v>
                </c:pt>
                <c:pt idx="15">
                  <c:v>25.861999999999998</c:v>
                </c:pt>
                <c:pt idx="16">
                  <c:v>18.670999999999999</c:v>
                </c:pt>
                <c:pt idx="17">
                  <c:v>15.198</c:v>
                </c:pt>
                <c:pt idx="18">
                  <c:v>7.0110000000000001</c:v>
                </c:pt>
                <c:pt idx="19">
                  <c:v>1.1399999999999999</c:v>
                </c:pt>
                <c:pt idx="20">
                  <c:v>0.63500000000000001</c:v>
                </c:pt>
                <c:pt idx="21">
                  <c:v>0.188</c:v>
                </c:pt>
                <c:pt idx="22">
                  <c:v>0.11</c:v>
                </c:pt>
                <c:pt idx="23">
                  <c:v>6.2E-2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48-4045-83B3-0CBD67FFD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2024032"/>
        <c:axId val="1622024864"/>
      </c:barChart>
      <c:catAx>
        <c:axId val="162202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回合</a:t>
                </a:r>
              </a:p>
            </c:rich>
          </c:tx>
          <c:layout>
            <c:manualLayout>
              <c:xMode val="edge"/>
              <c:yMode val="edge"/>
              <c:x val="0.59742822017060726"/>
              <c:y val="0.938983315154335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864"/>
        <c:crosses val="autoZero"/>
        <c:auto val="1"/>
        <c:lblAlgn val="ctr"/>
        <c:lblOffset val="100"/>
        <c:noMultiLvlLbl val="0"/>
      </c:catAx>
      <c:valAx>
        <c:axId val="162202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/>
                  <a:t>秒</a:t>
                </a:r>
              </a:p>
            </c:rich>
          </c:tx>
          <c:layout>
            <c:manualLayout>
              <c:xMode val="edge"/>
              <c:yMode val="edge"/>
              <c:x val="1.1050121480949953E-2"/>
              <c:y val="0.452452808761175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20240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8EE63-BF9D-4ED2-B507-2CC6C7C29E2D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5E-765F-4D71-A7C0-8F7DEB99C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7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找學長問接黑白棋平台對打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12</a:t>
            </a:r>
            <a:r>
              <a:rPr lang="zh-TW" altLang="en-US" dirty="0"/>
              <a:t>層和</a:t>
            </a:r>
            <a:r>
              <a:rPr lang="en-US" altLang="zh-TW" dirty="0"/>
              <a:t>14</a:t>
            </a:r>
            <a:r>
              <a:rPr lang="zh-TW" altLang="en-US"/>
              <a:t>層比較勝率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0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M&gt;alpha</a:t>
            </a:r>
            <a:r>
              <a:rPr lang="zh-TW" altLang="en-US" dirty="0"/>
              <a:t>需要確認是否有等於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93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對於盤面需要再確認實驗花費</a:t>
            </a:r>
            <a:r>
              <a:rPr lang="en-US" altLang="zh-TW" dirty="0"/>
              <a:t>2</a:t>
            </a:r>
            <a:r>
              <a:rPr lang="zh-TW" altLang="en-US" dirty="0"/>
              <a:t>是否與</a:t>
            </a:r>
            <a:r>
              <a:rPr lang="en-US" altLang="zh-TW" dirty="0" err="1"/>
              <a:t>HashTable</a:t>
            </a:r>
            <a:r>
              <a:rPr lang="zh-TW" altLang="en-US" dirty="0"/>
              <a:t>有關</a:t>
            </a:r>
            <a:endParaRPr lang="en-US" altLang="zh-TW" dirty="0"/>
          </a:p>
          <a:p>
            <a:r>
              <a:rPr lang="zh-TW" altLang="en-US" dirty="0"/>
              <a:t>實驗花費</a:t>
            </a:r>
            <a:r>
              <a:rPr lang="en-US" altLang="zh-TW" dirty="0"/>
              <a:t>1</a:t>
            </a:r>
            <a:r>
              <a:rPr lang="zh-TW" altLang="en-US" dirty="0"/>
              <a:t>找相近盤面測試是否也是如此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DB35E-765F-4D71-A7C0-8F7DEB99C50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99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9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2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5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6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33D53-D2C4-4E56-86CC-6302C67D6DA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8BB7C0-924E-41A5-8B38-5C98338FC6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12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770B-6249-48FD-B779-A3EBB1AF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週進度報告</a:t>
            </a:r>
            <a:r>
              <a:rPr lang="en-US" altLang="zh-TW" sz="6000" dirty="0"/>
              <a:t>(12/24)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8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D4B7487-8478-493C-8D6D-C1FC02312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50688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895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F6F83FC2-191D-4A8D-9594-41F6CD0C9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097737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04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F06C38D-4632-409C-9CC3-E37EF3AA3FF4}"/>
              </a:ext>
            </a:extLst>
          </p:cNvPr>
          <p:cNvSpPr txBox="1"/>
          <p:nvPr/>
        </p:nvSpPr>
        <p:spPr>
          <a:xfrm>
            <a:off x="8209280" y="2690336"/>
            <a:ext cx="3982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效能評估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理想降低秒數 </a:t>
            </a:r>
            <a:r>
              <a:rPr lang="en-US" altLang="zh-TW" dirty="0"/>
              <a:t>/</a:t>
            </a:r>
            <a:r>
              <a:rPr lang="zh-TW" altLang="en-US" dirty="0"/>
              <a:t> 實際額外花費秒數 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若超過</a:t>
            </a:r>
            <a:r>
              <a:rPr lang="en-US" altLang="zh-TW" dirty="0"/>
              <a:t>100%</a:t>
            </a:r>
            <a:r>
              <a:rPr lang="zh-TW" altLang="en-US" dirty="0"/>
              <a:t>，表示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優於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，反之則劣於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endParaRPr lang="en-US" altLang="zh-TW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45D7DDC-5B25-4418-BF57-13B692EC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35490"/>
              </p:ext>
            </p:extLst>
          </p:nvPr>
        </p:nvGraphicFramePr>
        <p:xfrm>
          <a:off x="297649" y="116749"/>
          <a:ext cx="8337303" cy="6624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367">
                  <a:extLst>
                    <a:ext uri="{9D8B030D-6E8A-4147-A177-3AD203B41FA5}">
                      <a16:colId xmlns:a16="http://schemas.microsoft.com/office/drawing/2014/main" val="2239470864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1976486577"/>
                    </a:ext>
                  </a:extLst>
                </a:gridCol>
                <a:gridCol w="1120718">
                  <a:extLst>
                    <a:ext uri="{9D8B030D-6E8A-4147-A177-3AD203B41FA5}">
                      <a16:colId xmlns:a16="http://schemas.microsoft.com/office/drawing/2014/main" val="2888277395"/>
                    </a:ext>
                  </a:extLst>
                </a:gridCol>
                <a:gridCol w="933254">
                  <a:extLst>
                    <a:ext uri="{9D8B030D-6E8A-4147-A177-3AD203B41FA5}">
                      <a16:colId xmlns:a16="http://schemas.microsoft.com/office/drawing/2014/main" val="1773703963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4200401763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3665695054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526577217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2691247747"/>
                    </a:ext>
                  </a:extLst>
                </a:gridCol>
                <a:gridCol w="678729">
                  <a:extLst>
                    <a:ext uri="{9D8B030D-6E8A-4147-A177-3AD203B41FA5}">
                      <a16:colId xmlns:a16="http://schemas.microsoft.com/office/drawing/2014/main" val="93895239"/>
                    </a:ext>
                  </a:extLst>
                </a:gridCol>
              </a:tblGrid>
              <a:tr h="21448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Base</a:t>
                      </a:r>
                      <a:r>
                        <a:rPr lang="zh-TW" altLang="en-US" sz="1100" b="1" u="none" strike="noStrike" dirty="0">
                          <a:effectLst/>
                        </a:rPr>
                        <a:t>版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HashTable</a:t>
                      </a:r>
                      <a:r>
                        <a:rPr lang="zh-TW" altLang="en-US" sz="1100" b="1" u="none" strike="noStrike" dirty="0">
                          <a:effectLst/>
                        </a:rPr>
                        <a:t>版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理想秒數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理想減少 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dirty="0"/>
                        <a:t>額外花費 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效能評估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697363963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T(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N(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T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‘(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N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‘(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T - 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T</a:t>
                      </a:r>
                      <a:r>
                        <a:rPr lang="zh-TW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zh-TW" sz="900" u="none" strike="noStrike" dirty="0">
                          <a:effectLst/>
                        </a:rPr>
                        <a:t>‘ - 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extLst>
                  <a:ext uri="{0D108BD9-81ED-4DB2-BD59-A6C34878D82A}">
                    <a16:rowId xmlns:a16="http://schemas.microsoft.com/office/drawing/2014/main" val="1991606457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1390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202.50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544407509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202.95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365863612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136.09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66.86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09080509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1963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208.94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571609583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177.07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319053171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116.62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92.32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622907245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74.95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191689426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69.37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116091679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29.56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23.98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79452700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2687348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1.02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1473377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214675136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87.14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214578363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81.72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130376152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34.19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28.78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13945839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173.21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446223984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156.27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267565544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103.86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69.35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52.41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90620973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161.93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413659718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158.27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259472981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101.57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56.69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241582884"/>
                  </a:ext>
                </a:extLst>
              </a:tr>
              <a:tr h="381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846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98439968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39.28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62053729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25.82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016322793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77.62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197280142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68.53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112128881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44.12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33.50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373382174"/>
                  </a:ext>
                </a:extLst>
              </a:tr>
              <a:tr h="381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52.05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135136175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40.26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70484359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27.15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24.90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685967407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93.47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240511291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74.82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129241352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50.23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43.24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24.59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176%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772835815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395219413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138.01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240769098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92.62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59.41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45.39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583219116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138.26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368412819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118.11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206840424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77.62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40.48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03708029"/>
                  </a:ext>
                </a:extLst>
              </a:tr>
              <a:tr h="381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49209021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18.68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32535278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12.48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6.40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6.19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929829940"/>
                  </a:ext>
                </a:extLst>
              </a:tr>
              <a:tr h="381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69.16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185386131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47.11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83748879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31.24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37.92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15.87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239%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441095680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1263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343.38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941036891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343.08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606457041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221.30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122.09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121.78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338095224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121.73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316771828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114.23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192458081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73.96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47.77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40.28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77441081"/>
                  </a:ext>
                </a:extLst>
              </a:tr>
              <a:tr h="3811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53.43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140665754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46.64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79838962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30.33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23.11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16.31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322371125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700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94.56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250561426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93.56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159714519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60.28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34.28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33.28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605456225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1741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337.66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893125628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318.74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536189019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202.72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134.95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116.02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749738125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876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142.34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368590793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135.14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227005210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87.66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54.68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47.47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676559305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1977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150.53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399670257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149.74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258834438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97.49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53.05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52.25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102%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059406833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949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135.72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340734997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124.37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207368279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82.60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53.12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41.77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172077693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1626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88.85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232845144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63.44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108500124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41.40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47.45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22.04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215%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566632794"/>
                  </a:ext>
                </a:extLst>
              </a:tr>
              <a:tr h="2144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570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156.44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418809421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152.45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263236180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98.33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58.11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54.12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107%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11456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48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71730F-364D-4D35-B9E5-14A8572ADD6F}"/>
              </a:ext>
            </a:extLst>
          </p:cNvPr>
          <p:cNvSpPr txBox="1"/>
          <p:nvPr/>
        </p:nvSpPr>
        <p:spPr>
          <a:xfrm>
            <a:off x="568960" y="365760"/>
            <a:ext cx="662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問題分析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D2056B-1E2D-4E48-8A90-03F7351C8916}"/>
              </a:ext>
            </a:extLst>
          </p:cNvPr>
          <p:cNvSpPr txBox="1"/>
          <p:nvPr/>
        </p:nvSpPr>
        <p:spPr>
          <a:xfrm>
            <a:off x="568960" y="1237772"/>
            <a:ext cx="93197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分析原因 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sz="1800" b="1" u="none" strike="noStrike" dirty="0" err="1">
                <a:solidFill>
                  <a:srgbClr val="00B050"/>
                </a:solidFill>
                <a:effectLst/>
              </a:rPr>
              <a:t>HashTable</a:t>
            </a:r>
            <a:r>
              <a:rPr lang="zh-TW" altLang="en-US" sz="1800" u="none" strike="noStrike" dirty="0">
                <a:effectLst/>
              </a:rPr>
              <a:t>版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應花費時間小於</a:t>
            </a:r>
            <a:r>
              <a:rPr lang="en-US" altLang="zh-TW" sz="1800" b="1" u="none" strike="noStrike" dirty="0">
                <a:solidFill>
                  <a:srgbClr val="FF0000"/>
                </a:solidFill>
                <a:effectLst/>
              </a:rPr>
              <a:t>Base</a:t>
            </a:r>
            <a:r>
              <a:rPr lang="zh-TW" altLang="en-US" sz="1800" u="none" strike="noStrike" dirty="0">
                <a:effectLst/>
              </a:rPr>
              <a:t>版</a:t>
            </a:r>
            <a:endParaRPr lang="en-US" altLang="zh-TW" b="1" dirty="0"/>
          </a:p>
          <a:p>
            <a:r>
              <a:rPr lang="zh-TW" altLang="en-US" b="1" dirty="0"/>
              <a:t>分析目的 </a:t>
            </a:r>
            <a:r>
              <a:rPr lang="en-US" altLang="zh-TW" b="1" dirty="0"/>
              <a:t>:</a:t>
            </a:r>
            <a:r>
              <a:rPr lang="zh-TW" altLang="en-US" b="1" dirty="0"/>
              <a:t> 驗證額外花費是否出在以下兩點上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實驗花費 </a:t>
            </a:r>
            <a:r>
              <a:rPr lang="en-US" altLang="zh-TW" b="1" dirty="0"/>
              <a:t>:</a:t>
            </a:r>
            <a:r>
              <a:rPr lang="zh-TW" altLang="en-US" b="1" dirty="0"/>
              <a:t> 在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/>
              <a:t>中，可分為兩種花費。</a:t>
            </a:r>
            <a:endParaRPr lang="en-US" altLang="zh-TW" b="1" dirty="0"/>
          </a:p>
          <a:p>
            <a:pPr marL="342900" indent="-342900">
              <a:buAutoNum type="arabicPeriod"/>
            </a:pPr>
            <a:r>
              <a:rPr lang="zh-TW" altLang="en-US" b="1" dirty="0"/>
              <a:t>當 翻轉棋子 和 下棋 和 變更顏色，都需要藉由</a:t>
            </a:r>
            <a:r>
              <a:rPr lang="en-US" altLang="zh-TW" b="1" dirty="0"/>
              <a:t>XOR</a:t>
            </a:r>
            <a:r>
              <a:rPr lang="zh-TW" altLang="en-US" b="1" dirty="0"/>
              <a:t>更改</a:t>
            </a:r>
            <a:r>
              <a:rPr lang="en-US" altLang="zh-TW" b="1" dirty="0"/>
              <a:t>hash Key</a:t>
            </a:r>
          </a:p>
          <a:p>
            <a:pPr marL="342900" indent="-342900">
              <a:buAutoNum type="arabicPeriod"/>
            </a:pPr>
            <a:r>
              <a:rPr lang="zh-TW" altLang="en-US" b="1" dirty="0"/>
              <a:t>每個節點進入</a:t>
            </a:r>
            <a:r>
              <a:rPr lang="en-US" altLang="zh-TW" b="1" dirty="0"/>
              <a:t>function</a:t>
            </a:r>
            <a:r>
              <a:rPr lang="zh-TW" altLang="en-US" b="1" dirty="0"/>
              <a:t>中，需先查找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/>
              <a:t>中是否存放</a:t>
            </a:r>
            <a:r>
              <a:rPr lang="en-US" altLang="zh-TW" b="1" dirty="0"/>
              <a:t>+</a:t>
            </a:r>
            <a:r>
              <a:rPr lang="zh-TW" altLang="en-US" b="1" dirty="0"/>
              <a:t>判斷</a:t>
            </a:r>
            <a:r>
              <a:rPr lang="en-US" altLang="zh-TW" b="1" dirty="0"/>
              <a:t>flag+</a:t>
            </a:r>
            <a:r>
              <a:rPr lang="zh-TW" altLang="en-US" b="1" dirty="0"/>
              <a:t>更新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2C5D45-A7A2-4D95-8B24-EBA41E08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39576"/>
              </p:ext>
            </p:extLst>
          </p:nvPr>
        </p:nvGraphicFramePr>
        <p:xfrm>
          <a:off x="0" y="3715418"/>
          <a:ext cx="12192001" cy="1962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980">
                  <a:extLst>
                    <a:ext uri="{9D8B030D-6E8A-4147-A177-3AD203B41FA5}">
                      <a16:colId xmlns:a16="http://schemas.microsoft.com/office/drawing/2014/main" val="2380457816"/>
                    </a:ext>
                  </a:extLst>
                </a:gridCol>
                <a:gridCol w="622113">
                  <a:extLst>
                    <a:ext uri="{9D8B030D-6E8A-4147-A177-3AD203B41FA5}">
                      <a16:colId xmlns:a16="http://schemas.microsoft.com/office/drawing/2014/main" val="4164322463"/>
                    </a:ext>
                  </a:extLst>
                </a:gridCol>
                <a:gridCol w="1036119">
                  <a:extLst>
                    <a:ext uri="{9D8B030D-6E8A-4147-A177-3AD203B41FA5}">
                      <a16:colId xmlns:a16="http://schemas.microsoft.com/office/drawing/2014/main" val="553198874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3840920782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4214022605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1535332032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3955838336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3338823917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569202301"/>
                    </a:ext>
                  </a:extLst>
                </a:gridCol>
                <a:gridCol w="1935638">
                  <a:extLst>
                    <a:ext uri="{9D8B030D-6E8A-4147-A177-3AD203B41FA5}">
                      <a16:colId xmlns:a16="http://schemas.microsoft.com/office/drawing/2014/main" val="2824487884"/>
                    </a:ext>
                  </a:extLst>
                </a:gridCol>
              </a:tblGrid>
              <a:tr h="239386"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Base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HashTable</a:t>
                      </a:r>
                      <a:r>
                        <a:rPr lang="zh-TW" altLang="en-US" sz="1200" u="none" strike="noStrike" dirty="0">
                          <a:effectLst/>
                        </a:rPr>
                        <a:t>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理想秒數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理想降低秒數 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實驗花費</a:t>
                      </a:r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實驗花費</a:t>
                      </a:r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理想秒數 </a:t>
                      </a:r>
                      <a:r>
                        <a:rPr lang="en-US" altLang="zh-TW" sz="1200" u="none" strike="noStrike" dirty="0">
                          <a:effectLst/>
                        </a:rPr>
                        <a:t>+ </a:t>
                      </a:r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1 + </a:t>
                      </a:r>
                      <a:r>
                        <a:rPr lang="zh-TW" altLang="en-US" sz="1200" u="none" strike="noStrike" dirty="0">
                          <a:effectLst/>
                        </a:rPr>
                        <a:t>花費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688644"/>
                  </a:ext>
                </a:extLst>
              </a:tr>
              <a:tr h="430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N(Node)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 ' (Time)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 ' (Node)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(N ' / N)*T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 - (N ' / N)*T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S1(Time)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S2(Time)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(N ' / N)*T + S1 + S2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9881"/>
                  </a:ext>
                </a:extLst>
              </a:tr>
              <a:tr h="4308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1390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197.95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544,407,509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196.54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365,863,612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133.03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64.92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37.68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20.79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191.50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09430"/>
                  </a:ext>
                </a:extLst>
              </a:tr>
              <a:tr h="4308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209.12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571,609,583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173.58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319,053,171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116.72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92.39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36.94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15.62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169.28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30543"/>
                  </a:ext>
                </a:extLst>
              </a:tr>
              <a:tr h="4308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344.94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941,036,891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334.77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606,457,041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222.30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122.64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76.65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36.03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334.98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70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12A24C4-1587-4D28-BBD8-A780775F0DB1}"/>
              </a:ext>
            </a:extLst>
          </p:cNvPr>
          <p:cNvSpPr txBox="1"/>
          <p:nvPr/>
        </p:nvSpPr>
        <p:spPr>
          <a:xfrm>
            <a:off x="3404647" y="3075057"/>
            <a:ext cx="5382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4000" dirty="0"/>
              <a:t>連續盤面</a:t>
            </a:r>
            <a:r>
              <a:rPr lang="en-US" altLang="zh-TW" sz="4000" dirty="0"/>
              <a:t>(</a:t>
            </a:r>
            <a:r>
              <a:rPr lang="zh-TW" altLang="en-US" sz="4000" dirty="0"/>
              <a:t>人機對局</a:t>
            </a:r>
            <a:r>
              <a:rPr lang="en-US" altLang="zh-TW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25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3CCC284-005B-43EC-A1C4-3955A09E661F}"/>
              </a:ext>
            </a:extLst>
          </p:cNvPr>
          <p:cNvSpPr txBox="1"/>
          <p:nvPr/>
        </p:nvSpPr>
        <p:spPr>
          <a:xfrm>
            <a:off x="429540" y="356533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連續盤面 </a:t>
            </a:r>
            <a:r>
              <a:rPr lang="en-US" altLang="zh-TW" sz="2400" dirty="0"/>
              <a:t>–</a:t>
            </a:r>
            <a:r>
              <a:rPr lang="zh-TW" altLang="en-US" sz="2400" dirty="0"/>
              <a:t> 基本資訊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2437B9-C833-46CD-8544-79A2ED8DC998}"/>
              </a:ext>
            </a:extLst>
          </p:cNvPr>
          <p:cNvSpPr txBox="1"/>
          <p:nvPr/>
        </p:nvSpPr>
        <p:spPr>
          <a:xfrm>
            <a:off x="429540" y="1029163"/>
            <a:ext cx="68279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兩筆資料分別為 </a:t>
            </a:r>
            <a:r>
              <a:rPr lang="en-US" altLang="zh-TW" b="1" dirty="0">
                <a:solidFill>
                  <a:srgbClr val="FF0000"/>
                </a:solidFill>
              </a:rPr>
              <a:t>Base-PK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b="1" dirty="0"/>
              <a:t> </a:t>
            </a:r>
            <a:r>
              <a:rPr lang="zh-TW" altLang="en-US" dirty="0"/>
              <a:t>與 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en-US" altLang="zh-TW" b="1" dirty="0">
                <a:solidFill>
                  <a:srgbClr val="00B050"/>
                </a:solidFill>
              </a:rPr>
              <a:t>-PK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都使用</a:t>
            </a:r>
            <a:r>
              <a:rPr lang="en-US" altLang="zh-TW" sz="1800" dirty="0"/>
              <a:t>Iterative deepening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初始盤面</a:t>
            </a:r>
            <a:r>
              <a:rPr lang="en-US" altLang="zh-TW" dirty="0"/>
              <a:t> (4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  <a:r>
              <a:rPr lang="zh-TW" altLang="en-US" dirty="0"/>
              <a:t> 至 棋局結束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深度限制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12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秒數限制 </a:t>
            </a:r>
            <a:r>
              <a:rPr lang="en-US" altLang="zh-TW" sz="1800" dirty="0"/>
              <a:t>:</a:t>
            </a:r>
            <a:r>
              <a:rPr lang="zh-TW" altLang="en-US" sz="1800" dirty="0"/>
              <a:t> 無</a:t>
            </a:r>
            <a:endParaRPr lang="en-US" altLang="zh-TW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評估效能公式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Base-PK</a:t>
            </a:r>
            <a:r>
              <a:rPr lang="zh-TW" altLang="en-US" b="1" dirty="0">
                <a:solidFill>
                  <a:srgbClr val="FF0000"/>
                </a:solidFill>
              </a:rPr>
              <a:t>版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=time(s)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=node </a:t>
            </a:r>
          </a:p>
          <a:p>
            <a:r>
              <a:rPr lang="zh-TW" altLang="en-US" b="1" dirty="0">
                <a:solidFill>
                  <a:srgbClr val="00B050"/>
                </a:solidFill>
              </a:rPr>
              <a:t>         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en-US" altLang="zh-TW" b="1" dirty="0">
                <a:solidFill>
                  <a:srgbClr val="00B050"/>
                </a:solidFill>
              </a:rPr>
              <a:t>-PK</a:t>
            </a:r>
            <a:r>
              <a:rPr lang="zh-TW" altLang="en-US" b="1" dirty="0">
                <a:solidFill>
                  <a:srgbClr val="00B050"/>
                </a:solidFill>
              </a:rPr>
              <a:t>版 </a:t>
            </a:r>
            <a:r>
              <a:rPr lang="en-US" altLang="zh-TW" dirty="0">
                <a:solidFill>
                  <a:srgbClr val="00B050"/>
                </a:solidFill>
              </a:rPr>
              <a:t>T’=</a:t>
            </a:r>
            <a:r>
              <a:rPr lang="en-US" altLang="zh-TW" dirty="0"/>
              <a:t>time(s) 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=node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理想降低秒數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實際額外花費秒數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T’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總體百分比評估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理想降低秒數 </a:t>
            </a:r>
            <a:r>
              <a:rPr lang="en-US" altLang="zh-TW" dirty="0"/>
              <a:t>/</a:t>
            </a:r>
            <a:r>
              <a:rPr lang="zh-TW" altLang="en-US" dirty="0"/>
              <a:t> 實際額外花費秒數 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/>
              <a:t>100%</a:t>
            </a:r>
            <a:r>
              <a:rPr lang="zh-TW" altLang="en-US" dirty="0"/>
              <a:t> 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評估效能公式說明 </a:t>
            </a:r>
            <a:r>
              <a:rPr lang="en-US" altLang="zh-TW" dirty="0"/>
              <a:t>: </a:t>
            </a:r>
            <a:r>
              <a:rPr lang="zh-TW" altLang="en-US" dirty="0"/>
              <a:t>總體百分比評估若超過</a:t>
            </a:r>
            <a:r>
              <a:rPr lang="en-US" altLang="zh-TW" dirty="0"/>
              <a:t>100%</a:t>
            </a:r>
            <a:r>
              <a:rPr lang="zh-TW" altLang="en-US" dirty="0"/>
              <a:t>，表示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en-US" altLang="zh-TW" b="1" dirty="0">
                <a:solidFill>
                  <a:srgbClr val="00B050"/>
                </a:solidFill>
              </a:rPr>
              <a:t>-PK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優於</a:t>
            </a:r>
            <a:r>
              <a:rPr lang="en-US" altLang="zh-TW" b="1" dirty="0">
                <a:solidFill>
                  <a:srgbClr val="FF0000"/>
                </a:solidFill>
              </a:rPr>
              <a:t>Base-PK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，反之則劣於</a:t>
            </a:r>
            <a:r>
              <a:rPr lang="en-US" altLang="zh-TW" b="1" dirty="0">
                <a:solidFill>
                  <a:srgbClr val="FF0000"/>
                </a:solidFill>
              </a:rPr>
              <a:t>Base-PK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資料正確性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Base-PK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 與 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en-US" altLang="zh-TW" b="1" dirty="0">
                <a:solidFill>
                  <a:srgbClr val="00B050"/>
                </a:solidFill>
              </a:rPr>
              <a:t>-PK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已有比較過最後</a:t>
            </a:r>
            <a:r>
              <a:rPr lang="en-US" altLang="zh-TW" dirty="0"/>
              <a:t>12</a:t>
            </a:r>
            <a:r>
              <a:rPr lang="zh-TW" altLang="en-US" dirty="0"/>
              <a:t>層所給出</a:t>
            </a:r>
            <a:r>
              <a:rPr lang="en-US" altLang="zh-TW" dirty="0" err="1"/>
              <a:t>bestValue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bestMove</a:t>
            </a:r>
            <a:r>
              <a:rPr lang="zh-TW" altLang="en-US" dirty="0"/>
              <a:t>都一樣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en-US" altLang="zh-TW" b="1" dirty="0">
                <a:solidFill>
                  <a:srgbClr val="00B050"/>
                </a:solidFill>
              </a:rPr>
              <a:t>-PK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額外資訊 </a:t>
            </a:r>
            <a:r>
              <a:rPr lang="en-US" altLang="zh-TW" dirty="0"/>
              <a:t>:</a:t>
            </a:r>
            <a:r>
              <a:rPr lang="zh-TW" altLang="en-US" dirty="0"/>
              <a:t>除了第一次搜尋</a:t>
            </a:r>
            <a:r>
              <a:rPr lang="en-US" altLang="zh-TW" dirty="0"/>
              <a:t>2,4,6,8,10,12</a:t>
            </a:r>
            <a:r>
              <a:rPr lang="zh-TW" altLang="en-US" dirty="0"/>
              <a:t>層都需要花費時間之外，其餘的搜尋花費時間只有在</a:t>
            </a:r>
            <a:r>
              <a:rPr lang="en-US" altLang="zh-TW" dirty="0"/>
              <a:t>12</a:t>
            </a:r>
            <a:r>
              <a:rPr lang="zh-TW" altLang="en-US" dirty="0"/>
              <a:t>層。如右圖，已知紅色三角形以搜完，當搜尋綠色三角形時，黃色部分可直接從</a:t>
            </a:r>
            <a:r>
              <a:rPr lang="en-US" altLang="zh-TW" dirty="0" err="1"/>
              <a:t>hashTable</a:t>
            </a:r>
            <a:r>
              <a:rPr lang="zh-TW" altLang="en-US" dirty="0"/>
              <a:t>中取得資訊</a:t>
            </a:r>
            <a:endParaRPr lang="en-US" altLang="zh-TW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6F1B705-39EA-4FA0-9A96-739F78AB9501}"/>
              </a:ext>
            </a:extLst>
          </p:cNvPr>
          <p:cNvGrpSpPr/>
          <p:nvPr/>
        </p:nvGrpSpPr>
        <p:grpSpPr>
          <a:xfrm>
            <a:off x="6947555" y="1369869"/>
            <a:ext cx="5060277" cy="4154237"/>
            <a:chOff x="6427230" y="848717"/>
            <a:chExt cx="5098921" cy="411826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C6E026F-5A7A-4998-8FD0-482E6D11D6E2}"/>
                </a:ext>
              </a:extLst>
            </p:cNvPr>
            <p:cNvGrpSpPr/>
            <p:nvPr/>
          </p:nvGrpSpPr>
          <p:grpSpPr>
            <a:xfrm>
              <a:off x="8112076" y="1070841"/>
              <a:ext cx="3414075" cy="3772293"/>
              <a:chOff x="8135331" y="1074157"/>
              <a:chExt cx="3414075" cy="3772293"/>
            </a:xfrm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0E3B631E-C116-42B5-9E3D-EB21593D4047}"/>
                  </a:ext>
                </a:extLst>
              </p:cNvPr>
              <p:cNvSpPr/>
              <p:nvPr/>
            </p:nvSpPr>
            <p:spPr>
              <a:xfrm>
                <a:off x="8135331" y="1074157"/>
                <a:ext cx="3299382" cy="3016577"/>
              </a:xfrm>
              <a:prstGeom prst="triangle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37ABCDA9-DAE0-46CE-A2D3-83419B4E8A27}"/>
                  </a:ext>
                </a:extLst>
              </p:cNvPr>
              <p:cNvSpPr/>
              <p:nvPr/>
            </p:nvSpPr>
            <p:spPr>
              <a:xfrm>
                <a:off x="8250024" y="1829873"/>
                <a:ext cx="3299382" cy="3016577"/>
              </a:xfrm>
              <a:prstGeom prst="triangle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D0E7EBD-20AD-4C88-96AD-8CF752800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5844" y="1050388"/>
              <a:ext cx="2019897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DCD76AE-6C58-4916-90DA-574FCF63DBD1}"/>
                </a:ext>
              </a:extLst>
            </p:cNvPr>
            <p:cNvSpPr txBox="1"/>
            <p:nvPr/>
          </p:nvSpPr>
          <p:spPr>
            <a:xfrm>
              <a:off x="6427230" y="848717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ROOT</a:t>
              </a:r>
              <a:r>
                <a:rPr lang="zh-TW" altLang="en-US" dirty="0"/>
                <a:t> </a:t>
              </a:r>
              <a:r>
                <a:rPr lang="en-US" altLang="zh-TW" dirty="0"/>
                <a:t>(10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2844B715-55B3-4E62-A33F-9A3A0641A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074" y="4077992"/>
              <a:ext cx="367254" cy="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1E1A9D1-36F1-4BF0-BE0D-011185C34415}"/>
                </a:ext>
              </a:extLst>
            </p:cNvPr>
            <p:cNvSpPr txBox="1"/>
            <p:nvPr/>
          </p:nvSpPr>
          <p:spPr>
            <a:xfrm>
              <a:off x="6568096" y="3863573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/>
                  </a:solidFill>
                </a:rPr>
                <a:t>Leaf</a:t>
              </a:r>
              <a:r>
                <a:rPr lang="zh-TW" altLang="en-US" dirty="0">
                  <a:solidFill>
                    <a:schemeClr val="accent6"/>
                  </a:solidFill>
                </a:rPr>
                <a:t> </a:t>
              </a:r>
              <a:r>
                <a:rPr lang="en-US" altLang="zh-TW" dirty="0"/>
                <a:t>(20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4B64227-7CAF-4CD6-BD6F-6455AF8A4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409" y="1466254"/>
              <a:ext cx="2203524" cy="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A43B561-1E57-4572-8EFA-EAC411AEB701}"/>
                </a:ext>
              </a:extLst>
            </p:cNvPr>
            <p:cNvCxnSpPr>
              <a:cxnSpLocks/>
            </p:cNvCxnSpPr>
            <p:nvPr/>
          </p:nvCxnSpPr>
          <p:spPr>
            <a:xfrm>
              <a:off x="7756409" y="1798619"/>
              <a:ext cx="2387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503337A-E6BE-49AC-AE8C-4499905E8BA7}"/>
                </a:ext>
              </a:extLst>
            </p:cNvPr>
            <p:cNvSpPr txBox="1"/>
            <p:nvPr/>
          </p:nvSpPr>
          <p:spPr>
            <a:xfrm>
              <a:off x="7018953" y="1244623"/>
              <a:ext cx="796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(11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DEB3F64-8894-431E-A551-1C294A8C26A5}"/>
                </a:ext>
              </a:extLst>
            </p:cNvPr>
            <p:cNvSpPr txBox="1"/>
            <p:nvPr/>
          </p:nvSpPr>
          <p:spPr>
            <a:xfrm>
              <a:off x="6507566" y="1581767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ROOT</a:t>
              </a:r>
              <a:r>
                <a:rPr lang="en-US" altLang="zh-TW" dirty="0"/>
                <a:t>(12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4360DCD5-1D92-4AB5-B949-D3CF705DE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5888" y="4839692"/>
              <a:ext cx="550881" cy="9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0D21604-D690-44DF-B1A7-46563F558027}"/>
                </a:ext>
              </a:extLst>
            </p:cNvPr>
            <p:cNvSpPr txBox="1"/>
            <p:nvPr/>
          </p:nvSpPr>
          <p:spPr>
            <a:xfrm>
              <a:off x="6568095" y="4597645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Leaf</a:t>
              </a:r>
              <a:r>
                <a:rPr lang="zh-TW" altLang="en-US" dirty="0"/>
                <a:t> </a:t>
              </a:r>
              <a:r>
                <a:rPr lang="en-US" altLang="zh-TW" dirty="0"/>
                <a:t>(22</a:t>
              </a:r>
              <a:r>
                <a:rPr lang="zh-TW" altLang="en-US" dirty="0"/>
                <a:t>子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FDDAA965-4497-4FFE-8FB2-031941FA0E8A}"/>
                </a:ext>
              </a:extLst>
            </p:cNvPr>
            <p:cNvSpPr/>
            <p:nvPr/>
          </p:nvSpPr>
          <p:spPr>
            <a:xfrm>
              <a:off x="8738675" y="1865737"/>
              <a:ext cx="2322080" cy="218250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C686A0FD-D3E0-40EB-82CA-91B7902FA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664268"/>
              </p:ext>
            </p:extLst>
          </p:nvPr>
        </p:nvGraphicFramePr>
        <p:xfrm>
          <a:off x="473837" y="478274"/>
          <a:ext cx="11241151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617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050CF580-4D9A-4ED3-A68A-DB3799DE4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534446"/>
              </p:ext>
            </p:extLst>
          </p:nvPr>
        </p:nvGraphicFramePr>
        <p:xfrm>
          <a:off x="477013" y="478274"/>
          <a:ext cx="11237976" cy="58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953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79ACC0-79FF-456B-882A-AC5AF25E2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3330"/>
              </p:ext>
            </p:extLst>
          </p:nvPr>
        </p:nvGraphicFramePr>
        <p:xfrm>
          <a:off x="301658" y="13637"/>
          <a:ext cx="7456604" cy="6830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90">
                  <a:extLst>
                    <a:ext uri="{9D8B030D-6E8A-4147-A177-3AD203B41FA5}">
                      <a16:colId xmlns:a16="http://schemas.microsoft.com/office/drawing/2014/main" val="1461975701"/>
                    </a:ext>
                  </a:extLst>
                </a:gridCol>
                <a:gridCol w="791690">
                  <a:extLst>
                    <a:ext uri="{9D8B030D-6E8A-4147-A177-3AD203B41FA5}">
                      <a16:colId xmlns:a16="http://schemas.microsoft.com/office/drawing/2014/main" val="1855616769"/>
                    </a:ext>
                  </a:extLst>
                </a:gridCol>
                <a:gridCol w="924150">
                  <a:extLst>
                    <a:ext uri="{9D8B030D-6E8A-4147-A177-3AD203B41FA5}">
                      <a16:colId xmlns:a16="http://schemas.microsoft.com/office/drawing/2014/main" val="1584469082"/>
                    </a:ext>
                  </a:extLst>
                </a:gridCol>
                <a:gridCol w="659230">
                  <a:extLst>
                    <a:ext uri="{9D8B030D-6E8A-4147-A177-3AD203B41FA5}">
                      <a16:colId xmlns:a16="http://schemas.microsoft.com/office/drawing/2014/main" val="2346043120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4033941323"/>
                    </a:ext>
                  </a:extLst>
                </a:gridCol>
                <a:gridCol w="857840">
                  <a:extLst>
                    <a:ext uri="{9D8B030D-6E8A-4147-A177-3AD203B41FA5}">
                      <a16:colId xmlns:a16="http://schemas.microsoft.com/office/drawing/2014/main" val="3830024196"/>
                    </a:ext>
                  </a:extLst>
                </a:gridCol>
                <a:gridCol w="858164">
                  <a:extLst>
                    <a:ext uri="{9D8B030D-6E8A-4147-A177-3AD203B41FA5}">
                      <a16:colId xmlns:a16="http://schemas.microsoft.com/office/drawing/2014/main" val="1552576177"/>
                    </a:ext>
                  </a:extLst>
                </a:gridCol>
                <a:gridCol w="791690">
                  <a:extLst>
                    <a:ext uri="{9D8B030D-6E8A-4147-A177-3AD203B41FA5}">
                      <a16:colId xmlns:a16="http://schemas.microsoft.com/office/drawing/2014/main" val="1170520207"/>
                    </a:ext>
                  </a:extLst>
                </a:gridCol>
                <a:gridCol w="791690">
                  <a:extLst>
                    <a:ext uri="{9D8B030D-6E8A-4147-A177-3AD203B41FA5}">
                      <a16:colId xmlns:a16="http://schemas.microsoft.com/office/drawing/2014/main" val="2795260901"/>
                    </a:ext>
                  </a:extLst>
                </a:gridCol>
              </a:tblGrid>
              <a:tr h="18633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Base</a:t>
                      </a:r>
                      <a:r>
                        <a:rPr lang="zh-TW" altLang="en-US" sz="1100" b="1" u="none" strike="noStrike" dirty="0">
                          <a:effectLst/>
                        </a:rPr>
                        <a:t>版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HashTable</a:t>
                      </a:r>
                      <a:r>
                        <a:rPr lang="zh-TW" altLang="en-US" sz="1100" b="1" u="none" strike="noStrike" dirty="0">
                          <a:effectLst/>
                        </a:rPr>
                        <a:t>版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理想秒數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effectLst/>
                        </a:rPr>
                        <a:t>理想減少 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dirty="0"/>
                        <a:t>額外花費 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效能評估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615" marR="5615" marT="5615" marB="0" anchor="b"/>
                </a:tc>
                <a:extLst>
                  <a:ext uri="{0D108BD9-81ED-4DB2-BD59-A6C34878D82A}">
                    <a16:rowId xmlns:a16="http://schemas.microsoft.com/office/drawing/2014/main" val="1906320659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T(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N(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T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‘(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N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‘(</a:t>
                      </a:r>
                      <a:r>
                        <a:rPr lang="en-US" sz="1000" u="none" strike="noStrike" dirty="0">
                          <a:effectLst/>
                        </a:rPr>
                        <a:t>Node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T - 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u="none" strike="noStrike" dirty="0">
                          <a:effectLst/>
                        </a:rPr>
                        <a:t>T</a:t>
                      </a:r>
                      <a:r>
                        <a:rPr lang="zh-TW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zh-TW" sz="900" u="none" strike="noStrike" dirty="0">
                          <a:effectLst/>
                        </a:rPr>
                        <a:t>‘ - (N ' / N)*T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118173902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2820925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2171925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1.04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639937004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6458619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4985500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2.42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339743269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5594112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3921847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355868418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24604501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18795330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7.97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27208676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23053895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15066521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6.71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3.56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510%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125261377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20548168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15109911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6.52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371938602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36356709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23879341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8.90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1.88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800995331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46635509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27479738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10.46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7.29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99369338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47637853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26507019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9.82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7.83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3.31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788203343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97.50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268754944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141434975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51.31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46.19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21.63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4175083529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123.28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357291577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144973565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50.02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73.26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22.68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434866661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370.46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1097137157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216.86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422913398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142.80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227.66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74.06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307%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657341889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80.85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230621257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122645119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37.86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18.85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256375079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52593853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28630698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10.43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8.73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172%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80326526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61010053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34671407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12.69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9.64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6.18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156%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84540166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32.28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86261815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44542113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16.67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15.61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9.19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170%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4259546591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24.94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61624015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31011449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12.55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12.39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6.12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202%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192570746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37767385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22542464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9.75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6.58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5.45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84225815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16839855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10720232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4.78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2.73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2.23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122%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256488479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2920113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1759925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400%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236106292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1523061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914512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0.54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398%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144611931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431262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266485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285%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3561472979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260304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157448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1140%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37113695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106670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68885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-0.01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-460%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2127034676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-0.01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-49%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787824351"/>
                  </a:ext>
                </a:extLst>
              </a:tr>
              <a:tr h="1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effectLst/>
                        </a:rPr>
                        <a:t>26</a:t>
                      </a:r>
                      <a:r>
                        <a:rPr lang="zh-TW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zh-TW" sz="1000" u="none" strike="noStrike" dirty="0">
                          <a:effectLst/>
                        </a:rPr>
                        <a:t>~30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1593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1422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0.00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0.00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09" marR="4709" marT="4709" marB="0" anchor="b"/>
                </a:tc>
                <a:extLst>
                  <a:ext uri="{0D108BD9-81ED-4DB2-BD59-A6C34878D82A}">
                    <a16:rowId xmlns:a16="http://schemas.microsoft.com/office/drawing/2014/main" val="76941322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8AE8806-4DFD-4F25-94EA-A7A3E47B2285}"/>
              </a:ext>
            </a:extLst>
          </p:cNvPr>
          <p:cNvSpPr txBox="1"/>
          <p:nvPr/>
        </p:nvSpPr>
        <p:spPr>
          <a:xfrm>
            <a:off x="7758262" y="2551837"/>
            <a:ext cx="3982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效能評估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理想降低秒數 </a:t>
            </a:r>
            <a:r>
              <a:rPr lang="en-US" altLang="zh-TW" dirty="0"/>
              <a:t>/</a:t>
            </a:r>
            <a:r>
              <a:rPr lang="zh-TW" altLang="en-US" dirty="0"/>
              <a:t> 實際額外花費秒數 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若超過</a:t>
            </a:r>
            <a:r>
              <a:rPr lang="en-US" altLang="zh-TW" dirty="0"/>
              <a:t>100%</a:t>
            </a:r>
            <a:r>
              <a:rPr lang="zh-TW" altLang="en-US" dirty="0"/>
              <a:t>，表示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優於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，反之則劣於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若出現負數表示比理想更好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227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C2D0E4-0444-491F-B81F-3A5173294464}"/>
              </a:ext>
            </a:extLst>
          </p:cNvPr>
          <p:cNvSpPr txBox="1"/>
          <p:nvPr/>
        </p:nvSpPr>
        <p:spPr>
          <a:xfrm>
            <a:off x="3429000" y="2705725"/>
            <a:ext cx="533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報告結束</a:t>
            </a:r>
            <a:endParaRPr lang="en-US" altLang="zh-TW" sz="4400" dirty="0"/>
          </a:p>
          <a:p>
            <a:pPr algn="ctr"/>
            <a:r>
              <a:rPr lang="zh-TW" altLang="en-US" sz="4400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42939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F0433-DC20-4E9F-B86D-2024B304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B174-9C59-42BE-8895-1231C05E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Transposition table</a:t>
            </a:r>
          </a:p>
          <a:p>
            <a:pPr lvl="1"/>
            <a:r>
              <a:rPr lang="zh-TW" altLang="en-US" sz="1800" dirty="0"/>
              <a:t>基本設定與介紹</a:t>
            </a:r>
            <a:endParaRPr lang="en-US" altLang="zh-TW" sz="1800" dirty="0"/>
          </a:p>
          <a:p>
            <a:pPr lvl="1"/>
            <a:r>
              <a:rPr lang="zh-TW" altLang="en-US" sz="1800" dirty="0"/>
              <a:t>不連續盤面</a:t>
            </a:r>
            <a:endParaRPr lang="en-US" altLang="zh-TW" sz="1600" dirty="0"/>
          </a:p>
          <a:p>
            <a:pPr lvl="1"/>
            <a:r>
              <a:rPr lang="zh-TW" altLang="en-US" sz="1800" dirty="0"/>
              <a:t>連續盤面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7850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79345AB-EBEE-4DB0-A838-F98D77D7F43F}"/>
              </a:ext>
            </a:extLst>
          </p:cNvPr>
          <p:cNvSpPr txBox="1"/>
          <p:nvPr/>
        </p:nvSpPr>
        <p:spPr>
          <a:xfrm>
            <a:off x="4027995" y="3263188"/>
            <a:ext cx="4136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Transposition table</a:t>
            </a:r>
          </a:p>
        </p:txBody>
      </p:sp>
    </p:spTree>
    <p:extLst>
      <p:ext uri="{BB962C8B-B14F-4D97-AF65-F5344CB8AC3E}">
        <p14:creationId xmlns:p14="http://schemas.microsoft.com/office/powerpoint/2010/main" val="410473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702ACA-43B7-446A-943B-6F3C76A8FDE5}"/>
              </a:ext>
            </a:extLst>
          </p:cNvPr>
          <p:cNvSpPr txBox="1"/>
          <p:nvPr/>
        </p:nvSpPr>
        <p:spPr>
          <a:xfrm>
            <a:off x="665849" y="1258823"/>
            <a:ext cx="109291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92D050"/>
                </a:solidFill>
              </a:rPr>
              <a:t>Hash table Data Struct:</a:t>
            </a:r>
          </a:p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hash key (128-bits)</a:t>
            </a:r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depth : </a:t>
            </a:r>
            <a:r>
              <a:rPr lang="en-US" altLang="zh-TW" sz="2000" dirty="0" err="1"/>
              <a:t>max_depth</a:t>
            </a:r>
            <a:r>
              <a:rPr lang="en-US" altLang="zh-TW" sz="2000" dirty="0"/>
              <a:t> – </a:t>
            </a:r>
            <a:r>
              <a:rPr lang="en-US" altLang="zh-TW" sz="2000" dirty="0" err="1"/>
              <a:t>now_depth</a:t>
            </a:r>
            <a:endParaRPr lang="en-US" altLang="zh-TW" sz="2000" dirty="0"/>
          </a:p>
          <a:p>
            <a:r>
              <a:rPr lang="en-US" altLang="zh-TW" sz="2000" dirty="0"/>
              <a:t>3. Flag – exact , lower bound , upper bound</a:t>
            </a:r>
          </a:p>
          <a:p>
            <a:r>
              <a:rPr lang="en-US" altLang="zh-TW" sz="2000" dirty="0"/>
              <a:t>4. Best value</a:t>
            </a:r>
          </a:p>
          <a:p>
            <a:r>
              <a:rPr lang="en-US" altLang="zh-TW" sz="2000" dirty="0"/>
              <a:t>5. Best move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Hash key design:</a:t>
            </a:r>
          </a:p>
          <a:p>
            <a:r>
              <a:rPr lang="en-US" altLang="zh-TW" sz="2000" dirty="0"/>
              <a:t>Array[2][64] : random number (128-bits)</a:t>
            </a:r>
          </a:p>
          <a:p>
            <a:r>
              <a:rPr lang="en-US" altLang="zh-TW" sz="2000" dirty="0"/>
              <a:t>	Array[0][0~63] -&gt; White</a:t>
            </a:r>
          </a:p>
          <a:p>
            <a:r>
              <a:rPr lang="en-US" altLang="zh-TW" sz="2000" dirty="0"/>
              <a:t>	Array[1][0~63] -&gt; Black</a:t>
            </a:r>
          </a:p>
          <a:p>
            <a:r>
              <a:rPr lang="en-US" altLang="zh-TW" sz="2000" dirty="0"/>
              <a:t>Color[2] : random number (128-bits)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Hash Function:</a:t>
            </a:r>
          </a:p>
          <a:p>
            <a:r>
              <a:rPr lang="en-US" altLang="zh-TW" sz="2000" dirty="0"/>
              <a:t>Hash key = Color[black or white]  XOR  Array[][]  XOR Array[][] ….. XOR Array[][]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Hash table size:</a:t>
            </a:r>
          </a:p>
          <a:p>
            <a:r>
              <a:rPr lang="en-US" altLang="zh-TW" sz="2000" dirty="0"/>
              <a:t>2^26 = 67108864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BA0D045-E598-4C61-B9FE-DE2F5475E098}"/>
              </a:ext>
            </a:extLst>
          </p:cNvPr>
          <p:cNvGrpSpPr/>
          <p:nvPr/>
        </p:nvGrpSpPr>
        <p:grpSpPr>
          <a:xfrm>
            <a:off x="5992089" y="1258823"/>
            <a:ext cx="5325992" cy="875519"/>
            <a:chOff x="665849" y="5582686"/>
            <a:chExt cx="5325992" cy="87551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3E3103B-A085-48A4-A9E0-3672E14A988D}"/>
                </a:ext>
              </a:extLst>
            </p:cNvPr>
            <p:cNvGrpSpPr/>
            <p:nvPr/>
          </p:nvGrpSpPr>
          <p:grpSpPr>
            <a:xfrm>
              <a:off x="665849" y="5582686"/>
              <a:ext cx="5325992" cy="400110"/>
              <a:chOff x="6550198" y="5822154"/>
              <a:chExt cx="3706597" cy="40011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C14ED12F-C19B-46E3-A330-C7BC790E5F13}"/>
                  </a:ext>
                </a:extLst>
              </p:cNvPr>
              <p:cNvGrpSpPr/>
              <p:nvPr/>
            </p:nvGrpSpPr>
            <p:grpSpPr>
              <a:xfrm>
                <a:off x="7442394" y="5900910"/>
                <a:ext cx="2777397" cy="273377"/>
                <a:chOff x="3447970" y="5439265"/>
                <a:chExt cx="2777397" cy="273377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E9438105-0757-4873-AA99-8DB5D716543D}"/>
                    </a:ext>
                  </a:extLst>
                </p:cNvPr>
                <p:cNvSpPr/>
                <p:nvPr/>
              </p:nvSpPr>
              <p:spPr>
                <a:xfrm>
                  <a:off x="3447970" y="5439265"/>
                  <a:ext cx="2775158" cy="2733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D27629A-EF94-409A-A14D-1DA1EDEE519F}"/>
                    </a:ext>
                  </a:extLst>
                </p:cNvPr>
                <p:cNvSpPr/>
                <p:nvPr/>
              </p:nvSpPr>
              <p:spPr>
                <a:xfrm>
                  <a:off x="5046703" y="5439265"/>
                  <a:ext cx="1178664" cy="27337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EFF2FB5-973C-4798-8330-6B36764979D4}"/>
                  </a:ext>
                </a:extLst>
              </p:cNvPr>
              <p:cNvSpPr txBox="1"/>
              <p:nvPr/>
            </p:nvSpPr>
            <p:spPr>
              <a:xfrm>
                <a:off x="6550198" y="5822154"/>
                <a:ext cx="889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92D050"/>
                    </a:solidFill>
                  </a:rPr>
                  <a:t>Hash key : </a:t>
                </a:r>
                <a:endParaRPr lang="zh-TW" altLang="en-US" sz="2000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E88739-11FE-42C4-A9D3-F98CECBB0398}"/>
                  </a:ext>
                </a:extLst>
              </p:cNvPr>
              <p:cNvSpPr txBox="1"/>
              <p:nvPr/>
            </p:nvSpPr>
            <p:spPr>
              <a:xfrm>
                <a:off x="9126881" y="5852932"/>
                <a:ext cx="112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Hash Index : 26</a:t>
                </a:r>
                <a:endParaRPr lang="zh-TW" altLang="en-US" dirty="0"/>
              </a:p>
            </p:txBody>
          </p:sp>
        </p:grpSp>
        <p:sp>
          <p:nvSpPr>
            <p:cNvPr id="11" name="左大括弧 10">
              <a:extLst>
                <a:ext uri="{FF2B5EF4-FFF2-40B4-BE49-F238E27FC236}">
                  <a16:creationId xmlns:a16="http://schemas.microsoft.com/office/drawing/2014/main" id="{C2597D93-2409-40F1-9EDA-3DD54DBDAAA4}"/>
                </a:ext>
              </a:extLst>
            </p:cNvPr>
            <p:cNvSpPr/>
            <p:nvPr/>
          </p:nvSpPr>
          <p:spPr>
            <a:xfrm rot="16200000">
              <a:off x="3872927" y="4086687"/>
              <a:ext cx="131010" cy="3987612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753B4C9-E552-40A9-9703-03960FFCD039}"/>
                </a:ext>
              </a:extLst>
            </p:cNvPr>
            <p:cNvSpPr txBox="1"/>
            <p:nvPr/>
          </p:nvSpPr>
          <p:spPr>
            <a:xfrm>
              <a:off x="3717451" y="6088873"/>
              <a:ext cx="650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128</a:t>
              </a:r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814A7B-88D2-45FD-9C08-A898D6247D1B}"/>
              </a:ext>
            </a:extLst>
          </p:cNvPr>
          <p:cNvSpPr txBox="1"/>
          <p:nvPr/>
        </p:nvSpPr>
        <p:spPr>
          <a:xfrm>
            <a:off x="665849" y="495037"/>
            <a:ext cx="59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基本設定與介紹 </a:t>
            </a:r>
            <a:r>
              <a:rPr lang="en-US" altLang="zh-TW" sz="3600" dirty="0"/>
              <a:t>– </a:t>
            </a:r>
            <a:r>
              <a:rPr lang="en-US" altLang="zh-TW" sz="3600" dirty="0" err="1"/>
              <a:t>hashtable</a:t>
            </a:r>
            <a:r>
              <a:rPr lang="en-US" altLang="zh-TW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3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1D702ACA-43B7-446A-943B-6F3C76A8FDE5}"/>
              </a:ext>
            </a:extLst>
          </p:cNvPr>
          <p:cNvSpPr txBox="1"/>
          <p:nvPr/>
        </p:nvSpPr>
        <p:spPr>
          <a:xfrm>
            <a:off x="816677" y="2248638"/>
            <a:ext cx="56406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CPU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pt-BR" altLang="zh-TW" sz="2400" dirty="0"/>
              <a:t>Intel(R) Core(TM) i7-6700HQ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記憶體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8G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SSD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WD </a:t>
            </a:r>
            <a:r>
              <a:rPr lang="zh-TW" altLang="en-US" sz="2400" dirty="0"/>
              <a:t>藍標</a:t>
            </a:r>
            <a:r>
              <a:rPr lang="en-US" altLang="zh-TW" sz="2400" dirty="0"/>
              <a:t>SN550 </a:t>
            </a:r>
          </a:p>
          <a:p>
            <a:r>
              <a:rPr lang="en-US" altLang="zh-TW" sz="2400" dirty="0"/>
              <a:t>		 Size : 500GB</a:t>
            </a:r>
          </a:p>
          <a:p>
            <a:r>
              <a:rPr lang="en-US" altLang="zh-TW" sz="2400" dirty="0"/>
              <a:t>		 read : 2400MB/s</a:t>
            </a:r>
          </a:p>
          <a:p>
            <a:r>
              <a:rPr lang="en-US" altLang="zh-TW" sz="2400" dirty="0"/>
              <a:t>		 write : 1750MB/s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/>
              <a:t>顯卡 </a:t>
            </a:r>
            <a:r>
              <a:rPr lang="en-US" altLang="zh-TW" sz="2000" dirty="0"/>
              <a:t>: GTX1060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dirty="0"/>
              <a:t>OS : Window10</a:t>
            </a:r>
            <a:r>
              <a:rPr lang="zh-TW" altLang="en-US" sz="2000" dirty="0"/>
              <a:t>教育版</a:t>
            </a:r>
            <a:r>
              <a:rPr lang="en-US" altLang="zh-TW" sz="2000" dirty="0"/>
              <a:t>(64bit)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814A7B-88D2-45FD-9C08-A898D6247D1B}"/>
              </a:ext>
            </a:extLst>
          </p:cNvPr>
          <p:cNvSpPr txBox="1"/>
          <p:nvPr/>
        </p:nvSpPr>
        <p:spPr>
          <a:xfrm>
            <a:off x="665849" y="815549"/>
            <a:ext cx="594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基本設定與介紹 </a:t>
            </a:r>
            <a:r>
              <a:rPr lang="en-US" altLang="zh-TW" sz="3600" dirty="0"/>
              <a:t>– </a:t>
            </a:r>
            <a:r>
              <a:rPr lang="zh-TW" altLang="en-US" sz="3600" dirty="0"/>
              <a:t>電腦配備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2621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A5010B58-DC79-4992-BB73-DF74773F9742}"/>
              </a:ext>
            </a:extLst>
          </p:cNvPr>
          <p:cNvSpPr txBox="1"/>
          <p:nvPr/>
        </p:nvSpPr>
        <p:spPr>
          <a:xfrm>
            <a:off x="612743" y="35266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基本設定與介紹 </a:t>
            </a:r>
            <a:r>
              <a:rPr lang="en-US" altLang="zh-TW" sz="3200" dirty="0"/>
              <a:t>– code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843FD6-1C1E-4AAA-A4A8-CE37BE14F1C6}"/>
              </a:ext>
            </a:extLst>
          </p:cNvPr>
          <p:cNvSpPr txBox="1"/>
          <p:nvPr/>
        </p:nvSpPr>
        <p:spPr>
          <a:xfrm>
            <a:off x="612743" y="1223128"/>
            <a:ext cx="52627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Alpha-Beta(</a:t>
            </a:r>
            <a:r>
              <a:rPr lang="el-GR" altLang="zh-TW" sz="1400" dirty="0"/>
              <a:t>α, β) {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!= NULL </a:t>
            </a:r>
            <a:r>
              <a:rPr lang="en-US" altLang="zh-TW" sz="1400" b="1" dirty="0">
                <a:solidFill>
                  <a:srgbClr val="00B050"/>
                </a:solidFill>
              </a:rPr>
              <a:t>and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≥ depth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EXACT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00B050"/>
                </a:solidFill>
              </a:rPr>
              <a:t>return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HashTable.value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</a:t>
            </a:r>
            <a:r>
              <a:rPr lang="en-US" altLang="zh-TW" sz="1400" b="1" dirty="0">
                <a:solidFill>
                  <a:srgbClr val="00B050"/>
                </a:solidFill>
              </a:rPr>
              <a:t>else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LOWERBOUND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  <a:r>
              <a:rPr lang="zh-TW" altLang="en-US" sz="1400" dirty="0"/>
              <a:t>   </a:t>
            </a:r>
            <a:r>
              <a:rPr lang="el-GR" altLang="zh-TW" sz="1400" dirty="0"/>
              <a:t>α = </a:t>
            </a:r>
            <a:r>
              <a:rPr lang="en-US" altLang="zh-TW" sz="1400" dirty="0"/>
              <a:t>max(</a:t>
            </a:r>
            <a:r>
              <a:rPr lang="el-GR" altLang="zh-TW" sz="1400" dirty="0"/>
              <a:t>α, </a:t>
            </a:r>
            <a:r>
              <a:rPr lang="en-US" altLang="zh-TW" sz="1400" dirty="0" err="1"/>
              <a:t>HashTable.value</a:t>
            </a:r>
            <a:r>
              <a:rPr lang="en-US" altLang="zh-TW" sz="1400" dirty="0"/>
              <a:t>)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en-US" altLang="zh-TW" sz="1400" b="1" dirty="0">
                <a:solidFill>
                  <a:srgbClr val="00B050"/>
                </a:solidFill>
              </a:rPr>
              <a:t>else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 flag == </a:t>
            </a:r>
            <a:r>
              <a:rPr lang="en-US" altLang="zh-TW" sz="1400" b="1" dirty="0">
                <a:solidFill>
                  <a:srgbClr val="FF0000"/>
                </a:solidFill>
              </a:rPr>
              <a:t>UPPERBOUND</a:t>
            </a:r>
            <a:r>
              <a:rPr lang="en-US" altLang="zh-TW" sz="1400" dirty="0"/>
              <a:t>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el-GR" altLang="zh-TW" sz="1400" dirty="0"/>
              <a:t>β = </a:t>
            </a:r>
            <a:r>
              <a:rPr lang="en-US" altLang="zh-TW" sz="1400" dirty="0"/>
              <a:t>min(</a:t>
            </a:r>
            <a:r>
              <a:rPr lang="el-GR" altLang="zh-TW" sz="1400" dirty="0"/>
              <a:t>β, </a:t>
            </a:r>
            <a:r>
              <a:rPr lang="en-US" altLang="zh-TW" sz="1400" dirty="0" err="1"/>
              <a:t>HashTable.value</a:t>
            </a:r>
            <a:r>
              <a:rPr lang="en-US" altLang="zh-TW" sz="1400" dirty="0"/>
              <a:t>)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l-GR" altLang="zh-TW" sz="1400" dirty="0"/>
              <a:t>α ≥ β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00B050"/>
                </a:solidFill>
              </a:rPr>
              <a:t>return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HashTable.value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/*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</a:t>
            </a:r>
            <a:r>
              <a:rPr lang="en-US" altLang="zh-TW" sz="1400" dirty="0" err="1"/>
              <a:t>moveGenerator</a:t>
            </a:r>
            <a:r>
              <a:rPr lang="en-US" altLang="zh-TW" sz="1400" dirty="0"/>
              <a:t> , </a:t>
            </a:r>
            <a:r>
              <a:rPr lang="en-US" altLang="zh-TW" sz="1400" dirty="0" err="1"/>
              <a:t>moveOrdering</a:t>
            </a:r>
            <a:r>
              <a:rPr lang="en-US" altLang="zh-TW" sz="1400" dirty="0"/>
              <a:t> , evaluation function , …….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m &gt;= </a:t>
            </a:r>
            <a:r>
              <a:rPr lang="el-GR" altLang="zh-TW" sz="1400" dirty="0"/>
              <a:t>β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≤ depth </a:t>
            </a:r>
            <a:r>
              <a:rPr lang="en-US" altLang="zh-TW" sz="1400" b="1" dirty="0">
                <a:solidFill>
                  <a:srgbClr val="00B050"/>
                </a:solidFill>
              </a:rPr>
              <a:t>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== NULL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update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   flag = </a:t>
            </a:r>
            <a:r>
              <a:rPr lang="en-US" altLang="zh-TW" sz="1400" b="1" dirty="0">
                <a:solidFill>
                  <a:srgbClr val="FF0000"/>
                </a:solidFill>
              </a:rPr>
              <a:t>LOWERBOUND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*/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  <a:r>
              <a:rPr lang="en-US" altLang="zh-TW" sz="1400" b="1" dirty="0">
                <a:solidFill>
                  <a:srgbClr val="00B050"/>
                </a:solidFill>
              </a:rPr>
              <a:t>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HashTable.depth</a:t>
            </a:r>
            <a:r>
              <a:rPr lang="en-US" altLang="zh-TW" sz="1400" dirty="0"/>
              <a:t> ≤ depth </a:t>
            </a:r>
            <a:r>
              <a:rPr lang="en-US" altLang="zh-TW" sz="1400" b="1" dirty="0">
                <a:solidFill>
                  <a:srgbClr val="00B050"/>
                </a:solidFill>
              </a:rPr>
              <a:t>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== NULL </a:t>
            </a:r>
            <a:r>
              <a:rPr lang="en-US" altLang="zh-TW" sz="1400" b="1" dirty="0">
                <a:solidFill>
                  <a:srgbClr val="00B050"/>
                </a:solidFill>
              </a:rPr>
              <a:t>then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     update </a:t>
            </a:r>
            <a:r>
              <a:rPr lang="en-US" altLang="zh-TW" sz="1400" dirty="0" err="1"/>
              <a:t>HashTable</a:t>
            </a:r>
            <a:r>
              <a:rPr lang="en-US" altLang="zh-TW" sz="1400" dirty="0"/>
              <a:t> 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 	   flag = ( m &gt;</a:t>
            </a:r>
            <a:r>
              <a:rPr lang="el-GR" altLang="zh-TW" sz="1400" dirty="0"/>
              <a:t> α</a:t>
            </a:r>
            <a:r>
              <a:rPr lang="en-US" altLang="zh-TW" sz="1400" dirty="0"/>
              <a:t> ) ? </a:t>
            </a:r>
            <a:r>
              <a:rPr lang="en-US" altLang="zh-TW" sz="1400" b="1" dirty="0">
                <a:solidFill>
                  <a:srgbClr val="FF0000"/>
                </a:solidFill>
              </a:rPr>
              <a:t>EXACT </a:t>
            </a:r>
            <a:r>
              <a:rPr lang="en-US" altLang="zh-TW" sz="1400" b="1" dirty="0"/>
              <a:t>:</a:t>
            </a:r>
            <a:r>
              <a:rPr lang="en-US" altLang="zh-TW" sz="1400" b="1" dirty="0">
                <a:solidFill>
                  <a:srgbClr val="FF0000"/>
                </a:solidFill>
              </a:rPr>
              <a:t> UPPERBOUND</a:t>
            </a:r>
            <a:endParaRPr lang="en-US" altLang="zh-TW" sz="1400" dirty="0"/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	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eriod"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C6C1A4-2F2B-4A30-8D25-11808CAA6CD3}"/>
              </a:ext>
            </a:extLst>
          </p:cNvPr>
          <p:cNvSpPr txBox="1"/>
          <p:nvPr/>
        </p:nvSpPr>
        <p:spPr>
          <a:xfrm>
            <a:off x="5718929" y="1228911"/>
            <a:ext cx="6196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</a:rPr>
              <a:t>2</a:t>
            </a:r>
            <a:r>
              <a:rPr lang="en-US" altLang="zh-TW" sz="1600" dirty="0"/>
              <a:t>~</a:t>
            </a:r>
            <a:r>
              <a:rPr lang="en-US" altLang="zh-TW" sz="1600" dirty="0">
                <a:solidFill>
                  <a:srgbClr val="FFC000"/>
                </a:solidFill>
              </a:rPr>
              <a:t>10</a:t>
            </a:r>
            <a:r>
              <a:rPr lang="zh-TW" altLang="en-US" sz="1600" dirty="0"/>
              <a:t>  </a:t>
            </a:r>
            <a:r>
              <a:rPr lang="en-US" altLang="zh-TW" sz="1600" dirty="0"/>
              <a:t>:</a:t>
            </a:r>
            <a:r>
              <a:rPr lang="zh-TW" altLang="en-US" sz="1600" dirty="0"/>
              <a:t> 當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有資料且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內的深度比較深時，</a:t>
            </a:r>
            <a:endParaRPr lang="en-US" altLang="zh-TW" sz="1600" dirty="0"/>
          </a:p>
          <a:p>
            <a:r>
              <a:rPr lang="zh-TW" altLang="en-US" sz="1600" dirty="0"/>
              <a:t>如果</a:t>
            </a:r>
            <a:r>
              <a:rPr lang="en-US" altLang="zh-TW" sz="1600" dirty="0"/>
              <a:t>flag</a:t>
            </a:r>
            <a:r>
              <a:rPr lang="zh-TW" altLang="en-US" sz="1600" dirty="0"/>
              <a:t>是</a:t>
            </a:r>
            <a:r>
              <a:rPr lang="en-US" altLang="zh-TW" sz="1600" b="1" dirty="0">
                <a:solidFill>
                  <a:srgbClr val="FF0000"/>
                </a:solidFill>
              </a:rPr>
              <a:t>EXACT </a:t>
            </a:r>
            <a:r>
              <a:rPr lang="zh-TW" altLang="en-US" sz="1600" dirty="0"/>
              <a:t>，表示可直接回傳</a:t>
            </a:r>
            <a:endParaRPr lang="en-US" altLang="zh-TW" sz="1600" dirty="0"/>
          </a:p>
          <a:p>
            <a:r>
              <a:rPr lang="zh-TW" altLang="en-US" sz="1600" dirty="0"/>
              <a:t>如果</a:t>
            </a:r>
            <a:r>
              <a:rPr lang="en-US" altLang="zh-TW" sz="1600" dirty="0"/>
              <a:t>flag</a:t>
            </a:r>
            <a:r>
              <a:rPr lang="zh-TW" altLang="en-US" sz="1600" dirty="0"/>
              <a:t>是</a:t>
            </a:r>
            <a:r>
              <a:rPr lang="en-US" altLang="zh-TW" sz="1600" b="1" dirty="0">
                <a:solidFill>
                  <a:srgbClr val="FF0000"/>
                </a:solidFill>
              </a:rPr>
              <a:t>LOWERBOUND </a:t>
            </a:r>
            <a:r>
              <a:rPr lang="zh-TW" altLang="en-US" sz="1600" dirty="0"/>
              <a:t>，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值與</a:t>
            </a:r>
            <a:r>
              <a:rPr lang="el-GR" altLang="zh-TW" sz="1600" dirty="0"/>
              <a:t>α</a:t>
            </a:r>
            <a:r>
              <a:rPr lang="zh-TW" altLang="en-US" sz="1600" dirty="0"/>
              <a:t>比較哪個</a:t>
            </a:r>
            <a:r>
              <a:rPr lang="zh-TW" altLang="en-US" sz="1600" b="1" dirty="0">
                <a:solidFill>
                  <a:srgbClr val="00B050"/>
                </a:solidFill>
              </a:rPr>
              <a:t>大</a:t>
            </a:r>
            <a:r>
              <a:rPr lang="zh-TW" altLang="en-US" sz="1600" dirty="0"/>
              <a:t>，並更改</a:t>
            </a:r>
            <a:r>
              <a:rPr lang="el-GR" altLang="zh-TW" sz="1600" dirty="0"/>
              <a:t>α</a:t>
            </a:r>
            <a:endParaRPr lang="en-US" altLang="zh-TW" sz="1600" dirty="0"/>
          </a:p>
          <a:p>
            <a:r>
              <a:rPr lang="zh-TW" altLang="en-US" sz="1600" dirty="0"/>
              <a:t>如果</a:t>
            </a:r>
            <a:r>
              <a:rPr lang="en-US" altLang="zh-TW" sz="1600" dirty="0"/>
              <a:t>flag</a:t>
            </a:r>
            <a:r>
              <a:rPr lang="zh-TW" altLang="en-US" sz="1600" dirty="0"/>
              <a:t>是</a:t>
            </a:r>
            <a:r>
              <a:rPr lang="en-US" altLang="zh-TW" sz="1600" b="1" dirty="0">
                <a:solidFill>
                  <a:srgbClr val="FF0000"/>
                </a:solidFill>
              </a:rPr>
              <a:t>UPPERBOUND </a:t>
            </a:r>
            <a:r>
              <a:rPr lang="zh-TW" altLang="en-US" sz="1600" dirty="0"/>
              <a:t>，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值與</a:t>
            </a:r>
            <a:r>
              <a:rPr lang="el-GR" altLang="zh-TW" sz="1600" dirty="0"/>
              <a:t>β</a:t>
            </a:r>
            <a:r>
              <a:rPr lang="zh-TW" altLang="en-US" sz="1600" dirty="0"/>
              <a:t>比較哪個</a:t>
            </a:r>
            <a:r>
              <a:rPr lang="zh-TW" altLang="en-US" sz="1600" b="1" dirty="0">
                <a:solidFill>
                  <a:srgbClr val="00B050"/>
                </a:solidFill>
              </a:rPr>
              <a:t>小</a:t>
            </a:r>
            <a:r>
              <a:rPr lang="zh-TW" altLang="en-US" sz="1600" dirty="0"/>
              <a:t>，並更改</a:t>
            </a:r>
            <a:r>
              <a:rPr lang="el-GR" altLang="zh-TW" sz="1600" dirty="0"/>
              <a:t>β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FFC000"/>
                </a:solidFill>
              </a:rPr>
              <a:t>14</a:t>
            </a:r>
            <a:r>
              <a:rPr lang="en-US" altLang="zh-TW" sz="1600" dirty="0"/>
              <a:t>~</a:t>
            </a:r>
            <a:r>
              <a:rPr lang="en-US" altLang="zh-TW" sz="1600" dirty="0">
                <a:solidFill>
                  <a:srgbClr val="FFC000"/>
                </a:solidFill>
              </a:rPr>
              <a:t>16</a:t>
            </a:r>
            <a:r>
              <a:rPr lang="zh-TW" altLang="en-US" sz="1600" dirty="0"/>
              <a:t> </a:t>
            </a:r>
            <a:r>
              <a:rPr lang="en-US" altLang="zh-TW" sz="1600" dirty="0"/>
              <a:t>:</a:t>
            </a:r>
            <a:r>
              <a:rPr lang="zh-TW" altLang="en-US" sz="1600" dirty="0"/>
              <a:t> 當</a:t>
            </a:r>
            <a:r>
              <a:rPr lang="en-US" altLang="zh-TW" sz="1600" dirty="0"/>
              <a:t>beta cut off</a:t>
            </a:r>
            <a:r>
              <a:rPr lang="zh-TW" altLang="en-US" sz="1600" dirty="0"/>
              <a:t>，如果當前搜尋深度</a:t>
            </a:r>
            <a:r>
              <a:rPr lang="en-US" altLang="zh-TW" sz="1600" dirty="0"/>
              <a:t>&gt;= </a:t>
            </a:r>
            <a:r>
              <a:rPr lang="en-US" altLang="zh-TW" sz="1600" dirty="0" err="1"/>
              <a:t>hashTable</a:t>
            </a:r>
            <a:r>
              <a:rPr lang="en-US" altLang="zh-TW" sz="1600" dirty="0"/>
              <a:t> </a:t>
            </a:r>
            <a:r>
              <a:rPr lang="zh-TW" altLang="en-US" sz="1600" dirty="0"/>
              <a:t>或 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 無資料，</a:t>
            </a:r>
            <a:r>
              <a:rPr lang="en-US" altLang="zh-TW" sz="1600" dirty="0"/>
              <a:t>flag</a:t>
            </a:r>
            <a:r>
              <a:rPr lang="zh-TW" altLang="en-US" sz="1600" dirty="0"/>
              <a:t>設為</a:t>
            </a:r>
            <a:r>
              <a:rPr lang="en-US" altLang="zh-TW" sz="1600" b="1" dirty="0">
                <a:solidFill>
                  <a:srgbClr val="FF0000"/>
                </a:solidFill>
              </a:rPr>
              <a:t>LOWERBOUND</a:t>
            </a:r>
            <a:r>
              <a:rPr lang="zh-TW" altLang="en-US" sz="1600" b="1" dirty="0"/>
              <a:t>，並更新</a:t>
            </a:r>
            <a:r>
              <a:rPr lang="en-US" altLang="zh-TW" sz="1600" dirty="0" err="1"/>
              <a:t>hashTable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FFC000"/>
                </a:solidFill>
              </a:rPr>
              <a:t>18</a:t>
            </a:r>
            <a:r>
              <a:rPr lang="en-US" altLang="zh-TW" sz="1600" dirty="0"/>
              <a:t>~</a:t>
            </a:r>
            <a:r>
              <a:rPr lang="en-US" altLang="zh-TW" sz="1600" dirty="0">
                <a:solidFill>
                  <a:srgbClr val="FFC000"/>
                </a:solidFill>
              </a:rPr>
              <a:t>20</a:t>
            </a:r>
            <a:r>
              <a:rPr lang="zh-TW" altLang="en-US" sz="1600" dirty="0"/>
              <a:t> </a:t>
            </a:r>
            <a:r>
              <a:rPr lang="en-US" altLang="zh-TW" sz="1600" dirty="0"/>
              <a:t>: </a:t>
            </a:r>
            <a:r>
              <a:rPr lang="zh-TW" altLang="en-US" sz="1600" dirty="0"/>
              <a:t>如果當前搜尋深度</a:t>
            </a:r>
            <a:r>
              <a:rPr lang="en-US" altLang="zh-TW" sz="1600" dirty="0"/>
              <a:t>&gt;= </a:t>
            </a:r>
            <a:r>
              <a:rPr lang="en-US" altLang="zh-TW" sz="1600" dirty="0" err="1"/>
              <a:t>hashTable</a:t>
            </a:r>
            <a:r>
              <a:rPr lang="en-US" altLang="zh-TW" sz="1600" dirty="0"/>
              <a:t> </a:t>
            </a:r>
            <a:r>
              <a:rPr lang="zh-TW" altLang="en-US" sz="1600" dirty="0"/>
              <a:t>或 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 無資料，如果</a:t>
            </a:r>
            <a:r>
              <a:rPr lang="en-US" altLang="zh-TW" sz="1600" dirty="0"/>
              <a:t>m</a:t>
            </a:r>
            <a:r>
              <a:rPr lang="zh-TW" altLang="en-US" sz="1600" dirty="0"/>
              <a:t> </a:t>
            </a:r>
            <a:r>
              <a:rPr lang="en-US" altLang="zh-TW" sz="1600" dirty="0"/>
              <a:t>&gt;</a:t>
            </a:r>
            <a:r>
              <a:rPr lang="el-GR" altLang="zh-TW" sz="1600" dirty="0"/>
              <a:t> α </a:t>
            </a:r>
            <a:r>
              <a:rPr lang="zh-TW" altLang="en-US" sz="1600" dirty="0"/>
              <a:t>，</a:t>
            </a:r>
            <a:r>
              <a:rPr lang="en-US" altLang="zh-TW" sz="1600" dirty="0"/>
              <a:t>flag</a:t>
            </a:r>
            <a:r>
              <a:rPr lang="zh-TW" altLang="en-US" sz="1600" dirty="0"/>
              <a:t>設為</a:t>
            </a:r>
            <a:r>
              <a:rPr lang="en-US" altLang="zh-TW" sz="1600" b="1" dirty="0">
                <a:solidFill>
                  <a:srgbClr val="FF0000"/>
                </a:solidFill>
              </a:rPr>
              <a:t>EXACT </a:t>
            </a:r>
            <a:r>
              <a:rPr lang="zh-TW" altLang="en-US" sz="1600" b="1" dirty="0"/>
              <a:t>，否則</a:t>
            </a:r>
            <a:r>
              <a:rPr lang="en-US" altLang="zh-TW" sz="1600" dirty="0"/>
              <a:t>flag</a:t>
            </a:r>
            <a:r>
              <a:rPr lang="zh-TW" altLang="en-US" sz="1600" dirty="0"/>
              <a:t>設為</a:t>
            </a:r>
            <a:r>
              <a:rPr lang="en-US" altLang="zh-TW" sz="1600" b="1" dirty="0">
                <a:solidFill>
                  <a:srgbClr val="FF0000"/>
                </a:solidFill>
              </a:rPr>
              <a:t>UPPERBOUND </a:t>
            </a:r>
            <a:r>
              <a:rPr lang="zh-TW" altLang="en-US" sz="1600" b="1" dirty="0"/>
              <a:t>，並更新</a:t>
            </a:r>
            <a:r>
              <a:rPr lang="en-US" altLang="zh-TW" sz="1600" dirty="0" err="1"/>
              <a:t>hashTable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有問題部分 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r>
              <a:rPr lang="en-US" altLang="zh-TW" sz="1600" dirty="0"/>
              <a:t>Alpha-Beta</a:t>
            </a:r>
            <a:r>
              <a:rPr lang="zh-TW" altLang="en-US" sz="1600" dirty="0"/>
              <a:t>使用</a:t>
            </a:r>
            <a:r>
              <a:rPr lang="en-US" altLang="zh-TW" sz="1600" dirty="0"/>
              <a:t>fail soft</a:t>
            </a:r>
            <a:r>
              <a:rPr lang="zh-TW" altLang="en-US" sz="1600" dirty="0"/>
              <a:t>，因此</a:t>
            </a:r>
            <a:r>
              <a:rPr lang="en-US" altLang="zh-TW" sz="1600" dirty="0"/>
              <a:t>m</a:t>
            </a:r>
            <a:r>
              <a:rPr lang="zh-TW" altLang="en-US" sz="1600" dirty="0"/>
              <a:t>的初始是 </a:t>
            </a:r>
            <a:r>
              <a:rPr lang="en-US" altLang="zh-TW" sz="1600" dirty="0"/>
              <a:t>-∞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r>
              <a:rPr lang="zh-TW" altLang="en-US" sz="1600" dirty="0"/>
              <a:t>書上這部分當</a:t>
            </a:r>
            <a:r>
              <a:rPr lang="en-US" altLang="zh-TW" sz="1600" dirty="0" err="1"/>
              <a:t>hashTable</a:t>
            </a:r>
            <a:r>
              <a:rPr lang="zh-TW" altLang="en-US" sz="1600" dirty="0"/>
              <a:t>內深度較淺且</a:t>
            </a:r>
            <a:r>
              <a:rPr lang="en-US" altLang="zh-TW" sz="1600" dirty="0"/>
              <a:t>flag ==</a:t>
            </a:r>
            <a:r>
              <a:rPr lang="en-US" altLang="zh-TW" sz="1600" b="1" dirty="0">
                <a:solidFill>
                  <a:srgbClr val="FF0000"/>
                </a:solidFill>
              </a:rPr>
              <a:t> EXACT</a:t>
            </a:r>
            <a:r>
              <a:rPr lang="zh-TW" altLang="en-US" sz="1600" dirty="0"/>
              <a:t>時，</a:t>
            </a:r>
            <a:r>
              <a:rPr lang="en-US" altLang="zh-TW" sz="1600" dirty="0"/>
              <a:t>m</a:t>
            </a:r>
            <a:r>
              <a:rPr lang="zh-TW" altLang="en-US" sz="1600" dirty="0"/>
              <a:t>更改為</a:t>
            </a:r>
            <a:r>
              <a:rPr lang="en-US" altLang="zh-TW" sz="1600" dirty="0" err="1"/>
              <a:t>HashTable.value</a:t>
            </a:r>
            <a:endParaRPr lang="en-US" altLang="zh-TW" sz="1600" dirty="0"/>
          </a:p>
          <a:p>
            <a:r>
              <a:rPr lang="zh-TW" altLang="en-US" sz="1600" dirty="0"/>
              <a:t>測試結果 </a:t>
            </a:r>
            <a:r>
              <a:rPr lang="en-US" altLang="zh-TW" sz="1600" dirty="0"/>
              <a:t>:</a:t>
            </a:r>
            <a:r>
              <a:rPr lang="zh-TW" altLang="en-US" sz="1600" dirty="0"/>
              <a:t> 與不使用同形表最後</a:t>
            </a:r>
            <a:r>
              <a:rPr lang="en-US" altLang="zh-TW" sz="1600" dirty="0" err="1"/>
              <a:t>best_value</a:t>
            </a:r>
            <a:r>
              <a:rPr lang="zh-TW" altLang="en-US" sz="1600" dirty="0"/>
              <a:t>不同</a:t>
            </a:r>
            <a:endParaRPr lang="en-US" altLang="zh-TW" sz="1600" dirty="0"/>
          </a:p>
          <a:p>
            <a:r>
              <a:rPr lang="zh-TW" altLang="en-US" sz="1600" dirty="0"/>
              <a:t>有跟對局助教詢問過，這部分應該是錯的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9560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12A24C4-1587-4D28-BBD8-A780775F0DB1}"/>
              </a:ext>
            </a:extLst>
          </p:cNvPr>
          <p:cNvSpPr txBox="1"/>
          <p:nvPr/>
        </p:nvSpPr>
        <p:spPr>
          <a:xfrm>
            <a:off x="4308049" y="3075057"/>
            <a:ext cx="4242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4000" dirty="0"/>
              <a:t>不連續盤面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3242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3CCC284-005B-43EC-A1C4-3955A09E661F}"/>
              </a:ext>
            </a:extLst>
          </p:cNvPr>
          <p:cNvSpPr txBox="1"/>
          <p:nvPr/>
        </p:nvSpPr>
        <p:spPr>
          <a:xfrm>
            <a:off x="429540" y="356533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不連續盤面 </a:t>
            </a:r>
            <a:r>
              <a:rPr lang="en-US" altLang="zh-TW" sz="2400" dirty="0"/>
              <a:t>–</a:t>
            </a:r>
            <a:r>
              <a:rPr lang="zh-TW" altLang="en-US" sz="2400" dirty="0"/>
              <a:t> 基本資訊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2437B9-C833-46CD-8544-79A2ED8DC998}"/>
              </a:ext>
            </a:extLst>
          </p:cNvPr>
          <p:cNvSpPr txBox="1"/>
          <p:nvPr/>
        </p:nvSpPr>
        <p:spPr>
          <a:xfrm>
            <a:off x="429540" y="1029163"/>
            <a:ext cx="7116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兩筆資料分別為 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b="1" dirty="0"/>
              <a:t> </a:t>
            </a:r>
            <a:r>
              <a:rPr lang="zh-TW" altLang="en-US" dirty="0"/>
              <a:t>與 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都使用</a:t>
            </a:r>
            <a:r>
              <a:rPr lang="en-US" altLang="zh-TW" sz="1800" dirty="0"/>
              <a:t>Iterative deepening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隨機盤面</a:t>
            </a:r>
            <a:r>
              <a:rPr lang="en-US" altLang="zh-TW" dirty="0"/>
              <a:t>25</a:t>
            </a:r>
            <a:r>
              <a:rPr lang="zh-TW" altLang="en-US" dirty="0"/>
              <a:t>個 </a:t>
            </a:r>
            <a:r>
              <a:rPr lang="en-US" altLang="zh-TW" dirty="0"/>
              <a:t>(10</a:t>
            </a:r>
            <a:r>
              <a:rPr lang="zh-TW" altLang="en-US" dirty="0"/>
              <a:t>子</a:t>
            </a:r>
            <a:r>
              <a:rPr lang="en-US" altLang="zh-TW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深度限制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14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800" dirty="0"/>
              <a:t>秒數限制 </a:t>
            </a:r>
            <a:r>
              <a:rPr lang="en-US" altLang="zh-TW" sz="1800" dirty="0"/>
              <a:t>:</a:t>
            </a:r>
            <a:r>
              <a:rPr lang="zh-TW" altLang="en-US" sz="1800" dirty="0"/>
              <a:t> 無</a:t>
            </a:r>
            <a:endParaRPr lang="en-US" altLang="zh-TW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評估效能公式 </a:t>
            </a:r>
            <a:r>
              <a:rPr lang="en-US" altLang="zh-TW" dirty="0"/>
              <a:t>(</a:t>
            </a:r>
            <a:r>
              <a:rPr lang="zh-TW" altLang="en-US" dirty="0"/>
              <a:t>證明與詳細解說在下一頁</a:t>
            </a:r>
            <a:r>
              <a:rPr lang="en-US" altLang="zh-TW" dirty="0"/>
              <a:t>):		</a:t>
            </a:r>
          </a:p>
          <a:p>
            <a:r>
              <a:rPr lang="en-US" altLang="zh-TW" dirty="0"/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=time(s)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=node 	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 </a:t>
            </a:r>
            <a:r>
              <a:rPr lang="en-US" altLang="zh-TW" dirty="0">
                <a:solidFill>
                  <a:srgbClr val="00B050"/>
                </a:solidFill>
              </a:rPr>
              <a:t>T’=</a:t>
            </a:r>
            <a:r>
              <a:rPr lang="en-US" altLang="zh-TW" dirty="0"/>
              <a:t>time(s) 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=node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理想降低秒數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實際額外花費秒數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T’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總體百分比評估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理想降低秒數 </a:t>
            </a:r>
            <a:r>
              <a:rPr lang="en-US" altLang="zh-TW" dirty="0"/>
              <a:t>/</a:t>
            </a:r>
            <a:r>
              <a:rPr lang="zh-TW" altLang="en-US" dirty="0"/>
              <a:t> 實際額外花費秒數 </a:t>
            </a:r>
            <a:r>
              <a:rPr lang="en-US" altLang="zh-TW" dirty="0"/>
              <a:t>)</a:t>
            </a:r>
            <a:r>
              <a:rPr lang="zh-TW" altLang="en-US" dirty="0"/>
              <a:t> * </a:t>
            </a:r>
            <a:r>
              <a:rPr lang="en-US" altLang="zh-TW" dirty="0"/>
              <a:t>100%</a:t>
            </a:r>
            <a:r>
              <a:rPr lang="zh-TW" altLang="en-US" dirty="0"/>
              <a:t> 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評估效能公式說明 </a:t>
            </a:r>
            <a:r>
              <a:rPr lang="en-US" altLang="zh-TW" dirty="0"/>
              <a:t>: </a:t>
            </a:r>
            <a:r>
              <a:rPr lang="zh-TW" altLang="en-US" dirty="0"/>
              <a:t>總體百分比評估若超過</a:t>
            </a:r>
            <a:r>
              <a:rPr lang="en-US" altLang="zh-TW" dirty="0"/>
              <a:t>100%</a:t>
            </a:r>
            <a:r>
              <a:rPr lang="zh-TW" altLang="en-US" dirty="0"/>
              <a:t>，表示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優於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，反之則劣於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資料正確性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dirty="0"/>
              <a:t> 與 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已有比較過最後</a:t>
            </a:r>
            <a:r>
              <a:rPr lang="en-US" altLang="zh-TW" dirty="0"/>
              <a:t>14</a:t>
            </a:r>
            <a:r>
              <a:rPr lang="zh-TW" altLang="en-US" dirty="0"/>
              <a:t>層所給出</a:t>
            </a:r>
            <a:r>
              <a:rPr lang="en-US" altLang="zh-TW" dirty="0" err="1"/>
              <a:t>bestValue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bestMove</a:t>
            </a:r>
            <a:r>
              <a:rPr lang="zh-TW" altLang="en-US" dirty="0"/>
              <a:t>都一樣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err="1">
                <a:solidFill>
                  <a:srgbClr val="00B050"/>
                </a:solidFill>
              </a:rPr>
              <a:t>HashTable</a:t>
            </a:r>
            <a:r>
              <a:rPr lang="zh-TW" altLang="en-US" dirty="0">
                <a:solidFill>
                  <a:srgbClr val="00B050"/>
                </a:solidFill>
              </a:rPr>
              <a:t>版</a:t>
            </a:r>
            <a:r>
              <a:rPr lang="zh-TW" altLang="en-US" dirty="0"/>
              <a:t>額外資訊 </a:t>
            </a:r>
            <a:r>
              <a:rPr lang="en-US" altLang="zh-TW" dirty="0"/>
              <a:t>:</a:t>
            </a:r>
            <a:r>
              <a:rPr lang="zh-TW" altLang="en-US" dirty="0"/>
              <a:t> 同形表只有發生在深度一樣時，才會有可能回傳</a:t>
            </a:r>
            <a:r>
              <a:rPr lang="en-US" altLang="zh-TW" dirty="0" err="1"/>
              <a:t>best_value</a:t>
            </a:r>
            <a:r>
              <a:rPr lang="zh-TW" altLang="en-US" dirty="0"/>
              <a:t>或修改</a:t>
            </a:r>
            <a:r>
              <a:rPr lang="en-US" altLang="zh-TW" dirty="0"/>
              <a:t>alpha or beta</a:t>
            </a:r>
            <a:r>
              <a:rPr lang="zh-TW" altLang="en-US" dirty="0"/>
              <a:t>，如右圖，紫色以搜過，當黃色</a:t>
            </a:r>
            <a:r>
              <a:rPr lang="en-US" altLang="zh-TW" dirty="0"/>
              <a:t>root==</a:t>
            </a:r>
            <a:r>
              <a:rPr lang="zh-TW" altLang="en-US" dirty="0"/>
              <a:t>紫色</a:t>
            </a:r>
            <a:r>
              <a:rPr lang="en-US" altLang="zh-TW" dirty="0"/>
              <a:t>root</a:t>
            </a:r>
            <a:r>
              <a:rPr lang="zh-TW" altLang="en-US" dirty="0"/>
              <a:t>，則可依照</a:t>
            </a:r>
            <a:r>
              <a:rPr lang="en-US" altLang="zh-TW" dirty="0"/>
              <a:t>flag</a:t>
            </a:r>
            <a:r>
              <a:rPr lang="zh-TW" altLang="en-US" dirty="0"/>
              <a:t>做相對應處理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34E3E52-1E5F-4D00-8470-AC2B4A60657A}"/>
              </a:ext>
            </a:extLst>
          </p:cNvPr>
          <p:cNvGrpSpPr/>
          <p:nvPr/>
        </p:nvGrpSpPr>
        <p:grpSpPr>
          <a:xfrm>
            <a:off x="7400041" y="1254910"/>
            <a:ext cx="4452830" cy="4575567"/>
            <a:chOff x="6656776" y="1264338"/>
            <a:chExt cx="4885777" cy="412779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747F082-360D-492C-A5C5-147008907DFE}"/>
                </a:ext>
              </a:extLst>
            </p:cNvPr>
            <p:cNvGrpSpPr/>
            <p:nvPr/>
          </p:nvGrpSpPr>
          <p:grpSpPr>
            <a:xfrm>
              <a:off x="6656776" y="1264338"/>
              <a:ext cx="4885777" cy="4127794"/>
              <a:chOff x="6427230" y="848717"/>
              <a:chExt cx="4984227" cy="3384188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1EE823A2-4F93-4E91-B742-0D9F500DF8C9}"/>
                  </a:ext>
                </a:extLst>
              </p:cNvPr>
              <p:cNvSpPr/>
              <p:nvPr/>
            </p:nvSpPr>
            <p:spPr>
              <a:xfrm>
                <a:off x="8112076" y="1070841"/>
                <a:ext cx="3299381" cy="3016577"/>
              </a:xfrm>
              <a:prstGeom prst="triangle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5E046C1A-3FDC-48D6-A345-0CDF5D913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5844" y="1050388"/>
                <a:ext cx="2019897" cy="9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4D03D43-6764-4BD6-AF59-7F1AEAE8DA85}"/>
                  </a:ext>
                </a:extLst>
              </p:cNvPr>
              <p:cNvSpPr txBox="1"/>
              <p:nvPr/>
            </p:nvSpPr>
            <p:spPr>
              <a:xfrm>
                <a:off x="6427230" y="848717"/>
                <a:ext cx="1329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/>
                    </a:solidFill>
                  </a:rPr>
                  <a:t>ROOT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(10</a:t>
                </a:r>
                <a:r>
                  <a:rPr lang="zh-TW" altLang="en-US" dirty="0"/>
                  <a:t>子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DB354BA9-3B5D-4E7C-A018-929B1C966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2074" y="4077992"/>
                <a:ext cx="367254" cy="9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34DD98D-FD3E-4A60-85ED-56B5824149BF}"/>
                  </a:ext>
                </a:extLst>
              </p:cNvPr>
              <p:cNvSpPr txBox="1"/>
              <p:nvPr/>
            </p:nvSpPr>
            <p:spPr>
              <a:xfrm>
                <a:off x="6568096" y="3863573"/>
                <a:ext cx="1329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/>
                    </a:solidFill>
                  </a:rPr>
                  <a:t>Leaf</a:t>
                </a:r>
                <a:r>
                  <a:rPr lang="zh-TW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TW" dirty="0"/>
                  <a:t>(20</a:t>
                </a:r>
                <a:r>
                  <a:rPr lang="zh-TW" altLang="en-US" dirty="0"/>
                  <a:t>子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p:grp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CFCA07B2-F279-48EB-BD69-C251B0D199F2}"/>
                </a:ext>
              </a:extLst>
            </p:cNvPr>
            <p:cNvSpPr/>
            <p:nvPr/>
          </p:nvSpPr>
          <p:spPr>
            <a:xfrm>
              <a:off x="8722557" y="3615102"/>
              <a:ext cx="1032427" cy="1599575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DA0184A1-AAAB-49A7-A163-6798E19FD09A}"/>
                </a:ext>
              </a:extLst>
            </p:cNvPr>
            <p:cNvCxnSpPr>
              <a:cxnSpLocks/>
            </p:cNvCxnSpPr>
            <p:nvPr/>
          </p:nvCxnSpPr>
          <p:spPr>
            <a:xfrm>
              <a:off x="7935846" y="3580454"/>
              <a:ext cx="2891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BA6F1A2-D6FE-4420-A530-B919A352CCD5}"/>
                </a:ext>
              </a:extLst>
            </p:cNvPr>
            <p:cNvSpPr txBox="1"/>
            <p:nvPr/>
          </p:nvSpPr>
          <p:spPr>
            <a:xfrm>
              <a:off x="6967094" y="3401149"/>
              <a:ext cx="104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Depth</a:t>
              </a:r>
              <a:r>
                <a:rPr lang="zh-TW" altLang="en-US" dirty="0"/>
                <a:t> </a:t>
              </a:r>
              <a:r>
                <a:rPr lang="en-US" altLang="zh-TW" dirty="0"/>
                <a:t>: 6</a:t>
              </a:r>
              <a:endParaRPr lang="zh-TW" altLang="en-US" dirty="0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A81E0956-92AF-4858-BF61-DB4DF2CEEF62}"/>
                </a:ext>
              </a:extLst>
            </p:cNvPr>
            <p:cNvSpPr/>
            <p:nvPr/>
          </p:nvSpPr>
          <p:spPr>
            <a:xfrm>
              <a:off x="10055734" y="3603605"/>
              <a:ext cx="1032427" cy="1599575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63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21C54D8-62DB-4AB1-BE5E-5FE8338E533C}"/>
              </a:ext>
            </a:extLst>
          </p:cNvPr>
          <p:cNvSpPr txBox="1"/>
          <p:nvPr/>
        </p:nvSpPr>
        <p:spPr>
          <a:xfrm>
            <a:off x="577394" y="550624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評估效能公式 </a:t>
            </a:r>
            <a:r>
              <a:rPr lang="en-US" altLang="zh-TW" sz="2400" b="1" dirty="0"/>
              <a:t>–</a:t>
            </a:r>
            <a:r>
              <a:rPr lang="zh-TW" altLang="en-US" sz="2400" b="1" dirty="0"/>
              <a:t> 證明與解說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1583A-A733-4972-8D2A-EE1A9445A8CA}"/>
              </a:ext>
            </a:extLst>
          </p:cNvPr>
          <p:cNvSpPr txBox="1"/>
          <p:nvPr/>
        </p:nvSpPr>
        <p:spPr>
          <a:xfrm>
            <a:off x="577394" y="1482365"/>
            <a:ext cx="10850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=time(s)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=node 	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 </a:t>
            </a:r>
            <a:r>
              <a:rPr lang="en-US" altLang="zh-TW" dirty="0">
                <a:solidFill>
                  <a:srgbClr val="00B050"/>
                </a:solidFill>
              </a:rPr>
              <a:t>T’=</a:t>
            </a:r>
            <a:r>
              <a:rPr lang="en-US" altLang="zh-TW" dirty="0"/>
              <a:t>time(s) </a:t>
            </a:r>
            <a:r>
              <a:rPr lang="en-US" altLang="zh-TW" dirty="0">
                <a:solidFill>
                  <a:srgbClr val="00B050"/>
                </a:solidFill>
              </a:rPr>
              <a:t>N’</a:t>
            </a:r>
            <a:r>
              <a:rPr lang="en-US" altLang="zh-TW" dirty="0"/>
              <a:t>=node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en-US" altLang="zh-TW" b="1" dirty="0"/>
              <a:t>1</a:t>
            </a:r>
            <a:r>
              <a:rPr lang="zh-TW" altLang="en-US" b="1" dirty="0"/>
              <a:t>秒能搜</a:t>
            </a:r>
            <a:r>
              <a:rPr lang="en-US" altLang="zh-TW" b="1" dirty="0"/>
              <a:t>Node</a:t>
            </a:r>
            <a:r>
              <a:rPr lang="zh-TW" altLang="en-US" b="1" dirty="0"/>
              <a:t>數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N/T</a:t>
            </a:r>
            <a:r>
              <a:rPr lang="zh-TW" altLang="en-US" b="1" dirty="0"/>
              <a:t>  </a:t>
            </a:r>
            <a:r>
              <a:rPr lang="en-US" altLang="zh-TW" b="1" dirty="0"/>
              <a:t>-----</a:t>
            </a:r>
            <a:r>
              <a:rPr lang="en-US" altLang="zh-TW" b="1" dirty="0">
                <a:sym typeface="Wingdings" panose="05000000000000000000" pitchFamily="2" charset="2"/>
              </a:rPr>
              <a:t> </a:t>
            </a:r>
            <a:r>
              <a:rPr lang="en-US" altLang="zh-TW" b="1" dirty="0"/>
              <a:t>❶</a:t>
            </a:r>
          </a:p>
          <a:p>
            <a:r>
              <a:rPr lang="zh-TW" altLang="en-US" b="1" dirty="0"/>
              <a:t>使用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b="1" dirty="0"/>
              <a:t>與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zh-TW" altLang="en-US" b="1" dirty="0">
                <a:solidFill>
                  <a:srgbClr val="FF0000"/>
                </a:solidFill>
              </a:rPr>
              <a:t>版</a:t>
            </a:r>
            <a:r>
              <a:rPr lang="zh-TW" altLang="en-US" b="1" dirty="0"/>
              <a:t>相比能夠減少</a:t>
            </a:r>
            <a:r>
              <a:rPr lang="en-US" altLang="zh-TW" b="1" dirty="0"/>
              <a:t>Node</a:t>
            </a:r>
            <a:r>
              <a:rPr lang="zh-TW" altLang="en-US" b="1" dirty="0"/>
              <a:t>數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N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N’ -----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/>
              <a:t> </a:t>
            </a:r>
            <a:r>
              <a:rPr lang="en-US" altLang="zh-TW" b="1" dirty="0"/>
              <a:t>❷</a:t>
            </a:r>
          </a:p>
          <a:p>
            <a:r>
              <a:rPr lang="zh-TW" altLang="en-US" b="1" dirty="0"/>
              <a:t>理想降低秒數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b="1" dirty="0"/>
              <a:t>❷/ ❶ = (N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N’ ) / (N/T) = T – (N’/N)*T -----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 ❸</a:t>
            </a:r>
            <a:endParaRPr lang="en-US" altLang="zh-TW" b="1" dirty="0"/>
          </a:p>
          <a:p>
            <a:r>
              <a:rPr lang="zh-TW" altLang="en-US" b="1" dirty="0"/>
              <a:t>理想秒數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T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zh-TW" altLang="en-US" b="1" dirty="0">
                <a:sym typeface="Wingdings" panose="05000000000000000000" pitchFamily="2" charset="2"/>
              </a:rPr>
              <a:t> ❸ </a:t>
            </a:r>
            <a:r>
              <a:rPr lang="en-US" altLang="zh-TW" b="1" dirty="0">
                <a:sym typeface="Wingdings" panose="05000000000000000000" pitchFamily="2" charset="2"/>
              </a:rPr>
              <a:t>=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en-US" altLang="zh-TW" b="1" dirty="0"/>
              <a:t>(N’/N)*T</a:t>
            </a:r>
            <a:r>
              <a:rPr lang="zh-TW" altLang="en-US" b="1" dirty="0"/>
              <a:t> </a:t>
            </a:r>
            <a:r>
              <a:rPr lang="en-US" altLang="zh-TW" b="1" dirty="0"/>
              <a:t>-----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 ❹</a:t>
            </a:r>
            <a:endParaRPr lang="en-US" altLang="zh-TW" b="1" dirty="0"/>
          </a:p>
          <a:p>
            <a:r>
              <a:rPr lang="zh-TW" altLang="en-US" b="1" dirty="0"/>
              <a:t>實際額外花費秒數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 T’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zh-TW" altLang="en-US" b="1" dirty="0">
                <a:sym typeface="Wingdings" panose="05000000000000000000" pitchFamily="2" charset="2"/>
              </a:rPr>
              <a:t> ❹ </a:t>
            </a:r>
            <a:r>
              <a:rPr lang="en-US" altLang="zh-TW" b="1" dirty="0">
                <a:sym typeface="Wingdings" panose="05000000000000000000" pitchFamily="2" charset="2"/>
              </a:rPr>
              <a:t>=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ym typeface="Wingdings" panose="05000000000000000000" pitchFamily="2" charset="2"/>
              </a:rPr>
              <a:t>T’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ym typeface="Wingdings" panose="05000000000000000000" pitchFamily="2" charset="2"/>
              </a:rPr>
              <a:t>-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en-US" altLang="zh-TW" b="1" dirty="0"/>
              <a:t>(N’/N)*T</a:t>
            </a:r>
            <a:r>
              <a:rPr lang="zh-TW" altLang="en-US" b="1" dirty="0"/>
              <a:t> 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實際額外花費秒數 </a:t>
            </a:r>
            <a:r>
              <a:rPr lang="en-US" altLang="zh-TW" b="1" dirty="0"/>
              <a:t>:</a:t>
            </a:r>
            <a:r>
              <a:rPr lang="zh-TW" altLang="en-US" b="1" dirty="0"/>
              <a:t> 在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/>
              <a:t>中，可分為兩種花費。</a:t>
            </a:r>
            <a:endParaRPr lang="en-US" altLang="zh-TW" b="1" dirty="0"/>
          </a:p>
          <a:p>
            <a:pPr marL="342900" indent="-342900">
              <a:buAutoNum type="arabicPeriod"/>
            </a:pPr>
            <a:r>
              <a:rPr lang="zh-TW" altLang="en-US" b="1" dirty="0"/>
              <a:t>當 翻轉棋子 和 下棋 和 變更顏色，都需要藉由</a:t>
            </a:r>
            <a:r>
              <a:rPr lang="en-US" altLang="zh-TW" b="1" dirty="0"/>
              <a:t>XOR</a:t>
            </a:r>
            <a:r>
              <a:rPr lang="zh-TW" altLang="en-US" b="1" dirty="0"/>
              <a:t>更改</a:t>
            </a:r>
            <a:r>
              <a:rPr lang="en-US" altLang="zh-TW" b="1" dirty="0"/>
              <a:t>hash Key</a:t>
            </a:r>
          </a:p>
          <a:p>
            <a:pPr marL="342900" indent="-342900">
              <a:buAutoNum type="arabicPeriod"/>
            </a:pPr>
            <a:r>
              <a:rPr lang="zh-TW" altLang="en-US" b="1" dirty="0"/>
              <a:t>每個節點進入</a:t>
            </a:r>
            <a:r>
              <a:rPr lang="en-US" altLang="zh-TW" b="1" dirty="0"/>
              <a:t>function</a:t>
            </a:r>
            <a:r>
              <a:rPr lang="zh-TW" altLang="en-US" b="1" dirty="0"/>
              <a:t>中，需先查找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/>
              <a:t>中是否存放</a:t>
            </a:r>
            <a:r>
              <a:rPr lang="en-US" altLang="zh-TW" b="1" dirty="0"/>
              <a:t>+</a:t>
            </a:r>
            <a:r>
              <a:rPr lang="zh-TW" altLang="en-US" b="1" dirty="0"/>
              <a:t>判斷</a:t>
            </a:r>
            <a:r>
              <a:rPr lang="en-US" altLang="zh-TW" b="1" dirty="0"/>
              <a:t>flag+</a:t>
            </a:r>
            <a:r>
              <a:rPr lang="zh-TW" altLang="en-US" b="1" dirty="0"/>
              <a:t>更新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zh-TW" altLang="en-US" dirty="0"/>
              <a:t>因此</a:t>
            </a:r>
            <a:r>
              <a:rPr lang="zh-TW" altLang="en-US" b="1" dirty="0"/>
              <a:t>總體百分比評估</a:t>
            </a:r>
            <a:r>
              <a:rPr lang="zh-TW" altLang="en-US" dirty="0"/>
              <a:t>也可以說</a:t>
            </a:r>
            <a:r>
              <a:rPr lang="en-US" altLang="zh-TW" b="1" dirty="0" err="1">
                <a:solidFill>
                  <a:srgbClr val="00B050"/>
                </a:solidFill>
              </a:rPr>
              <a:t>HashTable</a:t>
            </a:r>
            <a:r>
              <a:rPr lang="zh-TW" altLang="en-US" b="1" dirty="0">
                <a:solidFill>
                  <a:srgbClr val="00B050"/>
                </a:solidFill>
              </a:rPr>
              <a:t>版</a:t>
            </a:r>
            <a:r>
              <a:rPr lang="zh-TW" altLang="en-US" b="1" dirty="0"/>
              <a:t>降低秒數與額外花費比例關係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662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1693</TotalTime>
  <Words>2227</Words>
  <Application>Microsoft Office PowerPoint</Application>
  <PresentationFormat>寬螢幕</PresentationFormat>
  <Paragraphs>692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Wingdings</vt:lpstr>
      <vt:lpstr>天體</vt:lpstr>
      <vt:lpstr>週進度報告(12/24)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(黑白棋)</dc:title>
  <dc:creator>A6221010</dc:creator>
  <cp:lastModifiedBy>A6221010</cp:lastModifiedBy>
  <cp:revision>31</cp:revision>
  <dcterms:created xsi:type="dcterms:W3CDTF">2021-11-24T18:19:19Z</dcterms:created>
  <dcterms:modified xsi:type="dcterms:W3CDTF">2021-12-24T03:12:52Z</dcterms:modified>
</cp:coreProperties>
</file>