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361" r:id="rId2"/>
    <p:sldId id="257" r:id="rId3"/>
    <p:sldId id="366" r:id="rId4"/>
    <p:sldId id="385" r:id="rId5"/>
    <p:sldId id="370" r:id="rId6"/>
    <p:sldId id="383" r:id="rId7"/>
    <p:sldId id="373" r:id="rId8"/>
    <p:sldId id="374" r:id="rId9"/>
    <p:sldId id="384" r:id="rId10"/>
    <p:sldId id="387" r:id="rId11"/>
    <p:sldId id="394" r:id="rId12"/>
    <p:sldId id="391" r:id="rId13"/>
    <p:sldId id="386" r:id="rId14"/>
    <p:sldId id="388" r:id="rId15"/>
    <p:sldId id="395" r:id="rId16"/>
    <p:sldId id="393" r:id="rId17"/>
    <p:sldId id="389" r:id="rId18"/>
    <p:sldId id="390" r:id="rId19"/>
    <p:sldId id="396" r:id="rId20"/>
    <p:sldId id="397" r:id="rId21"/>
    <p:sldId id="400" r:id="rId22"/>
    <p:sldId id="405" r:id="rId23"/>
    <p:sldId id="398" r:id="rId24"/>
    <p:sldId id="399" r:id="rId25"/>
    <p:sldId id="401" r:id="rId26"/>
    <p:sldId id="404" r:id="rId27"/>
    <p:sldId id="402" r:id="rId28"/>
    <p:sldId id="403" r:id="rId29"/>
    <p:sldId id="406" r:id="rId30"/>
    <p:sldId id="407" r:id="rId31"/>
    <p:sldId id="26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69" autoAdjust="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dirty="0"/>
              <a:t>Base</a:t>
            </a:r>
            <a:r>
              <a:rPr lang="en-US" altLang="zh-TW" sz="1800" baseline="0" dirty="0"/>
              <a:t> </a:t>
            </a:r>
            <a:r>
              <a:rPr lang="zh-TW" altLang="en-US" sz="1800" baseline="0" dirty="0"/>
              <a:t>與 </a:t>
            </a:r>
            <a:r>
              <a:rPr lang="en-US" altLang="zh-TW" sz="1800" baseline="0" dirty="0" err="1"/>
              <a:t>hashTable</a:t>
            </a:r>
            <a:r>
              <a:rPr lang="en-US" altLang="zh-TW" sz="1800" baseline="0" dirty="0"/>
              <a:t> </a:t>
            </a:r>
            <a:r>
              <a:rPr lang="zh-TW" altLang="en-US" sz="1800" baseline="0" dirty="0"/>
              <a:t>比較</a:t>
            </a:r>
            <a:r>
              <a:rPr lang="en-US" altLang="zh-TW" sz="1800" baseline="0" dirty="0"/>
              <a:t>(Node</a:t>
            </a:r>
            <a:r>
              <a:rPr lang="zh-TW" altLang="en-US" sz="1800" baseline="0" dirty="0"/>
              <a:t>數量</a:t>
            </a:r>
            <a:r>
              <a:rPr lang="en-US" altLang="zh-TW" sz="1800" baseline="0" dirty="0"/>
              <a:t>)</a:t>
            </a:r>
            <a:endParaRPr lang="zh-TW" alt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8.9392714322581376E-2"/>
          <c:y val="8.2274841029109286E-2"/>
          <c:w val="0.8981797326626072"/>
          <c:h val="0.78999197412056443"/>
        </c:manualLayout>
      </c:layout>
      <c:barChart>
        <c:barDir val="col"/>
        <c:grouping val="clustered"/>
        <c:varyColors val="0"/>
        <c:ser>
          <c:idx val="0"/>
          <c:order val="0"/>
          <c:tx>
            <c:v>Base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工作表1!$G$3:$G$27</c:f>
              <c:numCache>
                <c:formatCode>General</c:formatCode>
                <c:ptCount val="25"/>
                <c:pt idx="0">
                  <c:v>1390</c:v>
                </c:pt>
                <c:pt idx="1">
                  <c:v>1963</c:v>
                </c:pt>
                <c:pt idx="2">
                  <c:v>1337</c:v>
                </c:pt>
                <c:pt idx="3">
                  <c:v>415</c:v>
                </c:pt>
                <c:pt idx="4">
                  <c:v>1612</c:v>
                </c:pt>
                <c:pt idx="5">
                  <c:v>560</c:v>
                </c:pt>
                <c:pt idx="6">
                  <c:v>1314</c:v>
                </c:pt>
                <c:pt idx="7">
                  <c:v>846</c:v>
                </c:pt>
                <c:pt idx="8">
                  <c:v>382</c:v>
                </c:pt>
                <c:pt idx="9">
                  <c:v>1667</c:v>
                </c:pt>
                <c:pt idx="10">
                  <c:v>1065</c:v>
                </c:pt>
                <c:pt idx="11">
                  <c:v>1960</c:v>
                </c:pt>
                <c:pt idx="12">
                  <c:v>915</c:v>
                </c:pt>
                <c:pt idx="13">
                  <c:v>155</c:v>
                </c:pt>
                <c:pt idx="14">
                  <c:v>40</c:v>
                </c:pt>
                <c:pt idx="15">
                  <c:v>1263</c:v>
                </c:pt>
                <c:pt idx="16">
                  <c:v>865</c:v>
                </c:pt>
                <c:pt idx="17">
                  <c:v>150</c:v>
                </c:pt>
                <c:pt idx="18">
                  <c:v>700</c:v>
                </c:pt>
                <c:pt idx="19">
                  <c:v>1741</c:v>
                </c:pt>
                <c:pt idx="20">
                  <c:v>876</c:v>
                </c:pt>
                <c:pt idx="21">
                  <c:v>1977</c:v>
                </c:pt>
                <c:pt idx="22">
                  <c:v>949</c:v>
                </c:pt>
                <c:pt idx="23">
                  <c:v>1626</c:v>
                </c:pt>
                <c:pt idx="24">
                  <c:v>570</c:v>
                </c:pt>
              </c:numCache>
            </c:numRef>
          </c:cat>
          <c:val>
            <c:numRef>
              <c:f>工作表1!$B$3:$B$27</c:f>
              <c:numCache>
                <c:formatCode>General</c:formatCode>
                <c:ptCount val="25"/>
                <c:pt idx="0">
                  <c:v>544407509</c:v>
                </c:pt>
                <c:pt idx="1">
                  <c:v>571609583</c:v>
                </c:pt>
                <c:pt idx="2">
                  <c:v>191689426</c:v>
                </c:pt>
                <c:pt idx="3">
                  <c:v>2687348</c:v>
                </c:pt>
                <c:pt idx="4">
                  <c:v>214578363</c:v>
                </c:pt>
                <c:pt idx="5">
                  <c:v>446223984</c:v>
                </c:pt>
                <c:pt idx="6">
                  <c:v>413659718</c:v>
                </c:pt>
                <c:pt idx="7">
                  <c:v>98439968</c:v>
                </c:pt>
                <c:pt idx="8">
                  <c:v>197280142</c:v>
                </c:pt>
                <c:pt idx="9">
                  <c:v>135136175</c:v>
                </c:pt>
                <c:pt idx="10">
                  <c:v>240511291</c:v>
                </c:pt>
                <c:pt idx="11">
                  <c:v>395219413</c:v>
                </c:pt>
                <c:pt idx="12">
                  <c:v>368412819</c:v>
                </c:pt>
                <c:pt idx="13">
                  <c:v>49209021</c:v>
                </c:pt>
                <c:pt idx="14">
                  <c:v>185386131</c:v>
                </c:pt>
                <c:pt idx="15">
                  <c:v>941036891</c:v>
                </c:pt>
                <c:pt idx="16">
                  <c:v>316771828</c:v>
                </c:pt>
                <c:pt idx="17">
                  <c:v>140665754</c:v>
                </c:pt>
                <c:pt idx="18">
                  <c:v>250561426</c:v>
                </c:pt>
                <c:pt idx="19">
                  <c:v>893125628</c:v>
                </c:pt>
                <c:pt idx="20">
                  <c:v>368590793</c:v>
                </c:pt>
                <c:pt idx="21">
                  <c:v>399670257</c:v>
                </c:pt>
                <c:pt idx="22">
                  <c:v>340734997</c:v>
                </c:pt>
                <c:pt idx="23">
                  <c:v>232845144</c:v>
                </c:pt>
                <c:pt idx="24">
                  <c:v>418809421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3E-4955-AA29-04573E1A831A}"/>
            </c:ext>
          </c:extLst>
        </c:ser>
        <c:ser>
          <c:idx val="1"/>
          <c:order val="1"/>
          <c:tx>
            <c:v>HashTable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工作表1!$G$3:$G$27</c:f>
              <c:numCache>
                <c:formatCode>General</c:formatCode>
                <c:ptCount val="25"/>
                <c:pt idx="0">
                  <c:v>1390</c:v>
                </c:pt>
                <c:pt idx="1">
                  <c:v>1963</c:v>
                </c:pt>
                <c:pt idx="2">
                  <c:v>1337</c:v>
                </c:pt>
                <c:pt idx="3">
                  <c:v>415</c:v>
                </c:pt>
                <c:pt idx="4">
                  <c:v>1612</c:v>
                </c:pt>
                <c:pt idx="5">
                  <c:v>560</c:v>
                </c:pt>
                <c:pt idx="6">
                  <c:v>1314</c:v>
                </c:pt>
                <c:pt idx="7">
                  <c:v>846</c:v>
                </c:pt>
                <c:pt idx="8">
                  <c:v>382</c:v>
                </c:pt>
                <c:pt idx="9">
                  <c:v>1667</c:v>
                </c:pt>
                <c:pt idx="10">
                  <c:v>1065</c:v>
                </c:pt>
                <c:pt idx="11">
                  <c:v>1960</c:v>
                </c:pt>
                <c:pt idx="12">
                  <c:v>915</c:v>
                </c:pt>
                <c:pt idx="13">
                  <c:v>155</c:v>
                </c:pt>
                <c:pt idx="14">
                  <c:v>40</c:v>
                </c:pt>
                <c:pt idx="15">
                  <c:v>1263</c:v>
                </c:pt>
                <c:pt idx="16">
                  <c:v>865</c:v>
                </c:pt>
                <c:pt idx="17">
                  <c:v>150</c:v>
                </c:pt>
                <c:pt idx="18">
                  <c:v>700</c:v>
                </c:pt>
                <c:pt idx="19">
                  <c:v>1741</c:v>
                </c:pt>
                <c:pt idx="20">
                  <c:v>876</c:v>
                </c:pt>
                <c:pt idx="21">
                  <c:v>1977</c:v>
                </c:pt>
                <c:pt idx="22">
                  <c:v>949</c:v>
                </c:pt>
                <c:pt idx="23">
                  <c:v>1626</c:v>
                </c:pt>
                <c:pt idx="24">
                  <c:v>570</c:v>
                </c:pt>
              </c:numCache>
            </c:numRef>
          </c:cat>
          <c:val>
            <c:numRef>
              <c:f>工作表1!$E$3:$E$27</c:f>
              <c:numCache>
                <c:formatCode>General</c:formatCode>
                <c:ptCount val="25"/>
                <c:pt idx="0">
                  <c:v>365863612</c:v>
                </c:pt>
                <c:pt idx="1">
                  <c:v>319053171</c:v>
                </c:pt>
                <c:pt idx="2">
                  <c:v>116091679</c:v>
                </c:pt>
                <c:pt idx="3">
                  <c:v>1473377</c:v>
                </c:pt>
                <c:pt idx="4">
                  <c:v>130376152</c:v>
                </c:pt>
                <c:pt idx="5">
                  <c:v>267565544</c:v>
                </c:pt>
                <c:pt idx="6">
                  <c:v>259472981</c:v>
                </c:pt>
                <c:pt idx="7">
                  <c:v>62053729</c:v>
                </c:pt>
                <c:pt idx="8">
                  <c:v>112128881</c:v>
                </c:pt>
                <c:pt idx="9">
                  <c:v>70484359</c:v>
                </c:pt>
                <c:pt idx="10">
                  <c:v>129241352</c:v>
                </c:pt>
                <c:pt idx="11">
                  <c:v>240769098</c:v>
                </c:pt>
                <c:pt idx="12">
                  <c:v>206840424</c:v>
                </c:pt>
                <c:pt idx="13">
                  <c:v>32535278</c:v>
                </c:pt>
                <c:pt idx="14">
                  <c:v>83748879</c:v>
                </c:pt>
                <c:pt idx="15">
                  <c:v>606457041</c:v>
                </c:pt>
                <c:pt idx="16">
                  <c:v>192458081</c:v>
                </c:pt>
                <c:pt idx="17">
                  <c:v>79838962</c:v>
                </c:pt>
                <c:pt idx="18">
                  <c:v>159714519</c:v>
                </c:pt>
                <c:pt idx="19">
                  <c:v>536189019</c:v>
                </c:pt>
                <c:pt idx="20">
                  <c:v>227005210</c:v>
                </c:pt>
                <c:pt idx="21">
                  <c:v>258834438</c:v>
                </c:pt>
                <c:pt idx="22">
                  <c:v>207368279</c:v>
                </c:pt>
                <c:pt idx="23">
                  <c:v>108500124</c:v>
                </c:pt>
                <c:pt idx="24">
                  <c:v>263236180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3E-4955-AA29-04573E1A83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7148607"/>
        <c:axId val="2057153183"/>
      </c:barChart>
      <c:catAx>
        <c:axId val="20571486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/>
                  <a:t>盤面編號</a:t>
                </a:r>
              </a:p>
            </c:rich>
          </c:tx>
          <c:layout>
            <c:manualLayout>
              <c:xMode val="edge"/>
              <c:yMode val="edge"/>
              <c:x val="0.58708365362230253"/>
              <c:y val="0.93115185353744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57153183"/>
        <c:crosses val="autoZero"/>
        <c:auto val="1"/>
        <c:lblAlgn val="ctr"/>
        <c:lblOffset val="100"/>
        <c:noMultiLvlLbl val="0"/>
      </c:catAx>
      <c:valAx>
        <c:axId val="205715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/>
                  <a:t>Node</a:t>
                </a:r>
                <a:r>
                  <a:rPr lang="zh-TW" altLang="en-US" sz="1200"/>
                  <a:t>數量</a:t>
                </a:r>
              </a:p>
            </c:rich>
          </c:tx>
          <c:layout>
            <c:manualLayout>
              <c:xMode val="edge"/>
              <c:yMode val="edge"/>
              <c:x val="1.0993569492222671E-2"/>
              <c:y val="0.34035125121995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57148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224315226668941"/>
          <c:y val="0.93118195514369373"/>
          <c:w val="0.14099143871680517"/>
          <c:h val="5.07675033400608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0" vert="eaVert"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Base vs HT - Node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070210898477804"/>
          <c:y val="0.13"/>
          <c:w val="0.86968543639330986"/>
          <c:h val="0.71325378970485831"/>
        </c:manualLayout>
      </c:layout>
      <c:barChart>
        <c:barDir val="col"/>
        <c:grouping val="clustered"/>
        <c:varyColors val="0"/>
        <c:ser>
          <c:idx val="0"/>
          <c:order val="0"/>
          <c:tx>
            <c:v>Base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工作表5!$C$1:$C$30</c:f>
              <c:numCache>
                <c:formatCode>General</c:formatCode>
                <c:ptCount val="30"/>
                <c:pt idx="0">
                  <c:v>2820925</c:v>
                </c:pt>
                <c:pt idx="1">
                  <c:v>6458619</c:v>
                </c:pt>
                <c:pt idx="2">
                  <c:v>5594112</c:v>
                </c:pt>
                <c:pt idx="3">
                  <c:v>24604501</c:v>
                </c:pt>
                <c:pt idx="4">
                  <c:v>23053895</c:v>
                </c:pt>
                <c:pt idx="5">
                  <c:v>20548168</c:v>
                </c:pt>
                <c:pt idx="6">
                  <c:v>36356709</c:v>
                </c:pt>
                <c:pt idx="7">
                  <c:v>46635509</c:v>
                </c:pt>
                <c:pt idx="8">
                  <c:v>47637853</c:v>
                </c:pt>
                <c:pt idx="9">
                  <c:v>268754944</c:v>
                </c:pt>
                <c:pt idx="10">
                  <c:v>357291577</c:v>
                </c:pt>
                <c:pt idx="11">
                  <c:v>1097137157</c:v>
                </c:pt>
                <c:pt idx="12">
                  <c:v>230621257</c:v>
                </c:pt>
                <c:pt idx="13">
                  <c:v>52593853</c:v>
                </c:pt>
                <c:pt idx="14">
                  <c:v>61010053</c:v>
                </c:pt>
                <c:pt idx="15">
                  <c:v>86261815</c:v>
                </c:pt>
                <c:pt idx="16">
                  <c:v>61624015</c:v>
                </c:pt>
                <c:pt idx="17">
                  <c:v>37767385</c:v>
                </c:pt>
                <c:pt idx="18">
                  <c:v>16839855</c:v>
                </c:pt>
                <c:pt idx="19">
                  <c:v>2920113</c:v>
                </c:pt>
                <c:pt idx="20">
                  <c:v>1523061</c:v>
                </c:pt>
                <c:pt idx="21">
                  <c:v>431262</c:v>
                </c:pt>
                <c:pt idx="22">
                  <c:v>260304</c:v>
                </c:pt>
                <c:pt idx="23">
                  <c:v>106670</c:v>
                </c:pt>
                <c:pt idx="24">
                  <c:v>7366</c:v>
                </c:pt>
                <c:pt idx="25">
                  <c:v>1319</c:v>
                </c:pt>
                <c:pt idx="26">
                  <c:v>228</c:v>
                </c:pt>
                <c:pt idx="27">
                  <c:v>38</c:v>
                </c:pt>
                <c:pt idx="28">
                  <c:v>7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7C-4456-8CB7-654F0A3198EB}"/>
            </c:ext>
          </c:extLst>
        </c:ser>
        <c:ser>
          <c:idx val="1"/>
          <c:order val="1"/>
          <c:tx>
            <c:v>HT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工作表5!$G$1:$G$30</c:f>
              <c:numCache>
                <c:formatCode>General</c:formatCode>
                <c:ptCount val="30"/>
                <c:pt idx="0">
                  <c:v>2701073</c:v>
                </c:pt>
                <c:pt idx="1">
                  <c:v>5970250</c:v>
                </c:pt>
                <c:pt idx="2">
                  <c:v>5845613</c:v>
                </c:pt>
                <c:pt idx="3">
                  <c:v>26949163</c:v>
                </c:pt>
                <c:pt idx="4">
                  <c:v>21630174</c:v>
                </c:pt>
                <c:pt idx="5">
                  <c:v>16092347</c:v>
                </c:pt>
                <c:pt idx="6">
                  <c:v>23619518</c:v>
                </c:pt>
                <c:pt idx="7">
                  <c:v>33451994</c:v>
                </c:pt>
                <c:pt idx="8">
                  <c:v>25248486</c:v>
                </c:pt>
                <c:pt idx="9">
                  <c:v>45589774</c:v>
                </c:pt>
                <c:pt idx="10">
                  <c:v>44853428</c:v>
                </c:pt>
                <c:pt idx="11">
                  <c:v>43665150</c:v>
                </c:pt>
                <c:pt idx="12">
                  <c:v>51716094</c:v>
                </c:pt>
                <c:pt idx="13">
                  <c:v>23330472</c:v>
                </c:pt>
                <c:pt idx="14">
                  <c:v>16377942</c:v>
                </c:pt>
                <c:pt idx="15">
                  <c:v>40749922</c:v>
                </c:pt>
                <c:pt idx="16">
                  <c:v>43119352</c:v>
                </c:pt>
                <c:pt idx="17">
                  <c:v>21202394</c:v>
                </c:pt>
                <c:pt idx="18">
                  <c:v>11721707</c:v>
                </c:pt>
                <c:pt idx="19">
                  <c:v>3265098</c:v>
                </c:pt>
                <c:pt idx="20">
                  <c:v>1222856</c:v>
                </c:pt>
                <c:pt idx="21">
                  <c:v>562555</c:v>
                </c:pt>
                <c:pt idx="22">
                  <c:v>242404</c:v>
                </c:pt>
                <c:pt idx="23">
                  <c:v>95164</c:v>
                </c:pt>
                <c:pt idx="24">
                  <c:v>7780</c:v>
                </c:pt>
                <c:pt idx="25">
                  <c:v>1128</c:v>
                </c:pt>
                <c:pt idx="26">
                  <c:v>249</c:v>
                </c:pt>
                <c:pt idx="27">
                  <c:v>34</c:v>
                </c:pt>
                <c:pt idx="28">
                  <c:v>8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7C-4456-8CB7-654F0A3198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8096303"/>
        <c:axId val="1508096719"/>
      </c:barChart>
      <c:catAx>
        <c:axId val="15080963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回合</a:t>
                </a:r>
              </a:p>
            </c:rich>
          </c:tx>
          <c:layout>
            <c:manualLayout>
              <c:xMode val="edge"/>
              <c:yMode val="edge"/>
              <c:x val="0.57998031809847883"/>
              <c:y val="0.918758101665863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8096719"/>
        <c:crosses val="autoZero"/>
        <c:auto val="1"/>
        <c:lblAlgn val="ctr"/>
        <c:lblOffset val="100"/>
        <c:noMultiLvlLbl val="0"/>
      </c:catAx>
      <c:valAx>
        <c:axId val="1508096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數量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8096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/>
              <a:t>Base</a:t>
            </a:r>
            <a:r>
              <a:rPr lang="en-US" altLang="zh-TW" sz="1800" baseline="0"/>
              <a:t> </a:t>
            </a:r>
            <a:r>
              <a:rPr lang="zh-TW" altLang="en-US" sz="1800" baseline="0"/>
              <a:t>與 </a:t>
            </a:r>
            <a:r>
              <a:rPr lang="en-US" altLang="zh-TW" sz="1800" baseline="0"/>
              <a:t>hashTable </a:t>
            </a:r>
            <a:r>
              <a:rPr lang="zh-TW" altLang="en-US" sz="1800" baseline="0"/>
              <a:t>比較</a:t>
            </a:r>
            <a:r>
              <a:rPr lang="en-US" altLang="zh-TW" sz="1800" baseline="0"/>
              <a:t>(Time)</a:t>
            </a:r>
            <a:endParaRPr lang="zh-TW" alt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5.8482000642105063E-2"/>
          <c:y val="8.2274841029109286E-2"/>
          <c:w val="0.92909044634308358"/>
          <c:h val="0.7995753996201479"/>
        </c:manualLayout>
      </c:layout>
      <c:barChart>
        <c:barDir val="col"/>
        <c:grouping val="clustered"/>
        <c:varyColors val="0"/>
        <c:ser>
          <c:idx val="0"/>
          <c:order val="0"/>
          <c:tx>
            <c:v>Base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工作表1!$G$3:$G$27</c:f>
              <c:numCache>
                <c:formatCode>General</c:formatCode>
                <c:ptCount val="25"/>
                <c:pt idx="0">
                  <c:v>1390</c:v>
                </c:pt>
                <c:pt idx="1">
                  <c:v>1963</c:v>
                </c:pt>
                <c:pt idx="2">
                  <c:v>1337</c:v>
                </c:pt>
                <c:pt idx="3">
                  <c:v>415</c:v>
                </c:pt>
                <c:pt idx="4">
                  <c:v>1612</c:v>
                </c:pt>
                <c:pt idx="5">
                  <c:v>560</c:v>
                </c:pt>
                <c:pt idx="6">
                  <c:v>1314</c:v>
                </c:pt>
                <c:pt idx="7">
                  <c:v>846</c:v>
                </c:pt>
                <c:pt idx="8">
                  <c:v>382</c:v>
                </c:pt>
                <c:pt idx="9">
                  <c:v>1667</c:v>
                </c:pt>
                <c:pt idx="10">
                  <c:v>1065</c:v>
                </c:pt>
                <c:pt idx="11">
                  <c:v>1960</c:v>
                </c:pt>
                <c:pt idx="12">
                  <c:v>915</c:v>
                </c:pt>
                <c:pt idx="13">
                  <c:v>155</c:v>
                </c:pt>
                <c:pt idx="14">
                  <c:v>40</c:v>
                </c:pt>
                <c:pt idx="15">
                  <c:v>1263</c:v>
                </c:pt>
                <c:pt idx="16">
                  <c:v>865</c:v>
                </c:pt>
                <c:pt idx="17">
                  <c:v>150</c:v>
                </c:pt>
                <c:pt idx="18">
                  <c:v>700</c:v>
                </c:pt>
                <c:pt idx="19">
                  <c:v>1741</c:v>
                </c:pt>
                <c:pt idx="20">
                  <c:v>876</c:v>
                </c:pt>
                <c:pt idx="21">
                  <c:v>1977</c:v>
                </c:pt>
                <c:pt idx="22">
                  <c:v>949</c:v>
                </c:pt>
                <c:pt idx="23">
                  <c:v>1626</c:v>
                </c:pt>
                <c:pt idx="24">
                  <c:v>570</c:v>
                </c:pt>
              </c:numCache>
            </c:numRef>
          </c:cat>
          <c:val>
            <c:numRef>
              <c:f>工作表1!$A$3:$A$27</c:f>
              <c:numCache>
                <c:formatCode>General</c:formatCode>
                <c:ptCount val="25"/>
                <c:pt idx="0">
                  <c:v>202.49700000000001</c:v>
                </c:pt>
                <c:pt idx="1">
                  <c:v>208.93799999999999</c:v>
                </c:pt>
                <c:pt idx="2">
                  <c:v>74.945999999999998</c:v>
                </c:pt>
                <c:pt idx="3">
                  <c:v>1.218</c:v>
                </c:pt>
                <c:pt idx="4">
                  <c:v>87.135999999999996</c:v>
                </c:pt>
                <c:pt idx="5">
                  <c:v>173.20500000000001</c:v>
                </c:pt>
                <c:pt idx="6">
                  <c:v>161.929</c:v>
                </c:pt>
                <c:pt idx="7">
                  <c:v>40.957000000000001</c:v>
                </c:pt>
                <c:pt idx="8">
                  <c:v>77.623999999999995</c:v>
                </c:pt>
                <c:pt idx="9">
                  <c:v>52.045999999999999</c:v>
                </c:pt>
                <c:pt idx="10">
                  <c:v>93.472999999999999</c:v>
                </c:pt>
                <c:pt idx="11">
                  <c:v>152.03399999999999</c:v>
                </c:pt>
                <c:pt idx="12">
                  <c:v>138.25800000000001</c:v>
                </c:pt>
                <c:pt idx="13">
                  <c:v>18.876999999999999</c:v>
                </c:pt>
                <c:pt idx="14">
                  <c:v>69.16</c:v>
                </c:pt>
                <c:pt idx="15">
                  <c:v>343.38400000000001</c:v>
                </c:pt>
                <c:pt idx="16">
                  <c:v>121.72499999999999</c:v>
                </c:pt>
                <c:pt idx="17">
                  <c:v>53.433</c:v>
                </c:pt>
                <c:pt idx="18">
                  <c:v>94.56</c:v>
                </c:pt>
                <c:pt idx="19">
                  <c:v>337.661</c:v>
                </c:pt>
                <c:pt idx="20">
                  <c:v>142.34</c:v>
                </c:pt>
                <c:pt idx="21">
                  <c:v>150.53399999999999</c:v>
                </c:pt>
                <c:pt idx="22">
                  <c:v>135.72</c:v>
                </c:pt>
                <c:pt idx="23">
                  <c:v>88.85</c:v>
                </c:pt>
                <c:pt idx="24">
                  <c:v>156.43700000000001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0F-43C2-8F01-CA50CF275E9F}"/>
            </c:ext>
          </c:extLst>
        </c:ser>
        <c:ser>
          <c:idx val="1"/>
          <c:order val="1"/>
          <c:tx>
            <c:v>HashTable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工作表1!$G$3:$G$27</c:f>
              <c:numCache>
                <c:formatCode>General</c:formatCode>
                <c:ptCount val="25"/>
                <c:pt idx="0">
                  <c:v>1390</c:v>
                </c:pt>
                <c:pt idx="1">
                  <c:v>1963</c:v>
                </c:pt>
                <c:pt idx="2">
                  <c:v>1337</c:v>
                </c:pt>
                <c:pt idx="3">
                  <c:v>415</c:v>
                </c:pt>
                <c:pt idx="4">
                  <c:v>1612</c:v>
                </c:pt>
                <c:pt idx="5">
                  <c:v>560</c:v>
                </c:pt>
                <c:pt idx="6">
                  <c:v>1314</c:v>
                </c:pt>
                <c:pt idx="7">
                  <c:v>846</c:v>
                </c:pt>
                <c:pt idx="8">
                  <c:v>382</c:v>
                </c:pt>
                <c:pt idx="9">
                  <c:v>1667</c:v>
                </c:pt>
                <c:pt idx="10">
                  <c:v>1065</c:v>
                </c:pt>
                <c:pt idx="11">
                  <c:v>1960</c:v>
                </c:pt>
                <c:pt idx="12">
                  <c:v>915</c:v>
                </c:pt>
                <c:pt idx="13">
                  <c:v>155</c:v>
                </c:pt>
                <c:pt idx="14">
                  <c:v>40</c:v>
                </c:pt>
                <c:pt idx="15">
                  <c:v>1263</c:v>
                </c:pt>
                <c:pt idx="16">
                  <c:v>865</c:v>
                </c:pt>
                <c:pt idx="17">
                  <c:v>150</c:v>
                </c:pt>
                <c:pt idx="18">
                  <c:v>700</c:v>
                </c:pt>
                <c:pt idx="19">
                  <c:v>1741</c:v>
                </c:pt>
                <c:pt idx="20">
                  <c:v>876</c:v>
                </c:pt>
                <c:pt idx="21">
                  <c:v>1977</c:v>
                </c:pt>
                <c:pt idx="22">
                  <c:v>949</c:v>
                </c:pt>
                <c:pt idx="23">
                  <c:v>1626</c:v>
                </c:pt>
                <c:pt idx="24">
                  <c:v>570</c:v>
                </c:pt>
              </c:numCache>
            </c:numRef>
          </c:cat>
          <c:val>
            <c:numRef>
              <c:f>工作表1!$D$3:$D$27</c:f>
              <c:numCache>
                <c:formatCode>General</c:formatCode>
                <c:ptCount val="25"/>
                <c:pt idx="0">
                  <c:v>202.94800000000001</c:v>
                </c:pt>
                <c:pt idx="1">
                  <c:v>177.06800000000001</c:v>
                </c:pt>
                <c:pt idx="2">
                  <c:v>69.367999999999995</c:v>
                </c:pt>
                <c:pt idx="3">
                  <c:v>1.0149999999999999</c:v>
                </c:pt>
                <c:pt idx="4">
                  <c:v>81.724000000000004</c:v>
                </c:pt>
                <c:pt idx="5">
                  <c:v>156.27000000000001</c:v>
                </c:pt>
                <c:pt idx="6">
                  <c:v>158.26599999999999</c:v>
                </c:pt>
                <c:pt idx="7">
                  <c:v>39.276000000000003</c:v>
                </c:pt>
                <c:pt idx="8">
                  <c:v>68.525000000000006</c:v>
                </c:pt>
                <c:pt idx="9">
                  <c:v>40.258000000000003</c:v>
                </c:pt>
                <c:pt idx="10">
                  <c:v>74.817999999999998</c:v>
                </c:pt>
                <c:pt idx="11">
                  <c:v>138.01300000000001</c:v>
                </c:pt>
                <c:pt idx="12">
                  <c:v>118.105</c:v>
                </c:pt>
                <c:pt idx="13">
                  <c:v>18.675000000000001</c:v>
                </c:pt>
                <c:pt idx="14">
                  <c:v>47.109000000000002</c:v>
                </c:pt>
                <c:pt idx="15">
                  <c:v>343.08</c:v>
                </c:pt>
                <c:pt idx="16">
                  <c:v>114.232</c:v>
                </c:pt>
                <c:pt idx="17">
                  <c:v>46.639000000000003</c:v>
                </c:pt>
                <c:pt idx="18">
                  <c:v>93.558999999999997</c:v>
                </c:pt>
                <c:pt idx="19">
                  <c:v>318.73599999999999</c:v>
                </c:pt>
                <c:pt idx="20">
                  <c:v>135.137</c:v>
                </c:pt>
                <c:pt idx="21">
                  <c:v>149.74100000000001</c:v>
                </c:pt>
                <c:pt idx="22">
                  <c:v>124.36799999999999</c:v>
                </c:pt>
                <c:pt idx="23">
                  <c:v>63.439</c:v>
                </c:pt>
                <c:pt idx="24">
                  <c:v>152.44800000000001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0F-43C2-8F01-CA50CF275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7148607"/>
        <c:axId val="2057153183"/>
      </c:barChart>
      <c:catAx>
        <c:axId val="20571486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200"/>
                  <a:t>盤面編號</a:t>
                </a:r>
              </a:p>
            </c:rich>
          </c:tx>
          <c:layout>
            <c:manualLayout>
              <c:xMode val="edge"/>
              <c:yMode val="edge"/>
              <c:x val="0.58708365362230253"/>
              <c:y val="0.93976251193923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57153183"/>
        <c:crosses val="autoZero"/>
        <c:auto val="1"/>
        <c:lblAlgn val="ctr"/>
        <c:lblOffset val="100"/>
        <c:noMultiLvlLbl val="0"/>
      </c:catAx>
      <c:valAx>
        <c:axId val="205715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 dirty="0"/>
                  <a:t>秒</a:t>
                </a:r>
              </a:p>
            </c:rich>
          </c:tx>
          <c:layout>
            <c:manualLayout>
              <c:xMode val="edge"/>
              <c:yMode val="edge"/>
              <c:x val="8.7339810665295753E-3"/>
              <c:y val="0.428610438050296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57148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224315226668941"/>
          <c:y val="0.93118195514369373"/>
          <c:w val="0.14099143871680517"/>
          <c:h val="5.07675033400608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0" vert="eaVert"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base vs hash vs </a:t>
            </a:r>
            <a:r>
              <a:rPr lang="zh-TW" altLang="en-US"/>
              <a:t>動態區間 </a:t>
            </a:r>
            <a:r>
              <a:rPr lang="en-US" altLang="zh-TW"/>
              <a:t>-</a:t>
            </a:r>
            <a:r>
              <a:rPr lang="zh-TW" altLang="en-US"/>
              <a:t> </a:t>
            </a:r>
            <a:r>
              <a:rPr lang="en-US" altLang="zh-TW"/>
              <a:t>Time</a:t>
            </a:r>
            <a:r>
              <a:rPr lang="zh-TW" alt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base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工作表2!$A$1:$A$25</c:f>
              <c:numCache>
                <c:formatCode>General</c:formatCode>
                <c:ptCount val="25"/>
                <c:pt idx="0">
                  <c:v>1390</c:v>
                </c:pt>
                <c:pt idx="1">
                  <c:v>1963</c:v>
                </c:pt>
                <c:pt idx="2">
                  <c:v>1337</c:v>
                </c:pt>
                <c:pt idx="3">
                  <c:v>415</c:v>
                </c:pt>
                <c:pt idx="4">
                  <c:v>1612</c:v>
                </c:pt>
                <c:pt idx="5">
                  <c:v>560</c:v>
                </c:pt>
                <c:pt idx="6">
                  <c:v>1314</c:v>
                </c:pt>
                <c:pt idx="7">
                  <c:v>846</c:v>
                </c:pt>
                <c:pt idx="8">
                  <c:v>382</c:v>
                </c:pt>
                <c:pt idx="9">
                  <c:v>1667</c:v>
                </c:pt>
                <c:pt idx="10">
                  <c:v>1065</c:v>
                </c:pt>
                <c:pt idx="11">
                  <c:v>1960</c:v>
                </c:pt>
                <c:pt idx="12">
                  <c:v>915</c:v>
                </c:pt>
                <c:pt idx="13">
                  <c:v>155</c:v>
                </c:pt>
                <c:pt idx="14">
                  <c:v>40</c:v>
                </c:pt>
                <c:pt idx="15">
                  <c:v>1263</c:v>
                </c:pt>
                <c:pt idx="16">
                  <c:v>865</c:v>
                </c:pt>
                <c:pt idx="17">
                  <c:v>150</c:v>
                </c:pt>
                <c:pt idx="18">
                  <c:v>700</c:v>
                </c:pt>
                <c:pt idx="19">
                  <c:v>1741</c:v>
                </c:pt>
                <c:pt idx="20">
                  <c:v>876</c:v>
                </c:pt>
                <c:pt idx="21">
                  <c:v>1977</c:v>
                </c:pt>
                <c:pt idx="22">
                  <c:v>949</c:v>
                </c:pt>
                <c:pt idx="23">
                  <c:v>1626</c:v>
                </c:pt>
                <c:pt idx="24">
                  <c:v>570</c:v>
                </c:pt>
              </c:numCache>
            </c:numRef>
          </c:cat>
          <c:val>
            <c:numRef>
              <c:f>工作表2!$B$1:$B$25</c:f>
              <c:numCache>
                <c:formatCode>0.00</c:formatCode>
                <c:ptCount val="25"/>
                <c:pt idx="0">
                  <c:v>202.49700000000001</c:v>
                </c:pt>
                <c:pt idx="1">
                  <c:v>208.93799999999999</c:v>
                </c:pt>
                <c:pt idx="2">
                  <c:v>74.945999999999998</c:v>
                </c:pt>
                <c:pt idx="3">
                  <c:v>1.218</c:v>
                </c:pt>
                <c:pt idx="4">
                  <c:v>87.135999999999996</c:v>
                </c:pt>
                <c:pt idx="5">
                  <c:v>173.20500000000001</c:v>
                </c:pt>
                <c:pt idx="6">
                  <c:v>161.929</c:v>
                </c:pt>
                <c:pt idx="7">
                  <c:v>40.957000000000001</c:v>
                </c:pt>
                <c:pt idx="8">
                  <c:v>77.623999999999995</c:v>
                </c:pt>
                <c:pt idx="9">
                  <c:v>52.045999999999999</c:v>
                </c:pt>
                <c:pt idx="10">
                  <c:v>93.472999999999999</c:v>
                </c:pt>
                <c:pt idx="11">
                  <c:v>152.03399999999999</c:v>
                </c:pt>
                <c:pt idx="12">
                  <c:v>138.25800000000001</c:v>
                </c:pt>
                <c:pt idx="13">
                  <c:v>18.876999999999999</c:v>
                </c:pt>
                <c:pt idx="14">
                  <c:v>69.16</c:v>
                </c:pt>
                <c:pt idx="15">
                  <c:v>343.38400000000001</c:v>
                </c:pt>
                <c:pt idx="16">
                  <c:v>121.72499999999999</c:v>
                </c:pt>
                <c:pt idx="17">
                  <c:v>53.433</c:v>
                </c:pt>
                <c:pt idx="18">
                  <c:v>94.56</c:v>
                </c:pt>
                <c:pt idx="19">
                  <c:v>337.661</c:v>
                </c:pt>
                <c:pt idx="20">
                  <c:v>142.34</c:v>
                </c:pt>
                <c:pt idx="21">
                  <c:v>150.53399999999999</c:v>
                </c:pt>
                <c:pt idx="22">
                  <c:v>135.72</c:v>
                </c:pt>
                <c:pt idx="23">
                  <c:v>88.85</c:v>
                </c:pt>
                <c:pt idx="24">
                  <c:v>156.43700000000001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C9-4006-AEAD-CC9FF427241D}"/>
            </c:ext>
          </c:extLst>
        </c:ser>
        <c:ser>
          <c:idx val="1"/>
          <c:order val="1"/>
          <c:tx>
            <c:v>hash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工作表2!$A$1:$A$25</c:f>
              <c:numCache>
                <c:formatCode>General</c:formatCode>
                <c:ptCount val="25"/>
                <c:pt idx="0">
                  <c:v>1390</c:v>
                </c:pt>
                <c:pt idx="1">
                  <c:v>1963</c:v>
                </c:pt>
                <c:pt idx="2">
                  <c:v>1337</c:v>
                </c:pt>
                <c:pt idx="3">
                  <c:v>415</c:v>
                </c:pt>
                <c:pt idx="4">
                  <c:v>1612</c:v>
                </c:pt>
                <c:pt idx="5">
                  <c:v>560</c:v>
                </c:pt>
                <c:pt idx="6">
                  <c:v>1314</c:v>
                </c:pt>
                <c:pt idx="7">
                  <c:v>846</c:v>
                </c:pt>
                <c:pt idx="8">
                  <c:v>382</c:v>
                </c:pt>
                <c:pt idx="9">
                  <c:v>1667</c:v>
                </c:pt>
                <c:pt idx="10">
                  <c:v>1065</c:v>
                </c:pt>
                <c:pt idx="11">
                  <c:v>1960</c:v>
                </c:pt>
                <c:pt idx="12">
                  <c:v>915</c:v>
                </c:pt>
                <c:pt idx="13">
                  <c:v>155</c:v>
                </c:pt>
                <c:pt idx="14">
                  <c:v>40</c:v>
                </c:pt>
                <c:pt idx="15">
                  <c:v>1263</c:v>
                </c:pt>
                <c:pt idx="16">
                  <c:v>865</c:v>
                </c:pt>
                <c:pt idx="17">
                  <c:v>150</c:v>
                </c:pt>
                <c:pt idx="18">
                  <c:v>700</c:v>
                </c:pt>
                <c:pt idx="19">
                  <c:v>1741</c:v>
                </c:pt>
                <c:pt idx="20">
                  <c:v>876</c:v>
                </c:pt>
                <c:pt idx="21">
                  <c:v>1977</c:v>
                </c:pt>
                <c:pt idx="22">
                  <c:v>949</c:v>
                </c:pt>
                <c:pt idx="23">
                  <c:v>1626</c:v>
                </c:pt>
                <c:pt idx="24">
                  <c:v>570</c:v>
                </c:pt>
              </c:numCache>
            </c:numRef>
          </c:cat>
          <c:val>
            <c:numRef>
              <c:f>工作表2!$D$1:$D$25</c:f>
              <c:numCache>
                <c:formatCode>0.00</c:formatCode>
                <c:ptCount val="25"/>
                <c:pt idx="0">
                  <c:v>202.94800000000001</c:v>
                </c:pt>
                <c:pt idx="1">
                  <c:v>177.06800000000001</c:v>
                </c:pt>
                <c:pt idx="2">
                  <c:v>69.367999999999995</c:v>
                </c:pt>
                <c:pt idx="3">
                  <c:v>1.0149999999999999</c:v>
                </c:pt>
                <c:pt idx="4">
                  <c:v>81.724000000000004</c:v>
                </c:pt>
                <c:pt idx="5">
                  <c:v>156.27000000000001</c:v>
                </c:pt>
                <c:pt idx="6">
                  <c:v>158.26599999999999</c:v>
                </c:pt>
                <c:pt idx="7">
                  <c:v>39.276000000000003</c:v>
                </c:pt>
                <c:pt idx="8">
                  <c:v>68.525000000000006</c:v>
                </c:pt>
                <c:pt idx="9">
                  <c:v>40.258000000000003</c:v>
                </c:pt>
                <c:pt idx="10">
                  <c:v>74.817999999999998</c:v>
                </c:pt>
                <c:pt idx="11">
                  <c:v>138.01300000000001</c:v>
                </c:pt>
                <c:pt idx="12">
                  <c:v>118.105</c:v>
                </c:pt>
                <c:pt idx="13">
                  <c:v>18.675000000000001</c:v>
                </c:pt>
                <c:pt idx="14">
                  <c:v>47.109000000000002</c:v>
                </c:pt>
                <c:pt idx="15">
                  <c:v>343.08</c:v>
                </c:pt>
                <c:pt idx="16">
                  <c:v>114.232</c:v>
                </c:pt>
                <c:pt idx="17">
                  <c:v>46.639000000000003</c:v>
                </c:pt>
                <c:pt idx="18">
                  <c:v>93.558999999999997</c:v>
                </c:pt>
                <c:pt idx="19">
                  <c:v>318.73599999999999</c:v>
                </c:pt>
                <c:pt idx="20">
                  <c:v>135.137</c:v>
                </c:pt>
                <c:pt idx="21">
                  <c:v>149.74100000000001</c:v>
                </c:pt>
                <c:pt idx="22">
                  <c:v>124.36799999999999</c:v>
                </c:pt>
                <c:pt idx="23">
                  <c:v>63.439</c:v>
                </c:pt>
                <c:pt idx="24">
                  <c:v>152.44800000000001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C9-4006-AEAD-CC9FF427241D}"/>
            </c:ext>
          </c:extLst>
        </c:ser>
        <c:ser>
          <c:idx val="2"/>
          <c:order val="2"/>
          <c:tx>
            <c:v>動態區間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工作表2!$A$1:$A$25</c:f>
              <c:numCache>
                <c:formatCode>General</c:formatCode>
                <c:ptCount val="25"/>
                <c:pt idx="0">
                  <c:v>1390</c:v>
                </c:pt>
                <c:pt idx="1">
                  <c:v>1963</c:v>
                </c:pt>
                <c:pt idx="2">
                  <c:v>1337</c:v>
                </c:pt>
                <c:pt idx="3">
                  <c:v>415</c:v>
                </c:pt>
                <c:pt idx="4">
                  <c:v>1612</c:v>
                </c:pt>
                <c:pt idx="5">
                  <c:v>560</c:v>
                </c:pt>
                <c:pt idx="6">
                  <c:v>1314</c:v>
                </c:pt>
                <c:pt idx="7">
                  <c:v>846</c:v>
                </c:pt>
                <c:pt idx="8">
                  <c:v>382</c:v>
                </c:pt>
                <c:pt idx="9">
                  <c:v>1667</c:v>
                </c:pt>
                <c:pt idx="10">
                  <c:v>1065</c:v>
                </c:pt>
                <c:pt idx="11">
                  <c:v>1960</c:v>
                </c:pt>
                <c:pt idx="12">
                  <c:v>915</c:v>
                </c:pt>
                <c:pt idx="13">
                  <c:v>155</c:v>
                </c:pt>
                <c:pt idx="14">
                  <c:v>40</c:v>
                </c:pt>
                <c:pt idx="15">
                  <c:v>1263</c:v>
                </c:pt>
                <c:pt idx="16">
                  <c:v>865</c:v>
                </c:pt>
                <c:pt idx="17">
                  <c:v>150</c:v>
                </c:pt>
                <c:pt idx="18">
                  <c:v>700</c:v>
                </c:pt>
                <c:pt idx="19">
                  <c:v>1741</c:v>
                </c:pt>
                <c:pt idx="20">
                  <c:v>876</c:v>
                </c:pt>
                <c:pt idx="21">
                  <c:v>1977</c:v>
                </c:pt>
                <c:pt idx="22">
                  <c:v>949</c:v>
                </c:pt>
                <c:pt idx="23">
                  <c:v>1626</c:v>
                </c:pt>
                <c:pt idx="24">
                  <c:v>570</c:v>
                </c:pt>
              </c:numCache>
            </c:numRef>
          </c:cat>
          <c:val>
            <c:numRef>
              <c:f>工作表2!$F$1:$F$25</c:f>
              <c:numCache>
                <c:formatCode>0.00</c:formatCode>
                <c:ptCount val="25"/>
                <c:pt idx="0">
                  <c:v>192.87799999999999</c:v>
                </c:pt>
                <c:pt idx="1">
                  <c:v>203.17500000000001</c:v>
                </c:pt>
                <c:pt idx="2">
                  <c:v>70.382000000000005</c:v>
                </c:pt>
                <c:pt idx="3">
                  <c:v>1.109</c:v>
                </c:pt>
                <c:pt idx="4">
                  <c:v>79.23</c:v>
                </c:pt>
                <c:pt idx="5">
                  <c:v>145.36199999999999</c:v>
                </c:pt>
                <c:pt idx="6">
                  <c:v>156.98500000000001</c:v>
                </c:pt>
                <c:pt idx="7">
                  <c:v>27.751000000000001</c:v>
                </c:pt>
                <c:pt idx="8">
                  <c:v>73.325000000000003</c:v>
                </c:pt>
                <c:pt idx="9">
                  <c:v>50.156999999999996</c:v>
                </c:pt>
                <c:pt idx="10">
                  <c:v>90.298000000000002</c:v>
                </c:pt>
                <c:pt idx="11">
                  <c:v>147.05799999999999</c:v>
                </c:pt>
                <c:pt idx="12">
                  <c:v>130.91399999999999</c:v>
                </c:pt>
                <c:pt idx="13">
                  <c:v>18.603999999999999</c:v>
                </c:pt>
                <c:pt idx="14">
                  <c:v>68.753</c:v>
                </c:pt>
                <c:pt idx="15">
                  <c:v>331.72699999999998</c:v>
                </c:pt>
                <c:pt idx="16">
                  <c:v>115.93</c:v>
                </c:pt>
                <c:pt idx="17">
                  <c:v>51.265999999999998</c:v>
                </c:pt>
                <c:pt idx="18">
                  <c:v>80.634</c:v>
                </c:pt>
                <c:pt idx="19">
                  <c:v>292.20999999999998</c:v>
                </c:pt>
                <c:pt idx="20">
                  <c:v>139.565</c:v>
                </c:pt>
                <c:pt idx="21">
                  <c:v>140.071</c:v>
                </c:pt>
                <c:pt idx="22">
                  <c:v>127.52</c:v>
                </c:pt>
                <c:pt idx="23">
                  <c:v>83.831000000000003</c:v>
                </c:pt>
                <c:pt idx="24">
                  <c:v>134.851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C9-4006-AEAD-CC9FF42724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7800240"/>
        <c:axId val="627800656"/>
      </c:barChart>
      <c:catAx>
        <c:axId val="627800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盤面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7800656"/>
        <c:crosses val="autoZero"/>
        <c:auto val="1"/>
        <c:lblAlgn val="ctr"/>
        <c:lblOffset val="100"/>
        <c:noMultiLvlLbl val="0"/>
      </c:catAx>
      <c:valAx>
        <c:axId val="62780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800" b="0" i="0" baseline="0">
                    <a:effectLst/>
                  </a:rPr>
                  <a:t>秒</a:t>
                </a:r>
                <a:endParaRPr lang="zh-TW" altLang="zh-TW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7800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base vs hash vs </a:t>
            </a:r>
            <a:r>
              <a:rPr lang="zh-TW" altLang="en-US"/>
              <a:t>動態區間 </a:t>
            </a:r>
            <a:r>
              <a:rPr lang="en-US" altLang="zh-TW"/>
              <a:t>-</a:t>
            </a:r>
            <a:r>
              <a:rPr lang="zh-TW" altLang="en-US"/>
              <a:t> </a:t>
            </a:r>
            <a:r>
              <a:rPr lang="en-US" altLang="zh-TW"/>
              <a:t>Node</a:t>
            </a:r>
            <a:r>
              <a:rPr lang="zh-TW" alt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base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工作表2!$A$1:$A$25</c:f>
              <c:numCache>
                <c:formatCode>General</c:formatCode>
                <c:ptCount val="25"/>
                <c:pt idx="0">
                  <c:v>1390</c:v>
                </c:pt>
                <c:pt idx="1">
                  <c:v>1963</c:v>
                </c:pt>
                <c:pt idx="2">
                  <c:v>1337</c:v>
                </c:pt>
                <c:pt idx="3">
                  <c:v>415</c:v>
                </c:pt>
                <c:pt idx="4">
                  <c:v>1612</c:v>
                </c:pt>
                <c:pt idx="5">
                  <c:v>560</c:v>
                </c:pt>
                <c:pt idx="6">
                  <c:v>1314</c:v>
                </c:pt>
                <c:pt idx="7">
                  <c:v>846</c:v>
                </c:pt>
                <c:pt idx="8">
                  <c:v>382</c:v>
                </c:pt>
                <c:pt idx="9">
                  <c:v>1667</c:v>
                </c:pt>
                <c:pt idx="10">
                  <c:v>1065</c:v>
                </c:pt>
                <c:pt idx="11">
                  <c:v>1960</c:v>
                </c:pt>
                <c:pt idx="12">
                  <c:v>915</c:v>
                </c:pt>
                <c:pt idx="13">
                  <c:v>155</c:v>
                </c:pt>
                <c:pt idx="14">
                  <c:v>40</c:v>
                </c:pt>
                <c:pt idx="15">
                  <c:v>1263</c:v>
                </c:pt>
                <c:pt idx="16">
                  <c:v>865</c:v>
                </c:pt>
                <c:pt idx="17">
                  <c:v>150</c:v>
                </c:pt>
                <c:pt idx="18">
                  <c:v>700</c:v>
                </c:pt>
                <c:pt idx="19">
                  <c:v>1741</c:v>
                </c:pt>
                <c:pt idx="20">
                  <c:v>876</c:v>
                </c:pt>
                <c:pt idx="21">
                  <c:v>1977</c:v>
                </c:pt>
                <c:pt idx="22">
                  <c:v>949</c:v>
                </c:pt>
                <c:pt idx="23">
                  <c:v>1626</c:v>
                </c:pt>
                <c:pt idx="24">
                  <c:v>570</c:v>
                </c:pt>
              </c:numCache>
            </c:numRef>
          </c:cat>
          <c:val>
            <c:numRef>
              <c:f>工作表2!$C$1:$C$25</c:f>
              <c:numCache>
                <c:formatCode>General</c:formatCode>
                <c:ptCount val="25"/>
                <c:pt idx="0">
                  <c:v>544407509</c:v>
                </c:pt>
                <c:pt idx="1">
                  <c:v>571609583</c:v>
                </c:pt>
                <c:pt idx="2">
                  <c:v>191689426</c:v>
                </c:pt>
                <c:pt idx="3">
                  <c:v>2687348</c:v>
                </c:pt>
                <c:pt idx="4">
                  <c:v>214578363</c:v>
                </c:pt>
                <c:pt idx="5">
                  <c:v>446223984</c:v>
                </c:pt>
                <c:pt idx="6">
                  <c:v>413659718</c:v>
                </c:pt>
                <c:pt idx="7">
                  <c:v>98439968</c:v>
                </c:pt>
                <c:pt idx="8">
                  <c:v>197280142</c:v>
                </c:pt>
                <c:pt idx="9">
                  <c:v>135136175</c:v>
                </c:pt>
                <c:pt idx="10">
                  <c:v>240511291</c:v>
                </c:pt>
                <c:pt idx="11">
                  <c:v>395219413</c:v>
                </c:pt>
                <c:pt idx="12">
                  <c:v>368412819</c:v>
                </c:pt>
                <c:pt idx="13">
                  <c:v>49209021</c:v>
                </c:pt>
                <c:pt idx="14">
                  <c:v>185386131</c:v>
                </c:pt>
                <c:pt idx="15">
                  <c:v>941036891</c:v>
                </c:pt>
                <c:pt idx="16">
                  <c:v>316771828</c:v>
                </c:pt>
                <c:pt idx="17">
                  <c:v>140665754</c:v>
                </c:pt>
                <c:pt idx="18">
                  <c:v>250561426</c:v>
                </c:pt>
                <c:pt idx="19">
                  <c:v>893125628</c:v>
                </c:pt>
                <c:pt idx="20">
                  <c:v>368590793</c:v>
                </c:pt>
                <c:pt idx="21">
                  <c:v>399670257</c:v>
                </c:pt>
                <c:pt idx="22">
                  <c:v>340734997</c:v>
                </c:pt>
                <c:pt idx="23">
                  <c:v>232845144</c:v>
                </c:pt>
                <c:pt idx="24">
                  <c:v>418809421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73-4565-BEA6-195D78689EF3}"/>
            </c:ext>
          </c:extLst>
        </c:ser>
        <c:ser>
          <c:idx val="1"/>
          <c:order val="1"/>
          <c:tx>
            <c:v>hash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工作表2!$A$1:$A$25</c:f>
              <c:numCache>
                <c:formatCode>General</c:formatCode>
                <c:ptCount val="25"/>
                <c:pt idx="0">
                  <c:v>1390</c:v>
                </c:pt>
                <c:pt idx="1">
                  <c:v>1963</c:v>
                </c:pt>
                <c:pt idx="2">
                  <c:v>1337</c:v>
                </c:pt>
                <c:pt idx="3">
                  <c:v>415</c:v>
                </c:pt>
                <c:pt idx="4">
                  <c:v>1612</c:v>
                </c:pt>
                <c:pt idx="5">
                  <c:v>560</c:v>
                </c:pt>
                <c:pt idx="6">
                  <c:v>1314</c:v>
                </c:pt>
                <c:pt idx="7">
                  <c:v>846</c:v>
                </c:pt>
                <c:pt idx="8">
                  <c:v>382</c:v>
                </c:pt>
                <c:pt idx="9">
                  <c:v>1667</c:v>
                </c:pt>
                <c:pt idx="10">
                  <c:v>1065</c:v>
                </c:pt>
                <c:pt idx="11">
                  <c:v>1960</c:v>
                </c:pt>
                <c:pt idx="12">
                  <c:v>915</c:v>
                </c:pt>
                <c:pt idx="13">
                  <c:v>155</c:v>
                </c:pt>
                <c:pt idx="14">
                  <c:v>40</c:v>
                </c:pt>
                <c:pt idx="15">
                  <c:v>1263</c:v>
                </c:pt>
                <c:pt idx="16">
                  <c:v>865</c:v>
                </c:pt>
                <c:pt idx="17">
                  <c:v>150</c:v>
                </c:pt>
                <c:pt idx="18">
                  <c:v>700</c:v>
                </c:pt>
                <c:pt idx="19">
                  <c:v>1741</c:v>
                </c:pt>
                <c:pt idx="20">
                  <c:v>876</c:v>
                </c:pt>
                <c:pt idx="21">
                  <c:v>1977</c:v>
                </c:pt>
                <c:pt idx="22">
                  <c:v>949</c:v>
                </c:pt>
                <c:pt idx="23">
                  <c:v>1626</c:v>
                </c:pt>
                <c:pt idx="24">
                  <c:v>570</c:v>
                </c:pt>
              </c:numCache>
            </c:numRef>
          </c:cat>
          <c:val>
            <c:numRef>
              <c:f>工作表2!$E$1:$E$25</c:f>
              <c:numCache>
                <c:formatCode>General</c:formatCode>
                <c:ptCount val="25"/>
                <c:pt idx="0">
                  <c:v>365863612</c:v>
                </c:pt>
                <c:pt idx="1">
                  <c:v>319053171</c:v>
                </c:pt>
                <c:pt idx="2">
                  <c:v>116091679</c:v>
                </c:pt>
                <c:pt idx="3">
                  <c:v>1473377</c:v>
                </c:pt>
                <c:pt idx="4">
                  <c:v>130376152</c:v>
                </c:pt>
                <c:pt idx="5">
                  <c:v>267565544</c:v>
                </c:pt>
                <c:pt idx="6">
                  <c:v>259472981</c:v>
                </c:pt>
                <c:pt idx="7">
                  <c:v>62053729</c:v>
                </c:pt>
                <c:pt idx="8">
                  <c:v>112128881</c:v>
                </c:pt>
                <c:pt idx="9">
                  <c:v>70484359</c:v>
                </c:pt>
                <c:pt idx="10">
                  <c:v>129241352</c:v>
                </c:pt>
                <c:pt idx="11">
                  <c:v>240769098</c:v>
                </c:pt>
                <c:pt idx="12">
                  <c:v>206840424</c:v>
                </c:pt>
                <c:pt idx="13">
                  <c:v>32535278</c:v>
                </c:pt>
                <c:pt idx="14">
                  <c:v>83748879</c:v>
                </c:pt>
                <c:pt idx="15">
                  <c:v>606457041</c:v>
                </c:pt>
                <c:pt idx="16">
                  <c:v>192458081</c:v>
                </c:pt>
                <c:pt idx="17">
                  <c:v>79838962</c:v>
                </c:pt>
                <c:pt idx="18">
                  <c:v>159714519</c:v>
                </c:pt>
                <c:pt idx="19">
                  <c:v>536189019</c:v>
                </c:pt>
                <c:pt idx="20">
                  <c:v>227005210</c:v>
                </c:pt>
                <c:pt idx="21">
                  <c:v>258834438</c:v>
                </c:pt>
                <c:pt idx="22">
                  <c:v>207368279</c:v>
                </c:pt>
                <c:pt idx="23">
                  <c:v>108500124</c:v>
                </c:pt>
                <c:pt idx="24">
                  <c:v>263236180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73-4565-BEA6-195D78689EF3}"/>
            </c:ext>
          </c:extLst>
        </c:ser>
        <c:ser>
          <c:idx val="2"/>
          <c:order val="2"/>
          <c:tx>
            <c:v>動態區間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工作表2!$A$1:$A$25</c:f>
              <c:numCache>
                <c:formatCode>General</c:formatCode>
                <c:ptCount val="25"/>
                <c:pt idx="0">
                  <c:v>1390</c:v>
                </c:pt>
                <c:pt idx="1">
                  <c:v>1963</c:v>
                </c:pt>
                <c:pt idx="2">
                  <c:v>1337</c:v>
                </c:pt>
                <c:pt idx="3">
                  <c:v>415</c:v>
                </c:pt>
                <c:pt idx="4">
                  <c:v>1612</c:v>
                </c:pt>
                <c:pt idx="5">
                  <c:v>560</c:v>
                </c:pt>
                <c:pt idx="6">
                  <c:v>1314</c:v>
                </c:pt>
                <c:pt idx="7">
                  <c:v>846</c:v>
                </c:pt>
                <c:pt idx="8">
                  <c:v>382</c:v>
                </c:pt>
                <c:pt idx="9">
                  <c:v>1667</c:v>
                </c:pt>
                <c:pt idx="10">
                  <c:v>1065</c:v>
                </c:pt>
                <c:pt idx="11">
                  <c:v>1960</c:v>
                </c:pt>
                <c:pt idx="12">
                  <c:v>915</c:v>
                </c:pt>
                <c:pt idx="13">
                  <c:v>155</c:v>
                </c:pt>
                <c:pt idx="14">
                  <c:v>40</c:v>
                </c:pt>
                <c:pt idx="15">
                  <c:v>1263</c:v>
                </c:pt>
                <c:pt idx="16">
                  <c:v>865</c:v>
                </c:pt>
                <c:pt idx="17">
                  <c:v>150</c:v>
                </c:pt>
                <c:pt idx="18">
                  <c:v>700</c:v>
                </c:pt>
                <c:pt idx="19">
                  <c:v>1741</c:v>
                </c:pt>
                <c:pt idx="20">
                  <c:v>876</c:v>
                </c:pt>
                <c:pt idx="21">
                  <c:v>1977</c:v>
                </c:pt>
                <c:pt idx="22">
                  <c:v>949</c:v>
                </c:pt>
                <c:pt idx="23">
                  <c:v>1626</c:v>
                </c:pt>
                <c:pt idx="24">
                  <c:v>570</c:v>
                </c:pt>
              </c:numCache>
            </c:numRef>
          </c:cat>
          <c:val>
            <c:numRef>
              <c:f>工作表2!$G$1:$G$25</c:f>
              <c:numCache>
                <c:formatCode>General</c:formatCode>
                <c:ptCount val="25"/>
                <c:pt idx="0">
                  <c:v>532525749</c:v>
                </c:pt>
                <c:pt idx="1">
                  <c:v>556261281</c:v>
                </c:pt>
                <c:pt idx="2">
                  <c:v>181483969</c:v>
                </c:pt>
                <c:pt idx="3">
                  <c:v>2458243</c:v>
                </c:pt>
                <c:pt idx="4">
                  <c:v>195862263</c:v>
                </c:pt>
                <c:pt idx="5">
                  <c:v>377902837</c:v>
                </c:pt>
                <c:pt idx="6">
                  <c:v>401892681</c:v>
                </c:pt>
                <c:pt idx="7">
                  <c:v>66043715</c:v>
                </c:pt>
                <c:pt idx="8">
                  <c:v>185914930</c:v>
                </c:pt>
                <c:pt idx="9">
                  <c:v>129717946</c:v>
                </c:pt>
                <c:pt idx="10">
                  <c:v>234929866</c:v>
                </c:pt>
                <c:pt idx="11">
                  <c:v>383616467</c:v>
                </c:pt>
                <c:pt idx="12">
                  <c:v>348763958</c:v>
                </c:pt>
                <c:pt idx="13">
                  <c:v>48262336</c:v>
                </c:pt>
                <c:pt idx="14">
                  <c:v>183573937</c:v>
                </c:pt>
                <c:pt idx="15">
                  <c:v>907258281</c:v>
                </c:pt>
                <c:pt idx="16">
                  <c:v>303688310</c:v>
                </c:pt>
                <c:pt idx="17">
                  <c:v>136514846</c:v>
                </c:pt>
                <c:pt idx="18">
                  <c:v>218618458</c:v>
                </c:pt>
                <c:pt idx="19">
                  <c:v>771229580</c:v>
                </c:pt>
                <c:pt idx="20">
                  <c:v>357866409</c:v>
                </c:pt>
                <c:pt idx="21">
                  <c:v>374238067</c:v>
                </c:pt>
                <c:pt idx="22">
                  <c:v>317692254</c:v>
                </c:pt>
                <c:pt idx="23">
                  <c:v>220232185</c:v>
                </c:pt>
                <c:pt idx="24">
                  <c:v>361340525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73-4565-BEA6-195D78689E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7800240"/>
        <c:axId val="627800656"/>
      </c:barChart>
      <c:catAx>
        <c:axId val="627800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盤面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7800656"/>
        <c:crosses val="autoZero"/>
        <c:auto val="1"/>
        <c:lblAlgn val="ctr"/>
        <c:lblOffset val="100"/>
        <c:noMultiLvlLbl val="0"/>
      </c:catAx>
      <c:valAx>
        <c:axId val="62780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800" b="0" i="0" baseline="0">
                    <a:effectLst/>
                  </a:rPr>
                  <a:t>數量</a:t>
                </a:r>
                <a:endParaRPr lang="zh-TW" altLang="zh-TW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7800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base</a:t>
            </a:r>
            <a:r>
              <a:rPr lang="en-US" altLang="zh-TW" baseline="0"/>
              <a:t> vs hash vs </a:t>
            </a:r>
            <a:r>
              <a:rPr lang="zh-TW" altLang="en-US" baseline="0"/>
              <a:t>動態區間 </a:t>
            </a:r>
            <a:r>
              <a:rPr lang="en-US" altLang="zh-TW" baseline="0"/>
              <a:t>-</a:t>
            </a:r>
            <a:r>
              <a:rPr lang="zh-TW" altLang="en-US" baseline="0"/>
              <a:t> </a:t>
            </a:r>
            <a:r>
              <a:rPr lang="en-US" altLang="zh-TW" baseline="0"/>
              <a:t>Time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base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工作表3!$B$1:$B$30</c:f>
              <c:numCache>
                <c:formatCode>0.00</c:formatCode>
                <c:ptCount val="30"/>
                <c:pt idx="0">
                  <c:v>1.355</c:v>
                </c:pt>
                <c:pt idx="1">
                  <c:v>3.1349999999999998</c:v>
                </c:pt>
                <c:pt idx="2">
                  <c:v>2.6539999999999999</c:v>
                </c:pt>
                <c:pt idx="3">
                  <c:v>10.433999999999999</c:v>
                </c:pt>
                <c:pt idx="4">
                  <c:v>10.268000000000001</c:v>
                </c:pt>
                <c:pt idx="5">
                  <c:v>8.8640000000000008</c:v>
                </c:pt>
                <c:pt idx="6">
                  <c:v>13.55</c:v>
                </c:pt>
                <c:pt idx="7">
                  <c:v>17.757000000000001</c:v>
                </c:pt>
                <c:pt idx="8">
                  <c:v>17.643000000000001</c:v>
                </c:pt>
                <c:pt idx="9">
                  <c:v>97.503</c:v>
                </c:pt>
                <c:pt idx="10">
                  <c:v>123.276</c:v>
                </c:pt>
                <c:pt idx="11">
                  <c:v>370.464</c:v>
                </c:pt>
                <c:pt idx="12">
                  <c:v>80.852999999999994</c:v>
                </c:pt>
                <c:pt idx="13">
                  <c:v>19.158999999999999</c:v>
                </c:pt>
                <c:pt idx="14">
                  <c:v>22.338000000000001</c:v>
                </c:pt>
                <c:pt idx="15">
                  <c:v>32.279000000000003</c:v>
                </c:pt>
                <c:pt idx="16">
                  <c:v>24.94</c:v>
                </c:pt>
                <c:pt idx="17">
                  <c:v>16.334</c:v>
                </c:pt>
                <c:pt idx="18">
                  <c:v>7.5049999999999999</c:v>
                </c:pt>
                <c:pt idx="19">
                  <c:v>1.6240000000000001</c:v>
                </c:pt>
                <c:pt idx="20">
                  <c:v>0.90600000000000003</c:v>
                </c:pt>
                <c:pt idx="21">
                  <c:v>0.25</c:v>
                </c:pt>
                <c:pt idx="22">
                  <c:v>0.17199999999999999</c:v>
                </c:pt>
                <c:pt idx="23">
                  <c:v>0.109</c:v>
                </c:pt>
                <c:pt idx="24">
                  <c:v>1.4999999999999999E-2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53-4FDE-ACF6-73CEE6E4426F}"/>
            </c:ext>
          </c:extLst>
        </c:ser>
        <c:ser>
          <c:idx val="1"/>
          <c:order val="1"/>
          <c:tx>
            <c:v>hash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工作表3!$D$1:$D$30</c:f>
              <c:numCache>
                <c:formatCode>0.00</c:formatCode>
                <c:ptCount val="30"/>
                <c:pt idx="0">
                  <c:v>1.5529999999999999</c:v>
                </c:pt>
                <c:pt idx="1">
                  <c:v>3.0470000000000002</c:v>
                </c:pt>
                <c:pt idx="2">
                  <c:v>2.1459999999999999</c:v>
                </c:pt>
                <c:pt idx="3">
                  <c:v>9.6869999999999994</c:v>
                </c:pt>
                <c:pt idx="4">
                  <c:v>7.4080000000000004</c:v>
                </c:pt>
                <c:pt idx="5">
                  <c:v>7.0620000000000003</c:v>
                </c:pt>
                <c:pt idx="6">
                  <c:v>10.782</c:v>
                </c:pt>
                <c:pt idx="7">
                  <c:v>13.223000000000001</c:v>
                </c:pt>
                <c:pt idx="8">
                  <c:v>13.129</c:v>
                </c:pt>
                <c:pt idx="9">
                  <c:v>72.936999999999998</c:v>
                </c:pt>
                <c:pt idx="10">
                  <c:v>72.700999999999993</c:v>
                </c:pt>
                <c:pt idx="11">
                  <c:v>216.864</c:v>
                </c:pt>
                <c:pt idx="12">
                  <c:v>61.848999999999997</c:v>
                </c:pt>
                <c:pt idx="13">
                  <c:v>15.513999999999999</c:v>
                </c:pt>
                <c:pt idx="14">
                  <c:v>18.873999999999999</c:v>
                </c:pt>
                <c:pt idx="15">
                  <c:v>25.861999999999998</c:v>
                </c:pt>
                <c:pt idx="16">
                  <c:v>18.670999999999999</c:v>
                </c:pt>
                <c:pt idx="17">
                  <c:v>15.198</c:v>
                </c:pt>
                <c:pt idx="18">
                  <c:v>7.0110000000000001</c:v>
                </c:pt>
                <c:pt idx="19">
                  <c:v>1.1399999999999999</c:v>
                </c:pt>
                <c:pt idx="20">
                  <c:v>0.63500000000000001</c:v>
                </c:pt>
                <c:pt idx="21">
                  <c:v>0.188</c:v>
                </c:pt>
                <c:pt idx="22">
                  <c:v>0.11</c:v>
                </c:pt>
                <c:pt idx="23">
                  <c:v>6.2E-2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53-4FDE-ACF6-73CEE6E4426F}"/>
            </c:ext>
          </c:extLst>
        </c:ser>
        <c:ser>
          <c:idx val="2"/>
          <c:order val="2"/>
          <c:tx>
            <c:v>動態區間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工作表3!$F$1:$F$30</c:f>
              <c:numCache>
                <c:formatCode>0.00</c:formatCode>
                <c:ptCount val="30"/>
                <c:pt idx="0">
                  <c:v>1.2410000000000001</c:v>
                </c:pt>
                <c:pt idx="1">
                  <c:v>2.5350000000000001</c:v>
                </c:pt>
                <c:pt idx="2">
                  <c:v>2.395</c:v>
                </c:pt>
                <c:pt idx="3">
                  <c:v>9.2710000000000008</c:v>
                </c:pt>
                <c:pt idx="4">
                  <c:v>8.3859999999999992</c:v>
                </c:pt>
                <c:pt idx="5">
                  <c:v>7.7130000000000001</c:v>
                </c:pt>
                <c:pt idx="6">
                  <c:v>12.239000000000001</c:v>
                </c:pt>
                <c:pt idx="7">
                  <c:v>15.494999999999999</c:v>
                </c:pt>
                <c:pt idx="8">
                  <c:v>14.792</c:v>
                </c:pt>
                <c:pt idx="9">
                  <c:v>82.905000000000001</c:v>
                </c:pt>
                <c:pt idx="10">
                  <c:v>96.075000000000003</c:v>
                </c:pt>
                <c:pt idx="11">
                  <c:v>73.861000000000004</c:v>
                </c:pt>
                <c:pt idx="12">
                  <c:v>71.382999999999996</c:v>
                </c:pt>
                <c:pt idx="13">
                  <c:v>15.965999999999999</c:v>
                </c:pt>
                <c:pt idx="14">
                  <c:v>21.827000000000002</c:v>
                </c:pt>
                <c:pt idx="15">
                  <c:v>31.381</c:v>
                </c:pt>
                <c:pt idx="16">
                  <c:v>24.338000000000001</c:v>
                </c:pt>
                <c:pt idx="17">
                  <c:v>16.588000000000001</c:v>
                </c:pt>
                <c:pt idx="18">
                  <c:v>7.6719999999999997</c:v>
                </c:pt>
                <c:pt idx="19">
                  <c:v>1.51</c:v>
                </c:pt>
                <c:pt idx="20">
                  <c:v>0.67100000000000004</c:v>
                </c:pt>
                <c:pt idx="21">
                  <c:v>0.25</c:v>
                </c:pt>
                <c:pt idx="22">
                  <c:v>0.125</c:v>
                </c:pt>
                <c:pt idx="23">
                  <c:v>6.2E-2</c:v>
                </c:pt>
                <c:pt idx="24">
                  <c:v>1.6E-2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53-4FDE-ACF6-73CEE6E4426F}"/>
            </c:ext>
          </c:extLst>
        </c:ser>
        <c:ser>
          <c:idx val="3"/>
          <c:order val="3"/>
          <c:tx>
            <c:v>hash+動態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工作表3!$H$1:$H$30</c:f>
              <c:numCache>
                <c:formatCode>0.00</c:formatCode>
                <c:ptCount val="30"/>
                <c:pt idx="0">
                  <c:v>1.5629999999999999</c:v>
                </c:pt>
                <c:pt idx="1">
                  <c:v>2.7829999999999999</c:v>
                </c:pt>
                <c:pt idx="2">
                  <c:v>2.0819999999999999</c:v>
                </c:pt>
                <c:pt idx="3">
                  <c:v>9.2910000000000004</c:v>
                </c:pt>
                <c:pt idx="4">
                  <c:v>7.9039999999999999</c:v>
                </c:pt>
                <c:pt idx="5">
                  <c:v>7.3440000000000003</c:v>
                </c:pt>
                <c:pt idx="6">
                  <c:v>11.249000000000001</c:v>
                </c:pt>
                <c:pt idx="7">
                  <c:v>12.446999999999999</c:v>
                </c:pt>
                <c:pt idx="8">
                  <c:v>11.08</c:v>
                </c:pt>
                <c:pt idx="9">
                  <c:v>62.195999999999998</c:v>
                </c:pt>
                <c:pt idx="10">
                  <c:v>56.042999999999999</c:v>
                </c:pt>
                <c:pt idx="11">
                  <c:v>44.201000000000001</c:v>
                </c:pt>
                <c:pt idx="12">
                  <c:v>56.313000000000002</c:v>
                </c:pt>
                <c:pt idx="13">
                  <c:v>13.651999999999999</c:v>
                </c:pt>
                <c:pt idx="14">
                  <c:v>18.225999999999999</c:v>
                </c:pt>
                <c:pt idx="15">
                  <c:v>23.355</c:v>
                </c:pt>
                <c:pt idx="16">
                  <c:v>17.071999999999999</c:v>
                </c:pt>
                <c:pt idx="17">
                  <c:v>13.689</c:v>
                </c:pt>
                <c:pt idx="18">
                  <c:v>6.3659999999999997</c:v>
                </c:pt>
                <c:pt idx="19">
                  <c:v>1.1399999999999999</c:v>
                </c:pt>
                <c:pt idx="20">
                  <c:v>0.40600000000000003</c:v>
                </c:pt>
                <c:pt idx="21">
                  <c:v>0.156</c:v>
                </c:pt>
                <c:pt idx="22">
                  <c:v>0.11</c:v>
                </c:pt>
                <c:pt idx="23">
                  <c:v>3.1E-2</c:v>
                </c:pt>
                <c:pt idx="24">
                  <c:v>1.4999999999999999E-2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53-4FDE-ACF6-73CEE6E442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8241120"/>
        <c:axId val="788244448"/>
      </c:barChart>
      <c:catAx>
        <c:axId val="788241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回合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88244448"/>
        <c:crosses val="autoZero"/>
        <c:auto val="1"/>
        <c:lblAlgn val="ctr"/>
        <c:lblOffset val="100"/>
        <c:noMultiLvlLbl val="0"/>
      </c:catAx>
      <c:valAx>
        <c:axId val="78824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秒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8824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base</a:t>
            </a:r>
            <a:r>
              <a:rPr lang="en-US" altLang="zh-TW" baseline="0"/>
              <a:t> vs hash vs </a:t>
            </a:r>
            <a:r>
              <a:rPr lang="zh-TW" altLang="en-US" baseline="0"/>
              <a:t>動態區間 </a:t>
            </a:r>
            <a:r>
              <a:rPr lang="en-US" altLang="zh-TW" baseline="0"/>
              <a:t>-</a:t>
            </a:r>
            <a:r>
              <a:rPr lang="zh-TW" altLang="en-US" baseline="0"/>
              <a:t> </a:t>
            </a:r>
            <a:r>
              <a:rPr lang="en-US" altLang="zh-TW" baseline="0"/>
              <a:t>Node</a:t>
            </a:r>
            <a:endParaRPr lang="zh-TW" altLang="en-US"/>
          </a:p>
        </c:rich>
      </c:tx>
      <c:layout>
        <c:manualLayout>
          <c:xMode val="edge"/>
          <c:yMode val="edge"/>
          <c:x val="0.39061161903175445"/>
          <c:y val="2.38515237729599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base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工作表3!$C$1:$C$30</c:f>
              <c:numCache>
                <c:formatCode>General</c:formatCode>
                <c:ptCount val="30"/>
                <c:pt idx="0">
                  <c:v>2820925</c:v>
                </c:pt>
                <c:pt idx="1">
                  <c:v>6458619</c:v>
                </c:pt>
                <c:pt idx="2">
                  <c:v>5594112</c:v>
                </c:pt>
                <c:pt idx="3">
                  <c:v>24604501</c:v>
                </c:pt>
                <c:pt idx="4">
                  <c:v>23053895</c:v>
                </c:pt>
                <c:pt idx="5">
                  <c:v>20548168</c:v>
                </c:pt>
                <c:pt idx="6">
                  <c:v>36356709</c:v>
                </c:pt>
                <c:pt idx="7">
                  <c:v>46635509</c:v>
                </c:pt>
                <c:pt idx="8">
                  <c:v>47637853</c:v>
                </c:pt>
                <c:pt idx="9">
                  <c:v>268754944</c:v>
                </c:pt>
                <c:pt idx="10">
                  <c:v>357291577</c:v>
                </c:pt>
                <c:pt idx="11">
                  <c:v>1097137157</c:v>
                </c:pt>
                <c:pt idx="12">
                  <c:v>230621257</c:v>
                </c:pt>
                <c:pt idx="13">
                  <c:v>52593853</c:v>
                </c:pt>
                <c:pt idx="14">
                  <c:v>61010053</c:v>
                </c:pt>
                <c:pt idx="15">
                  <c:v>86261815</c:v>
                </c:pt>
                <c:pt idx="16">
                  <c:v>61624015</c:v>
                </c:pt>
                <c:pt idx="17">
                  <c:v>37767385</c:v>
                </c:pt>
                <c:pt idx="18">
                  <c:v>16839855</c:v>
                </c:pt>
                <c:pt idx="19">
                  <c:v>2920113</c:v>
                </c:pt>
                <c:pt idx="20">
                  <c:v>1523061</c:v>
                </c:pt>
                <c:pt idx="21">
                  <c:v>431262</c:v>
                </c:pt>
                <c:pt idx="22">
                  <c:v>260304</c:v>
                </c:pt>
                <c:pt idx="23">
                  <c:v>106670</c:v>
                </c:pt>
                <c:pt idx="24">
                  <c:v>7366</c:v>
                </c:pt>
                <c:pt idx="25">
                  <c:v>1319</c:v>
                </c:pt>
                <c:pt idx="26">
                  <c:v>228</c:v>
                </c:pt>
                <c:pt idx="27">
                  <c:v>38</c:v>
                </c:pt>
                <c:pt idx="28">
                  <c:v>7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F3-47B0-9A7A-D608E1EE048E}"/>
            </c:ext>
          </c:extLst>
        </c:ser>
        <c:ser>
          <c:idx val="1"/>
          <c:order val="1"/>
          <c:tx>
            <c:v>hash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工作表3!$E$1:$E$30</c:f>
              <c:numCache>
                <c:formatCode>General</c:formatCode>
                <c:ptCount val="30"/>
                <c:pt idx="0">
                  <c:v>2171925</c:v>
                </c:pt>
                <c:pt idx="1">
                  <c:v>4985500</c:v>
                </c:pt>
                <c:pt idx="2">
                  <c:v>3921847</c:v>
                </c:pt>
                <c:pt idx="3">
                  <c:v>18795330</c:v>
                </c:pt>
                <c:pt idx="4">
                  <c:v>15066521</c:v>
                </c:pt>
                <c:pt idx="5">
                  <c:v>15109911</c:v>
                </c:pt>
                <c:pt idx="6">
                  <c:v>23879341</c:v>
                </c:pt>
                <c:pt idx="7">
                  <c:v>27479738</c:v>
                </c:pt>
                <c:pt idx="8">
                  <c:v>26507019</c:v>
                </c:pt>
                <c:pt idx="9">
                  <c:v>141434975</c:v>
                </c:pt>
                <c:pt idx="10">
                  <c:v>144973565</c:v>
                </c:pt>
                <c:pt idx="11">
                  <c:v>422913398</c:v>
                </c:pt>
                <c:pt idx="12">
                  <c:v>122645119</c:v>
                </c:pt>
                <c:pt idx="13">
                  <c:v>28630698</c:v>
                </c:pt>
                <c:pt idx="14">
                  <c:v>34671407</c:v>
                </c:pt>
                <c:pt idx="15">
                  <c:v>44542113</c:v>
                </c:pt>
                <c:pt idx="16">
                  <c:v>31011449</c:v>
                </c:pt>
                <c:pt idx="17">
                  <c:v>22542464</c:v>
                </c:pt>
                <c:pt idx="18">
                  <c:v>10720232</c:v>
                </c:pt>
                <c:pt idx="19">
                  <c:v>1759925</c:v>
                </c:pt>
                <c:pt idx="20">
                  <c:v>914512</c:v>
                </c:pt>
                <c:pt idx="21">
                  <c:v>266485</c:v>
                </c:pt>
                <c:pt idx="22">
                  <c:v>157448</c:v>
                </c:pt>
                <c:pt idx="23">
                  <c:v>68885</c:v>
                </c:pt>
                <c:pt idx="24">
                  <c:v>4936</c:v>
                </c:pt>
                <c:pt idx="25">
                  <c:v>1166</c:v>
                </c:pt>
                <c:pt idx="26">
                  <c:v>210</c:v>
                </c:pt>
                <c:pt idx="27">
                  <c:v>38</c:v>
                </c:pt>
                <c:pt idx="28">
                  <c:v>7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F3-47B0-9A7A-D608E1EE048E}"/>
            </c:ext>
          </c:extLst>
        </c:ser>
        <c:ser>
          <c:idx val="2"/>
          <c:order val="2"/>
          <c:tx>
            <c:v>動態區間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工作表3!$G$1:$G$30</c:f>
              <c:numCache>
                <c:formatCode>General</c:formatCode>
                <c:ptCount val="30"/>
                <c:pt idx="0">
                  <c:v>2658735</c:v>
                </c:pt>
                <c:pt idx="1">
                  <c:v>5771775</c:v>
                </c:pt>
                <c:pt idx="2">
                  <c:v>5457939</c:v>
                </c:pt>
                <c:pt idx="3">
                  <c:v>23520528</c:v>
                </c:pt>
                <c:pt idx="4">
                  <c:v>21608129</c:v>
                </c:pt>
                <c:pt idx="5">
                  <c:v>19528598</c:v>
                </c:pt>
                <c:pt idx="6">
                  <c:v>34496715</c:v>
                </c:pt>
                <c:pt idx="7">
                  <c:v>43945910</c:v>
                </c:pt>
                <c:pt idx="8">
                  <c:v>41898374</c:v>
                </c:pt>
                <c:pt idx="9">
                  <c:v>232524543</c:v>
                </c:pt>
                <c:pt idx="10">
                  <c:v>282467617</c:v>
                </c:pt>
                <c:pt idx="11">
                  <c:v>224202098</c:v>
                </c:pt>
                <c:pt idx="12">
                  <c:v>204989204</c:v>
                </c:pt>
                <c:pt idx="13">
                  <c:v>44645642</c:v>
                </c:pt>
                <c:pt idx="14">
                  <c:v>60106458</c:v>
                </c:pt>
                <c:pt idx="15">
                  <c:v>84979973</c:v>
                </c:pt>
                <c:pt idx="16">
                  <c:v>64356051</c:v>
                </c:pt>
                <c:pt idx="17">
                  <c:v>38695165</c:v>
                </c:pt>
                <c:pt idx="18">
                  <c:v>17802811</c:v>
                </c:pt>
                <c:pt idx="19">
                  <c:v>2925677</c:v>
                </c:pt>
                <c:pt idx="20">
                  <c:v>931085</c:v>
                </c:pt>
                <c:pt idx="21">
                  <c:v>411346</c:v>
                </c:pt>
                <c:pt idx="22">
                  <c:v>171846</c:v>
                </c:pt>
                <c:pt idx="23">
                  <c:v>40945</c:v>
                </c:pt>
                <c:pt idx="24">
                  <c:v>6613</c:v>
                </c:pt>
                <c:pt idx="25">
                  <c:v>760</c:v>
                </c:pt>
                <c:pt idx="26">
                  <c:v>220</c:v>
                </c:pt>
                <c:pt idx="27">
                  <c:v>30</c:v>
                </c:pt>
                <c:pt idx="28">
                  <c:v>7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F3-47B0-9A7A-D608E1EE048E}"/>
            </c:ext>
          </c:extLst>
        </c:ser>
        <c:ser>
          <c:idx val="3"/>
          <c:order val="3"/>
          <c:tx>
            <c:v>hash+動態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工作表3!$I$1:$I$30</c:f>
              <c:numCache>
                <c:formatCode>General</c:formatCode>
                <c:ptCount val="30"/>
                <c:pt idx="0">
                  <c:v>2050903</c:v>
                </c:pt>
                <c:pt idx="1">
                  <c:v>4448515</c:v>
                </c:pt>
                <c:pt idx="2">
                  <c:v>3820210</c:v>
                </c:pt>
                <c:pt idx="3">
                  <c:v>18067916</c:v>
                </c:pt>
                <c:pt idx="4">
                  <c:v>14054505</c:v>
                </c:pt>
                <c:pt idx="5">
                  <c:v>14448383</c:v>
                </c:pt>
                <c:pt idx="6">
                  <c:v>22765059</c:v>
                </c:pt>
                <c:pt idx="7">
                  <c:v>25849380</c:v>
                </c:pt>
                <c:pt idx="8">
                  <c:v>22715276</c:v>
                </c:pt>
                <c:pt idx="9">
                  <c:v>119933201</c:v>
                </c:pt>
                <c:pt idx="10">
                  <c:v>114173685</c:v>
                </c:pt>
                <c:pt idx="11">
                  <c:v>90841706</c:v>
                </c:pt>
                <c:pt idx="12">
                  <c:v>110579621</c:v>
                </c:pt>
                <c:pt idx="13">
                  <c:v>24848736</c:v>
                </c:pt>
                <c:pt idx="14">
                  <c:v>33305989</c:v>
                </c:pt>
                <c:pt idx="15">
                  <c:v>41166967</c:v>
                </c:pt>
                <c:pt idx="16">
                  <c:v>28455508</c:v>
                </c:pt>
                <c:pt idx="17">
                  <c:v>20121349</c:v>
                </c:pt>
                <c:pt idx="18">
                  <c:v>9851858</c:v>
                </c:pt>
                <c:pt idx="19">
                  <c:v>1729887</c:v>
                </c:pt>
                <c:pt idx="20">
                  <c:v>596906</c:v>
                </c:pt>
                <c:pt idx="21">
                  <c:v>216614</c:v>
                </c:pt>
                <c:pt idx="22">
                  <c:v>100643</c:v>
                </c:pt>
                <c:pt idx="23">
                  <c:v>27363</c:v>
                </c:pt>
                <c:pt idx="24">
                  <c:v>4279</c:v>
                </c:pt>
                <c:pt idx="25">
                  <c:v>647</c:v>
                </c:pt>
                <c:pt idx="26">
                  <c:v>202</c:v>
                </c:pt>
                <c:pt idx="27">
                  <c:v>30</c:v>
                </c:pt>
                <c:pt idx="28">
                  <c:v>7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4F3-47B0-9A7A-D608E1EE04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8241120"/>
        <c:axId val="788244448"/>
      </c:barChart>
      <c:catAx>
        <c:axId val="788241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回合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88244448"/>
        <c:crosses val="autoZero"/>
        <c:auto val="1"/>
        <c:lblAlgn val="ctr"/>
        <c:lblOffset val="100"/>
        <c:noMultiLvlLbl val="0"/>
      </c:catAx>
      <c:valAx>
        <c:axId val="78824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數量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8824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base vs HT -</a:t>
            </a:r>
            <a:r>
              <a:rPr lang="en-US" altLang="zh-TW" baseline="0"/>
              <a:t> Time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Base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工作表4!$B$1:$B$25</c:f>
              <c:numCache>
                <c:formatCode>0.00</c:formatCode>
                <c:ptCount val="25"/>
                <c:pt idx="0">
                  <c:v>202.49700000000001</c:v>
                </c:pt>
                <c:pt idx="1">
                  <c:v>208.93799999999999</c:v>
                </c:pt>
                <c:pt idx="2">
                  <c:v>74.945999999999998</c:v>
                </c:pt>
                <c:pt idx="3">
                  <c:v>1.218</c:v>
                </c:pt>
                <c:pt idx="4">
                  <c:v>87.135999999999996</c:v>
                </c:pt>
                <c:pt idx="5">
                  <c:v>173.20500000000001</c:v>
                </c:pt>
                <c:pt idx="6">
                  <c:v>161.929</c:v>
                </c:pt>
                <c:pt idx="7">
                  <c:v>40.957000000000001</c:v>
                </c:pt>
                <c:pt idx="8">
                  <c:v>77.623999999999995</c:v>
                </c:pt>
                <c:pt idx="9">
                  <c:v>52.045999999999999</c:v>
                </c:pt>
                <c:pt idx="10">
                  <c:v>93.472999999999999</c:v>
                </c:pt>
                <c:pt idx="11">
                  <c:v>152.03399999999999</c:v>
                </c:pt>
                <c:pt idx="12">
                  <c:v>138.25800000000001</c:v>
                </c:pt>
                <c:pt idx="13">
                  <c:v>18.876999999999999</c:v>
                </c:pt>
                <c:pt idx="14">
                  <c:v>69.16</c:v>
                </c:pt>
                <c:pt idx="15">
                  <c:v>343.38400000000001</c:v>
                </c:pt>
                <c:pt idx="16">
                  <c:v>121.72499999999999</c:v>
                </c:pt>
                <c:pt idx="17">
                  <c:v>53.433</c:v>
                </c:pt>
                <c:pt idx="18">
                  <c:v>94.56</c:v>
                </c:pt>
                <c:pt idx="19">
                  <c:v>337.661</c:v>
                </c:pt>
                <c:pt idx="20">
                  <c:v>142.34</c:v>
                </c:pt>
                <c:pt idx="21">
                  <c:v>150.53399999999999</c:v>
                </c:pt>
                <c:pt idx="22">
                  <c:v>135.72</c:v>
                </c:pt>
                <c:pt idx="23">
                  <c:v>88.85</c:v>
                </c:pt>
                <c:pt idx="24">
                  <c:v>156.43700000000001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42-4947-B7AA-EC20996FC262}"/>
            </c:ext>
          </c:extLst>
        </c:ser>
        <c:ser>
          <c:idx val="1"/>
          <c:order val="1"/>
          <c:tx>
            <c:v>HT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工作表4!$D$1:$D$25</c:f>
              <c:numCache>
                <c:formatCode>0.00</c:formatCode>
                <c:ptCount val="25"/>
                <c:pt idx="0">
                  <c:v>196.54499999999999</c:v>
                </c:pt>
                <c:pt idx="1">
                  <c:v>152.524</c:v>
                </c:pt>
                <c:pt idx="2">
                  <c:v>28.809000000000001</c:v>
                </c:pt>
                <c:pt idx="3">
                  <c:v>3.282</c:v>
                </c:pt>
                <c:pt idx="4">
                  <c:v>98.748000000000005</c:v>
                </c:pt>
                <c:pt idx="5">
                  <c:v>25.780999999999999</c:v>
                </c:pt>
                <c:pt idx="6">
                  <c:v>242.39400000000001</c:v>
                </c:pt>
                <c:pt idx="7">
                  <c:v>44.374000000000002</c:v>
                </c:pt>
                <c:pt idx="8">
                  <c:v>153.214</c:v>
                </c:pt>
                <c:pt idx="9">
                  <c:v>167.45400000000001</c:v>
                </c:pt>
                <c:pt idx="10">
                  <c:v>92.905000000000001</c:v>
                </c:pt>
                <c:pt idx="11">
                  <c:v>166.64099999999999</c:v>
                </c:pt>
                <c:pt idx="12">
                  <c:v>135.03100000000001</c:v>
                </c:pt>
                <c:pt idx="13">
                  <c:v>20.869</c:v>
                </c:pt>
                <c:pt idx="14">
                  <c:v>11.125999999999999</c:v>
                </c:pt>
                <c:pt idx="15">
                  <c:v>287.66000000000003</c:v>
                </c:pt>
                <c:pt idx="16">
                  <c:v>83.067999999999998</c:v>
                </c:pt>
                <c:pt idx="17">
                  <c:v>53.298999999999999</c:v>
                </c:pt>
                <c:pt idx="18">
                  <c:v>88.076999999999998</c:v>
                </c:pt>
                <c:pt idx="19">
                  <c:v>356.49799999999999</c:v>
                </c:pt>
                <c:pt idx="20">
                  <c:v>275.86799999999999</c:v>
                </c:pt>
                <c:pt idx="21">
                  <c:v>196.26400000000001</c:v>
                </c:pt>
                <c:pt idx="22">
                  <c:v>109.85299999999999</c:v>
                </c:pt>
                <c:pt idx="23">
                  <c:v>104.044</c:v>
                </c:pt>
                <c:pt idx="24">
                  <c:v>137.14599999999999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42-4947-B7AA-EC20996FC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9716384"/>
        <c:axId val="459716800"/>
      </c:barChart>
      <c:catAx>
        <c:axId val="459716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盤面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9716800"/>
        <c:crosses val="autoZero"/>
        <c:auto val="1"/>
        <c:lblAlgn val="ctr"/>
        <c:lblOffset val="100"/>
        <c:noMultiLvlLbl val="0"/>
      </c:catAx>
      <c:valAx>
        <c:axId val="459716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秒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9716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base vs HT -</a:t>
            </a:r>
            <a:r>
              <a:rPr lang="en-US" altLang="zh-TW" baseline="0"/>
              <a:t> Node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Base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工作表4!$C$1:$C$25</c:f>
              <c:numCache>
                <c:formatCode>General</c:formatCode>
                <c:ptCount val="25"/>
                <c:pt idx="0">
                  <c:v>544407509</c:v>
                </c:pt>
                <c:pt idx="1">
                  <c:v>571609583</c:v>
                </c:pt>
                <c:pt idx="2">
                  <c:v>191689426</c:v>
                </c:pt>
                <c:pt idx="3">
                  <c:v>2687348</c:v>
                </c:pt>
                <c:pt idx="4">
                  <c:v>214578363</c:v>
                </c:pt>
                <c:pt idx="5">
                  <c:v>446223984</c:v>
                </c:pt>
                <c:pt idx="6">
                  <c:v>413659718</c:v>
                </c:pt>
                <c:pt idx="7">
                  <c:v>98439968</c:v>
                </c:pt>
                <c:pt idx="8">
                  <c:v>197280142</c:v>
                </c:pt>
                <c:pt idx="9">
                  <c:v>135136175</c:v>
                </c:pt>
                <c:pt idx="10">
                  <c:v>240511291</c:v>
                </c:pt>
                <c:pt idx="11">
                  <c:v>395219413</c:v>
                </c:pt>
                <c:pt idx="12">
                  <c:v>368412819</c:v>
                </c:pt>
                <c:pt idx="13">
                  <c:v>49209021</c:v>
                </c:pt>
                <c:pt idx="14">
                  <c:v>185386131</c:v>
                </c:pt>
                <c:pt idx="15">
                  <c:v>941036891</c:v>
                </c:pt>
                <c:pt idx="16">
                  <c:v>316771828</c:v>
                </c:pt>
                <c:pt idx="17">
                  <c:v>140665754</c:v>
                </c:pt>
                <c:pt idx="18">
                  <c:v>250561426</c:v>
                </c:pt>
                <c:pt idx="19">
                  <c:v>893125628</c:v>
                </c:pt>
                <c:pt idx="20">
                  <c:v>368590793</c:v>
                </c:pt>
                <c:pt idx="21">
                  <c:v>399670257</c:v>
                </c:pt>
                <c:pt idx="22">
                  <c:v>340734997</c:v>
                </c:pt>
                <c:pt idx="23">
                  <c:v>232845144</c:v>
                </c:pt>
                <c:pt idx="24">
                  <c:v>418809421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3E-4369-A273-0280FA08CA11}"/>
            </c:ext>
          </c:extLst>
        </c:ser>
        <c:ser>
          <c:idx val="1"/>
          <c:order val="1"/>
          <c:tx>
            <c:v>HT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工作表4!$E$1:$E$25</c:f>
              <c:numCache>
                <c:formatCode>General</c:formatCode>
                <c:ptCount val="25"/>
                <c:pt idx="0">
                  <c:v>532789811</c:v>
                </c:pt>
                <c:pt idx="1">
                  <c:v>406548964</c:v>
                </c:pt>
                <c:pt idx="2">
                  <c:v>67905475</c:v>
                </c:pt>
                <c:pt idx="3">
                  <c:v>7512629</c:v>
                </c:pt>
                <c:pt idx="4">
                  <c:v>243345930</c:v>
                </c:pt>
                <c:pt idx="5">
                  <c:v>66411389</c:v>
                </c:pt>
                <c:pt idx="6">
                  <c:v>627716784</c:v>
                </c:pt>
                <c:pt idx="7">
                  <c:v>108839630</c:v>
                </c:pt>
                <c:pt idx="8">
                  <c:v>406762257</c:v>
                </c:pt>
                <c:pt idx="9">
                  <c:v>444038853</c:v>
                </c:pt>
                <c:pt idx="10">
                  <c:v>239927654</c:v>
                </c:pt>
                <c:pt idx="11">
                  <c:v>432925737</c:v>
                </c:pt>
                <c:pt idx="12">
                  <c:v>352275226</c:v>
                </c:pt>
                <c:pt idx="13">
                  <c:v>53587287</c:v>
                </c:pt>
                <c:pt idx="14">
                  <c:v>27559820</c:v>
                </c:pt>
                <c:pt idx="15">
                  <c:v>762664046</c:v>
                </c:pt>
                <c:pt idx="16">
                  <c:v>216829315</c:v>
                </c:pt>
                <c:pt idx="17">
                  <c:v>133720050</c:v>
                </c:pt>
                <c:pt idx="18">
                  <c:v>227014052</c:v>
                </c:pt>
                <c:pt idx="19">
                  <c:v>933824655</c:v>
                </c:pt>
                <c:pt idx="20">
                  <c:v>712386452</c:v>
                </c:pt>
                <c:pt idx="21">
                  <c:v>516036305</c:v>
                </c:pt>
                <c:pt idx="22">
                  <c:v>273194643</c:v>
                </c:pt>
                <c:pt idx="23">
                  <c:v>272294836</c:v>
                </c:pt>
                <c:pt idx="24">
                  <c:v>358280830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3E-4369-A273-0280FA08CA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9716384"/>
        <c:axId val="459716800"/>
      </c:barChart>
      <c:catAx>
        <c:axId val="459716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盤面</a:t>
                </a:r>
              </a:p>
            </c:rich>
          </c:tx>
          <c:layout>
            <c:manualLayout>
              <c:xMode val="edge"/>
              <c:yMode val="edge"/>
              <c:x val="0.57463546215151806"/>
              <c:y val="0.946430687166135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9716800"/>
        <c:crosses val="autoZero"/>
        <c:auto val="1"/>
        <c:lblAlgn val="ctr"/>
        <c:lblOffset val="100"/>
        <c:noMultiLvlLbl val="0"/>
      </c:catAx>
      <c:valAx>
        <c:axId val="459716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數量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9716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Base vs HT - Time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6.8597761732183793E-2"/>
          <c:y val="0.13"/>
          <c:w val="0.90810871993319797"/>
          <c:h val="0.74123835844916619"/>
        </c:manualLayout>
      </c:layout>
      <c:barChart>
        <c:barDir val="col"/>
        <c:grouping val="clustered"/>
        <c:varyColors val="0"/>
        <c:ser>
          <c:idx val="0"/>
          <c:order val="0"/>
          <c:tx>
            <c:v>Base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工作表5!$B$1:$B$30</c:f>
              <c:numCache>
                <c:formatCode>0.00</c:formatCode>
                <c:ptCount val="30"/>
                <c:pt idx="0">
                  <c:v>1.355</c:v>
                </c:pt>
                <c:pt idx="1">
                  <c:v>3.1349999999999998</c:v>
                </c:pt>
                <c:pt idx="2">
                  <c:v>2.6539999999999999</c:v>
                </c:pt>
                <c:pt idx="3">
                  <c:v>10.433999999999999</c:v>
                </c:pt>
                <c:pt idx="4">
                  <c:v>10.268000000000001</c:v>
                </c:pt>
                <c:pt idx="5">
                  <c:v>8.8640000000000008</c:v>
                </c:pt>
                <c:pt idx="6">
                  <c:v>13.55</c:v>
                </c:pt>
                <c:pt idx="7">
                  <c:v>17.757000000000001</c:v>
                </c:pt>
                <c:pt idx="8">
                  <c:v>17.643000000000001</c:v>
                </c:pt>
                <c:pt idx="9">
                  <c:v>97.503</c:v>
                </c:pt>
                <c:pt idx="10">
                  <c:v>123.276</c:v>
                </c:pt>
                <c:pt idx="11">
                  <c:v>370.464</c:v>
                </c:pt>
                <c:pt idx="12">
                  <c:v>80.852999999999994</c:v>
                </c:pt>
                <c:pt idx="13">
                  <c:v>19.158999999999999</c:v>
                </c:pt>
                <c:pt idx="14">
                  <c:v>22.338000000000001</c:v>
                </c:pt>
                <c:pt idx="15">
                  <c:v>32.279000000000003</c:v>
                </c:pt>
                <c:pt idx="16">
                  <c:v>24.94</c:v>
                </c:pt>
                <c:pt idx="17">
                  <c:v>16.334</c:v>
                </c:pt>
                <c:pt idx="18">
                  <c:v>7.5049999999999999</c:v>
                </c:pt>
                <c:pt idx="19">
                  <c:v>1.6240000000000001</c:v>
                </c:pt>
                <c:pt idx="20">
                  <c:v>0.90600000000000003</c:v>
                </c:pt>
                <c:pt idx="21">
                  <c:v>0.25</c:v>
                </c:pt>
                <c:pt idx="22">
                  <c:v>0.17199999999999999</c:v>
                </c:pt>
                <c:pt idx="23">
                  <c:v>0.109</c:v>
                </c:pt>
                <c:pt idx="24">
                  <c:v>1.4999999999999999E-2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97-4502-8706-038529BB0505}"/>
            </c:ext>
          </c:extLst>
        </c:ser>
        <c:ser>
          <c:idx val="1"/>
          <c:order val="1"/>
          <c:tx>
            <c:v>HT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工作表5!$F$1:$F$30</c:f>
              <c:numCache>
                <c:formatCode>0.00</c:formatCode>
                <c:ptCount val="30"/>
                <c:pt idx="0">
                  <c:v>1.218</c:v>
                </c:pt>
                <c:pt idx="1">
                  <c:v>2.6459999999999999</c:v>
                </c:pt>
                <c:pt idx="2">
                  <c:v>2.5939999999999999</c:v>
                </c:pt>
                <c:pt idx="3">
                  <c:v>10.746</c:v>
                </c:pt>
                <c:pt idx="4">
                  <c:v>8.3840000000000003</c:v>
                </c:pt>
                <c:pt idx="5">
                  <c:v>6.6050000000000004</c:v>
                </c:pt>
                <c:pt idx="6">
                  <c:v>8.4689999999999994</c:v>
                </c:pt>
                <c:pt idx="7">
                  <c:v>12.246</c:v>
                </c:pt>
                <c:pt idx="8">
                  <c:v>9.2880000000000003</c:v>
                </c:pt>
                <c:pt idx="9">
                  <c:v>17.094000000000001</c:v>
                </c:pt>
                <c:pt idx="10">
                  <c:v>16.137</c:v>
                </c:pt>
                <c:pt idx="11">
                  <c:v>15.964</c:v>
                </c:pt>
                <c:pt idx="12">
                  <c:v>17.959</c:v>
                </c:pt>
                <c:pt idx="13">
                  <c:v>8.3559999999999999</c:v>
                </c:pt>
                <c:pt idx="14">
                  <c:v>6.4379999999999997</c:v>
                </c:pt>
                <c:pt idx="15">
                  <c:v>15.318</c:v>
                </c:pt>
                <c:pt idx="16">
                  <c:v>16.849</c:v>
                </c:pt>
                <c:pt idx="17">
                  <c:v>8.8239999999999998</c:v>
                </c:pt>
                <c:pt idx="18">
                  <c:v>4.891</c:v>
                </c:pt>
                <c:pt idx="19">
                  <c:v>1.64</c:v>
                </c:pt>
                <c:pt idx="20">
                  <c:v>0.66700000000000004</c:v>
                </c:pt>
                <c:pt idx="21">
                  <c:v>0.32800000000000001</c:v>
                </c:pt>
                <c:pt idx="22">
                  <c:v>0.156</c:v>
                </c:pt>
                <c:pt idx="23">
                  <c:v>7.8E-2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97-4502-8706-038529BB05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8096303"/>
        <c:axId val="1508096719"/>
      </c:barChart>
      <c:catAx>
        <c:axId val="15080963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回合</a:t>
                </a:r>
              </a:p>
            </c:rich>
          </c:tx>
          <c:layout>
            <c:manualLayout>
              <c:xMode val="edge"/>
              <c:yMode val="edge"/>
              <c:x val="0.57998031809847883"/>
              <c:y val="0.918758101665863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8096719"/>
        <c:crosses val="autoZero"/>
        <c:auto val="1"/>
        <c:lblAlgn val="ctr"/>
        <c:lblOffset val="100"/>
        <c:noMultiLvlLbl val="0"/>
      </c:catAx>
      <c:valAx>
        <c:axId val="1508096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秒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8096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8EE63-BF9D-4ED2-B507-2CC6C7C29E2D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B35E-765F-4D71-A7C0-8F7DEB99C5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7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DB35E-765F-4D71-A7C0-8F7DEB99C50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808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DB35E-765F-4D71-A7C0-8F7DEB99C50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931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DB35E-765F-4D71-A7C0-8F7DEB99C50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71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1E33D53-D2C4-4E56-86CC-6302C67D6DAB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999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49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02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150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25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716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43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7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0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34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77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87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57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41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16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E33D53-D2C4-4E56-86CC-6302C67D6DAB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123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page.iis.sinica.edu.tw/~tshsu/tcg/2021/index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1770B-6249-48FD-B779-A3EBB1AF5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週進度報告</a:t>
            </a:r>
            <a:r>
              <a:rPr lang="en-US" altLang="zh-TW" sz="6000" dirty="0"/>
              <a:t>(12/31)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7788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CDF902C-AEDF-4B97-A1D2-EEF2056FB879}"/>
              </a:ext>
            </a:extLst>
          </p:cNvPr>
          <p:cNvSpPr txBox="1"/>
          <p:nvPr/>
        </p:nvSpPr>
        <p:spPr>
          <a:xfrm>
            <a:off x="4191000" y="3075057"/>
            <a:ext cx="3810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Aspiration search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1322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5993573-0495-4953-8304-72DA7A1415C2}"/>
              </a:ext>
            </a:extLst>
          </p:cNvPr>
          <p:cNvSpPr txBox="1"/>
          <p:nvPr/>
        </p:nvSpPr>
        <p:spPr>
          <a:xfrm>
            <a:off x="528320" y="1300480"/>
            <a:ext cx="112369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Alpha</a:t>
            </a:r>
            <a:r>
              <a:rPr lang="zh-TW" altLang="en-US" sz="2000" dirty="0"/>
              <a:t>和</a:t>
            </a:r>
            <a:r>
              <a:rPr lang="en-US" altLang="zh-TW" sz="2000" dirty="0"/>
              <a:t>beta</a:t>
            </a:r>
            <a:r>
              <a:rPr lang="zh-TW" altLang="en-US" sz="2000" dirty="0"/>
              <a:t>是剪枝最關鍵的值，最後所保留值是在</a:t>
            </a:r>
            <a:r>
              <a:rPr lang="en-US" altLang="zh-TW" sz="2000" dirty="0"/>
              <a:t>alpha</a:t>
            </a:r>
            <a:r>
              <a:rPr lang="zh-TW" altLang="en-US" sz="2000" dirty="0"/>
              <a:t>和</a:t>
            </a:r>
            <a:r>
              <a:rPr lang="en-US" altLang="zh-TW" sz="2000" dirty="0"/>
              <a:t>beta</a:t>
            </a:r>
            <a:r>
              <a:rPr lang="zh-TW" altLang="en-US" sz="2000" dirty="0"/>
              <a:t>之間，當範圍越小，越能夠剪得更多</a:t>
            </a:r>
            <a:endParaRPr lang="en-US" altLang="zh-TW" sz="2000" dirty="0"/>
          </a:p>
          <a:p>
            <a:r>
              <a:rPr lang="zh-TW" altLang="en-US" sz="2000" dirty="0"/>
              <a:t>參數設定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zh-TW" altLang="en-US" sz="2000" b="1" dirty="0">
                <a:solidFill>
                  <a:srgbClr val="FFC000"/>
                </a:solidFill>
              </a:rPr>
              <a:t>單次</a:t>
            </a:r>
            <a:r>
              <a:rPr lang="zh-TW" altLang="en-US" sz="2000" dirty="0"/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best</a:t>
            </a:r>
            <a:r>
              <a:rPr lang="zh-TW" altLang="en-US" sz="2000" dirty="0"/>
              <a:t> </a:t>
            </a:r>
            <a:r>
              <a:rPr lang="en-US" altLang="zh-TW" sz="2000" dirty="0"/>
              <a:t>value – 3 ~ best</a:t>
            </a:r>
            <a:r>
              <a:rPr lang="zh-TW" altLang="en-US" sz="2000" dirty="0"/>
              <a:t> </a:t>
            </a:r>
            <a:r>
              <a:rPr lang="en-US" altLang="zh-TW" sz="2000" dirty="0"/>
              <a:t>value  + 3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r>
              <a:rPr lang="zh-TW" altLang="en-US" sz="2000" dirty="0"/>
              <a:t>原因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r>
              <a:rPr lang="zh-TW" altLang="en-US" sz="2000" dirty="0"/>
              <a:t>對於下一顆棋子</a:t>
            </a:r>
            <a:r>
              <a:rPr lang="en-US" altLang="zh-TW" sz="2000" dirty="0"/>
              <a:t>(</a:t>
            </a:r>
            <a:r>
              <a:rPr lang="zh-TW" altLang="en-US" sz="2000" dirty="0"/>
              <a:t>只考慮單列</a:t>
            </a:r>
            <a:r>
              <a:rPr lang="en-US" altLang="zh-TW" sz="2000" dirty="0"/>
              <a:t>)</a:t>
            </a:r>
            <a:r>
              <a:rPr lang="zh-TW" altLang="en-US" sz="2000" dirty="0"/>
              <a:t>，最多可翻轉棋子共</a:t>
            </a:r>
            <a:r>
              <a:rPr lang="en-US" altLang="zh-TW" sz="2000" dirty="0"/>
              <a:t>6</a:t>
            </a:r>
            <a:r>
              <a:rPr lang="zh-TW" altLang="en-US" sz="2000" dirty="0"/>
              <a:t>顆</a:t>
            </a:r>
            <a:r>
              <a:rPr lang="en-US" altLang="zh-TW" sz="2000" dirty="0"/>
              <a:t>(</a:t>
            </a:r>
            <a:r>
              <a:rPr lang="zh-TW" altLang="en-US" sz="2000" dirty="0"/>
              <a:t>不加當下下棋位置，因為每一手下棋必定多一顆，因此</a:t>
            </a:r>
            <a:r>
              <a:rPr lang="en-US" altLang="zh-TW" sz="2000" dirty="0"/>
              <a:t>7-1)</a:t>
            </a:r>
            <a:r>
              <a:rPr lang="zh-TW" altLang="en-US" sz="2000" dirty="0"/>
              <a:t>  </a:t>
            </a:r>
            <a:r>
              <a:rPr lang="en-US" altLang="zh-TW" sz="2000" dirty="0"/>
              <a:t>EX</a:t>
            </a:r>
            <a:r>
              <a:rPr lang="zh-TW" altLang="en-US" sz="2000" dirty="0"/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zh-TW" altLang="zh-TW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●</a:t>
            </a:r>
            <a:r>
              <a:rPr lang="zh-TW" altLang="zh-TW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●●●●●●</a:t>
            </a:r>
            <a:r>
              <a:rPr lang="zh-TW" altLang="zh-TW" sz="1800" b="0" i="0" u="none" strike="noStrike" kern="1200" dirty="0">
                <a:ln w="28575">
                  <a:solidFill>
                    <a:srgbClr val="FF0000"/>
                  </a:solidFill>
                </a:ln>
                <a:noFill/>
                <a:effectLst/>
                <a:latin typeface="Calibri" panose="020F0502020204030204" pitchFamily="34" charset="0"/>
              </a:rPr>
              <a:t>●</a:t>
            </a:r>
            <a:endParaRPr lang="en-US" altLang="zh-TW" sz="1800" b="0" i="0" u="none" strike="noStrike" kern="1200" dirty="0">
              <a:ln w="28575">
                <a:solidFill>
                  <a:schemeClr val="tx1"/>
                </a:solidFill>
              </a:ln>
              <a:effectLst/>
              <a:latin typeface="Calibri" panose="020F0502020204030204" pitchFamily="34" charset="0"/>
            </a:endParaRPr>
          </a:p>
          <a:p>
            <a:r>
              <a:rPr lang="zh-TW" altLang="en-US" sz="1800" b="0" i="0" u="none" strike="noStrike" dirty="0">
                <a:effectLst/>
                <a:latin typeface="Arial" panose="020B0604020202020204" pitchFamily="34" charset="0"/>
              </a:rPr>
              <a:t>而一手最多共</a:t>
            </a:r>
            <a:r>
              <a:rPr lang="en-US" altLang="zh-TW" sz="1800" b="0" i="0" u="none" strike="noStrike" dirty="0">
                <a:effectLst/>
                <a:latin typeface="Arial" panose="020B0604020202020204" pitchFamily="34" charset="0"/>
              </a:rPr>
              <a:t>18</a:t>
            </a:r>
            <a:r>
              <a:rPr lang="zh-TW" altLang="en-US" sz="1800" b="0" i="0" u="none" strike="noStrike" dirty="0">
                <a:effectLst/>
                <a:latin typeface="Arial" panose="020B0604020202020204" pitchFamily="34" charset="0"/>
              </a:rPr>
              <a:t>顆棋子</a:t>
            </a:r>
            <a:r>
              <a:rPr lang="en-US" altLang="zh-TW" sz="1800" b="0" i="0" u="none" strike="noStrike" dirty="0">
                <a:effectLst/>
                <a:latin typeface="Arial" panose="020B0604020202020204" pitchFamily="34" charset="0"/>
              </a:rPr>
              <a:t>(</a:t>
            </a:r>
            <a:r>
              <a:rPr lang="zh-TW" altLang="en-US" sz="1800" b="0" i="0" u="none" strike="noStrike" dirty="0">
                <a:effectLst/>
                <a:latin typeface="Arial" panose="020B0604020202020204" pitchFamily="34" charset="0"/>
              </a:rPr>
              <a:t>水平邊界 </a:t>
            </a:r>
            <a:r>
              <a:rPr lang="en-US" altLang="zh-TW" sz="1800" b="0" i="0" u="none" strike="noStrike" dirty="0">
                <a:effectLst/>
                <a:latin typeface="Arial" panose="020B0604020202020204" pitchFamily="34" charset="0"/>
              </a:rPr>
              <a:t>+</a:t>
            </a:r>
            <a:r>
              <a:rPr lang="zh-TW" altLang="en-US" sz="1800" b="0" i="0" u="none" strike="noStrike" dirty="0">
                <a:effectLst/>
                <a:latin typeface="Arial" panose="020B0604020202020204" pitchFamily="34" charset="0"/>
              </a:rPr>
              <a:t> 垂直邊界 </a:t>
            </a:r>
            <a:r>
              <a:rPr lang="en-US" altLang="zh-TW" sz="1800" b="0" i="0" u="none" strike="noStrike" dirty="0">
                <a:effectLst/>
                <a:latin typeface="Arial" panose="020B0604020202020204" pitchFamily="34" charset="0"/>
              </a:rPr>
              <a:t>+</a:t>
            </a:r>
            <a:r>
              <a:rPr lang="zh-TW" altLang="en-US" sz="1800" b="0" i="0" u="none" strike="noStrike" dirty="0">
                <a:effectLst/>
                <a:latin typeface="Arial" panose="020B0604020202020204" pitchFamily="34" charset="0"/>
              </a:rPr>
              <a:t> 斜線</a:t>
            </a:r>
            <a:r>
              <a:rPr lang="en-US" altLang="zh-TW" sz="1800" b="0" i="0" u="none" strike="noStrike" dirty="0">
                <a:effectLst/>
                <a:latin typeface="Arial" panose="020B0604020202020204" pitchFamily="34" charset="0"/>
              </a:rPr>
              <a:t>)</a:t>
            </a:r>
            <a:r>
              <a:rPr lang="zh-TW" altLang="en-US" sz="1800" b="0" i="0" u="none" strike="noStrike" dirty="0">
                <a:effectLst/>
                <a:latin typeface="Arial" panose="020B0604020202020204" pitchFamily="34" charset="0"/>
              </a:rPr>
              <a:t>如下圖，但以</a:t>
            </a:r>
            <a:r>
              <a:rPr lang="en-US" altLang="zh-TW" sz="1800" b="0" i="0" u="none" strike="noStrike" dirty="0">
                <a:effectLst/>
                <a:latin typeface="Arial" panose="020B0604020202020204" pitchFamily="34" charset="0"/>
              </a:rPr>
              <a:t>18</a:t>
            </a:r>
            <a:r>
              <a:rPr lang="zh-TW" altLang="en-US" sz="1800" b="0" i="0" u="none" strike="noStrike" dirty="0">
                <a:effectLst/>
                <a:latin typeface="Arial" panose="020B0604020202020204" pitchFamily="34" charset="0"/>
              </a:rPr>
              <a:t>當作參數設定不實際，因為</a:t>
            </a:r>
            <a:r>
              <a:rPr lang="en-US" altLang="zh-TW" sz="1800" b="0" i="0" u="none" strike="noStrike" dirty="0">
                <a:effectLst/>
                <a:latin typeface="Arial" panose="020B0604020202020204" pitchFamily="34" charset="0"/>
              </a:rPr>
              <a:t>alpha-beta</a:t>
            </a:r>
            <a:r>
              <a:rPr lang="zh-TW" altLang="en-US" dirty="0">
                <a:latin typeface="Arial" panose="020B0604020202020204" pitchFamily="34" charset="0"/>
              </a:rPr>
              <a:t>的</a:t>
            </a:r>
            <a:r>
              <a:rPr lang="en-US" altLang="zh-TW" dirty="0">
                <a:latin typeface="Arial" panose="020B0604020202020204" pitchFamily="34" charset="0"/>
              </a:rPr>
              <a:t>MAX</a:t>
            </a:r>
            <a:r>
              <a:rPr lang="zh-TW" altLang="en-US" dirty="0">
                <a:latin typeface="Arial" panose="020B0604020202020204" pitchFamily="34" charset="0"/>
              </a:rPr>
              <a:t>和</a:t>
            </a:r>
            <a:r>
              <a:rPr lang="en-US" altLang="zh-TW" dirty="0">
                <a:latin typeface="Arial" panose="020B0604020202020204" pitchFamily="34" charset="0"/>
              </a:rPr>
              <a:t>MIN</a:t>
            </a:r>
            <a:r>
              <a:rPr lang="zh-TW" altLang="en-US" dirty="0">
                <a:latin typeface="Arial" panose="020B0604020202020204" pitchFamily="34" charset="0"/>
              </a:rPr>
              <a:t>是依照該方最有利下棋，不太可能出現最大值，除非放水，又考慮到區間需要小，因此設定上先取</a:t>
            </a:r>
            <a:r>
              <a:rPr lang="en-US" altLang="zh-TW" dirty="0">
                <a:latin typeface="Arial" panose="020B0604020202020204" pitchFamily="34" charset="0"/>
              </a:rPr>
              <a:t>±3</a:t>
            </a:r>
            <a:r>
              <a:rPr lang="zh-TW" altLang="en-US" dirty="0">
                <a:latin typeface="Arial" panose="020B0604020202020204" pitchFamily="34" charset="0"/>
              </a:rPr>
              <a:t>為調整區間參數</a:t>
            </a:r>
            <a:endParaRPr lang="zh-TW" alt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DD19E8E-7491-4158-9B72-918CF662F72E}"/>
              </a:ext>
            </a:extLst>
          </p:cNvPr>
          <p:cNvSpPr txBox="1"/>
          <p:nvPr/>
        </p:nvSpPr>
        <p:spPr>
          <a:xfrm>
            <a:off x="528320" y="416560"/>
            <a:ext cx="222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基礎設定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24C5278-235D-408E-9CBB-1C7255F67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686271"/>
              </p:ext>
            </p:extLst>
          </p:nvPr>
        </p:nvGraphicFramePr>
        <p:xfrm>
          <a:off x="4811979" y="3844075"/>
          <a:ext cx="2568042" cy="2663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33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725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9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B12A24C4-1587-4D28-BBD8-A780775F0DB1}"/>
              </a:ext>
            </a:extLst>
          </p:cNvPr>
          <p:cNvSpPr txBox="1"/>
          <p:nvPr/>
        </p:nvSpPr>
        <p:spPr>
          <a:xfrm>
            <a:off x="4308049" y="3075057"/>
            <a:ext cx="4242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4000" dirty="0"/>
              <a:t>不連續盤面</a:t>
            </a:r>
            <a:endParaRPr lang="en-US" altLang="zh-TW" sz="4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B25D97A-EE33-4194-A33E-DBD63AEB596B}"/>
              </a:ext>
            </a:extLst>
          </p:cNvPr>
          <p:cNvSpPr txBox="1"/>
          <p:nvPr/>
        </p:nvSpPr>
        <p:spPr>
          <a:xfrm>
            <a:off x="4910101" y="3782943"/>
            <a:ext cx="2466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隨機盤面</a:t>
            </a:r>
            <a:r>
              <a:rPr lang="en-US" altLang="zh-TW" dirty="0"/>
              <a:t>25</a:t>
            </a:r>
            <a:r>
              <a:rPr lang="zh-TW" altLang="en-US" dirty="0"/>
              <a:t>個 </a:t>
            </a:r>
            <a:r>
              <a:rPr lang="en-US" altLang="zh-TW" dirty="0"/>
              <a:t>(10</a:t>
            </a:r>
            <a:r>
              <a:rPr lang="zh-TW" altLang="en-US" dirty="0"/>
              <a:t>子</a:t>
            </a:r>
            <a:r>
              <a:rPr lang="en-US" altLang="zh-TW" dirty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800" dirty="0"/>
              <a:t>深度限制 </a:t>
            </a:r>
            <a:r>
              <a:rPr lang="en-US" altLang="zh-TW" sz="1800" dirty="0"/>
              <a:t>:</a:t>
            </a:r>
            <a:r>
              <a:rPr lang="zh-TW" altLang="en-US" sz="1800" dirty="0"/>
              <a:t> </a:t>
            </a:r>
            <a:r>
              <a:rPr lang="en-US" altLang="zh-TW" sz="1800" dirty="0"/>
              <a:t>14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800" dirty="0"/>
              <a:t>秒數限制 </a:t>
            </a:r>
            <a:r>
              <a:rPr lang="en-US" altLang="zh-TW" sz="1800" dirty="0"/>
              <a:t>:</a:t>
            </a:r>
            <a:r>
              <a:rPr lang="zh-TW" altLang="en-US" sz="1800" dirty="0"/>
              <a:t> 無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772351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1E486E29-04E5-4130-B3DB-7FB5354377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91659"/>
              </p:ext>
            </p:extLst>
          </p:nvPr>
        </p:nvGraphicFramePr>
        <p:xfrm>
          <a:off x="473837" y="478274"/>
          <a:ext cx="11241151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5664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26B5E8C2-E3D3-49B9-ADA6-40EDE841C2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99672"/>
              </p:ext>
            </p:extLst>
          </p:nvPr>
        </p:nvGraphicFramePr>
        <p:xfrm>
          <a:off x="473837" y="478274"/>
          <a:ext cx="11241151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35913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AC59D44-2E36-42F7-81E7-90CE9B119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983575"/>
              </p:ext>
            </p:extLst>
          </p:nvPr>
        </p:nvGraphicFramePr>
        <p:xfrm>
          <a:off x="846297" y="296095"/>
          <a:ext cx="6476046" cy="62658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7850">
                  <a:extLst>
                    <a:ext uri="{9D8B030D-6E8A-4147-A177-3AD203B41FA5}">
                      <a16:colId xmlns:a16="http://schemas.microsoft.com/office/drawing/2014/main" val="3040214295"/>
                    </a:ext>
                  </a:extLst>
                </a:gridCol>
                <a:gridCol w="868297">
                  <a:extLst>
                    <a:ext uri="{9D8B030D-6E8A-4147-A177-3AD203B41FA5}">
                      <a16:colId xmlns:a16="http://schemas.microsoft.com/office/drawing/2014/main" val="4143756222"/>
                    </a:ext>
                  </a:extLst>
                </a:gridCol>
                <a:gridCol w="958744">
                  <a:extLst>
                    <a:ext uri="{9D8B030D-6E8A-4147-A177-3AD203B41FA5}">
                      <a16:colId xmlns:a16="http://schemas.microsoft.com/office/drawing/2014/main" val="3293394031"/>
                    </a:ext>
                  </a:extLst>
                </a:gridCol>
                <a:gridCol w="850207">
                  <a:extLst>
                    <a:ext uri="{9D8B030D-6E8A-4147-A177-3AD203B41FA5}">
                      <a16:colId xmlns:a16="http://schemas.microsoft.com/office/drawing/2014/main" val="1844037496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2482722558"/>
                    </a:ext>
                  </a:extLst>
                </a:gridCol>
                <a:gridCol w="922565">
                  <a:extLst>
                    <a:ext uri="{9D8B030D-6E8A-4147-A177-3AD203B41FA5}">
                      <a16:colId xmlns:a16="http://schemas.microsoft.com/office/drawing/2014/main" val="1992110526"/>
                    </a:ext>
                  </a:extLst>
                </a:gridCol>
                <a:gridCol w="1085371">
                  <a:extLst>
                    <a:ext uri="{9D8B030D-6E8A-4147-A177-3AD203B41FA5}">
                      <a16:colId xmlns:a16="http://schemas.microsoft.com/office/drawing/2014/main" val="1228213411"/>
                    </a:ext>
                  </a:extLst>
                </a:gridCol>
              </a:tblGrid>
              <a:tr h="232067">
                <a:tc>
                  <a:txBody>
                    <a:bodyPr/>
                    <a:lstStyle/>
                    <a:p>
                      <a:pPr algn="ctr" fontAlgn="ctr"/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Base</a:t>
                      </a:r>
                    </a:p>
                  </a:txBody>
                  <a:tcPr marL="4709" marR="4709" marT="4709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Hash</a:t>
                      </a:r>
                    </a:p>
                  </a:txBody>
                  <a:tcPr marL="4709" marR="4709" marT="4709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Aspiration</a:t>
                      </a:r>
                    </a:p>
                  </a:txBody>
                  <a:tcPr marL="4709" marR="4709" marT="4709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extLst>
                  <a:ext uri="{0D108BD9-81ED-4DB2-BD59-A6C34878D82A}">
                    <a16:rowId xmlns:a16="http://schemas.microsoft.com/office/drawing/2014/main" val="1420332246"/>
                  </a:ext>
                </a:extLst>
              </a:tr>
              <a:tr h="232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board</a:t>
                      </a: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(</a:t>
                      </a:r>
                      <a:r>
                        <a:rPr lang="en-US" sz="1000" u="none" strike="noStrike" dirty="0">
                          <a:effectLst/>
                        </a:rPr>
                        <a:t>Time</a:t>
                      </a:r>
                      <a:r>
                        <a:rPr lang="en-US" altLang="zh-TW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(</a:t>
                      </a:r>
                      <a:r>
                        <a:rPr lang="en-US" sz="1000" u="none" strike="noStrike" dirty="0">
                          <a:effectLst/>
                        </a:rPr>
                        <a:t>Node</a:t>
                      </a:r>
                      <a:r>
                        <a:rPr lang="en-US" altLang="zh-TW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(</a:t>
                      </a:r>
                      <a:r>
                        <a:rPr lang="en-US" sz="1000" u="none" strike="noStrike" dirty="0">
                          <a:effectLst/>
                        </a:rPr>
                        <a:t>Time</a:t>
                      </a:r>
                      <a:r>
                        <a:rPr lang="en-US" altLang="zh-TW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(</a:t>
                      </a:r>
                      <a:r>
                        <a:rPr lang="en-US" sz="1000" u="none" strike="noStrike" dirty="0">
                          <a:effectLst/>
                        </a:rPr>
                        <a:t>Node</a:t>
                      </a:r>
                      <a:r>
                        <a:rPr lang="en-US" altLang="zh-TW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(</a:t>
                      </a:r>
                      <a:r>
                        <a:rPr lang="en-US" sz="1000" u="none" strike="noStrike" dirty="0">
                          <a:effectLst/>
                        </a:rPr>
                        <a:t>Time</a:t>
                      </a:r>
                      <a:r>
                        <a:rPr lang="en-US" altLang="zh-TW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(</a:t>
                      </a:r>
                      <a:r>
                        <a:rPr lang="en-US" sz="1000" u="none" strike="noStrike" dirty="0">
                          <a:effectLst/>
                        </a:rPr>
                        <a:t>Node</a:t>
                      </a:r>
                      <a:r>
                        <a:rPr lang="en-US" altLang="zh-TW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extLst>
                  <a:ext uri="{0D108BD9-81ED-4DB2-BD59-A6C34878D82A}">
                    <a16:rowId xmlns:a16="http://schemas.microsoft.com/office/drawing/2014/main" val="1255547767"/>
                  </a:ext>
                </a:extLst>
              </a:tr>
              <a:tr h="232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 dirty="0">
                          <a:effectLst/>
                        </a:rPr>
                        <a:t>1390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 dirty="0">
                          <a:effectLst/>
                        </a:rPr>
                        <a:t>202.50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544407509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202.95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365863612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192.88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532525749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3946341184"/>
                  </a:ext>
                </a:extLst>
              </a:tr>
              <a:tr h="232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1963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 dirty="0">
                          <a:effectLst/>
                        </a:rPr>
                        <a:t>208.94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571609583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177.07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319053171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203.18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556261281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2413488697"/>
                  </a:ext>
                </a:extLst>
              </a:tr>
              <a:tr h="232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1337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74.95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 dirty="0">
                          <a:effectLst/>
                        </a:rPr>
                        <a:t>191689426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69.37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116091679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70.38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181483969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4033843568"/>
                  </a:ext>
                </a:extLst>
              </a:tr>
              <a:tr h="232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415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1.22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 dirty="0">
                          <a:effectLst/>
                        </a:rPr>
                        <a:t>2687348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1.02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1473377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1.11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2458243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1773016404"/>
                  </a:ext>
                </a:extLst>
              </a:tr>
              <a:tr h="232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1612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87.14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214578363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 dirty="0">
                          <a:effectLst/>
                        </a:rPr>
                        <a:t>81.72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130376152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79.23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195862263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1097835151"/>
                  </a:ext>
                </a:extLst>
              </a:tr>
              <a:tr h="232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560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173.21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446223984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 dirty="0">
                          <a:effectLst/>
                        </a:rPr>
                        <a:t>156.27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267565544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145.36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377902837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1038816965"/>
                  </a:ext>
                </a:extLst>
              </a:tr>
              <a:tr h="232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1314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161.93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413659718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158.27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259472981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156.99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401892681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1594663431"/>
                  </a:ext>
                </a:extLst>
              </a:tr>
              <a:tr h="232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846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40.96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98439968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 dirty="0">
                          <a:effectLst/>
                        </a:rPr>
                        <a:t>39.28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 dirty="0">
                          <a:effectLst/>
                        </a:rPr>
                        <a:t>62053729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27.75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66043715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1450996478"/>
                  </a:ext>
                </a:extLst>
              </a:tr>
              <a:tr h="232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382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77.62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197280142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68.53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112128881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73.33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185914930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2362659868"/>
                  </a:ext>
                </a:extLst>
              </a:tr>
              <a:tr h="232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1667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52.05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135136175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40.26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 dirty="0">
                          <a:effectLst/>
                        </a:rPr>
                        <a:t>70484359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50.16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 dirty="0">
                          <a:effectLst/>
                        </a:rPr>
                        <a:t>129717946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2533769140"/>
                  </a:ext>
                </a:extLst>
              </a:tr>
              <a:tr h="232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1065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93.47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240511291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74.82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 dirty="0">
                          <a:effectLst/>
                        </a:rPr>
                        <a:t>129241352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90.30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234929866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2811877629"/>
                  </a:ext>
                </a:extLst>
              </a:tr>
              <a:tr h="232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1960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152.03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395219413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138.01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 dirty="0">
                          <a:effectLst/>
                        </a:rPr>
                        <a:t>240769098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147.06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383616467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3592241058"/>
                  </a:ext>
                </a:extLst>
              </a:tr>
              <a:tr h="232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915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138.26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368412819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118.11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 dirty="0">
                          <a:effectLst/>
                        </a:rPr>
                        <a:t>206840424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130.91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348763958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1513819021"/>
                  </a:ext>
                </a:extLst>
              </a:tr>
              <a:tr h="232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18.88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49209021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18.68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 dirty="0">
                          <a:effectLst/>
                        </a:rPr>
                        <a:t>32535278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18.60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48262336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4042065715"/>
                  </a:ext>
                </a:extLst>
              </a:tr>
              <a:tr h="232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40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69.16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185386131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47.11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83748879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 dirty="0">
                          <a:effectLst/>
                        </a:rPr>
                        <a:t>68.75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183573937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313030156"/>
                  </a:ext>
                </a:extLst>
              </a:tr>
              <a:tr h="232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1263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343.38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941036891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343.08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606457041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 dirty="0">
                          <a:effectLst/>
                        </a:rPr>
                        <a:t>331.73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907258281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4234447838"/>
                  </a:ext>
                </a:extLst>
              </a:tr>
              <a:tr h="232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865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121.73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316771828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114.23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192458081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 dirty="0">
                          <a:effectLst/>
                        </a:rPr>
                        <a:t>115.93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303688310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3805401058"/>
                  </a:ext>
                </a:extLst>
              </a:tr>
              <a:tr h="232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150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53.43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140665754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46.64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79838962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 dirty="0">
                          <a:effectLst/>
                        </a:rPr>
                        <a:t>51.27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 dirty="0">
                          <a:effectLst/>
                        </a:rPr>
                        <a:t>136514846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1199284388"/>
                  </a:ext>
                </a:extLst>
              </a:tr>
              <a:tr h="232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700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94.56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250561426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93.56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159714519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 dirty="0">
                          <a:effectLst/>
                        </a:rPr>
                        <a:t>80.63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 dirty="0">
                          <a:effectLst/>
                        </a:rPr>
                        <a:t>218618458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1554041112"/>
                  </a:ext>
                </a:extLst>
              </a:tr>
              <a:tr h="232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1741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337.66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893125628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318.74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536189019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292.21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 dirty="0">
                          <a:effectLst/>
                        </a:rPr>
                        <a:t>771229580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1267525695"/>
                  </a:ext>
                </a:extLst>
              </a:tr>
              <a:tr h="232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876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142.34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368590793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135.14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227005210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139.57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 dirty="0">
                          <a:effectLst/>
                        </a:rPr>
                        <a:t>357866409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3088828846"/>
                  </a:ext>
                </a:extLst>
              </a:tr>
              <a:tr h="232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1977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150.53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399670257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149.74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258834438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140.07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 dirty="0">
                          <a:effectLst/>
                        </a:rPr>
                        <a:t>374238067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870867527"/>
                  </a:ext>
                </a:extLst>
              </a:tr>
              <a:tr h="232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949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135.72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340734997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124.37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207368279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127.52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 dirty="0">
                          <a:effectLst/>
                        </a:rPr>
                        <a:t>317692254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2199754312"/>
                  </a:ext>
                </a:extLst>
              </a:tr>
              <a:tr h="232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1626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88.85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232845144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63.44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108500124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83.83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 dirty="0">
                          <a:effectLst/>
                        </a:rPr>
                        <a:t>220232185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3836130281"/>
                  </a:ext>
                </a:extLst>
              </a:tr>
              <a:tr h="232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50" u="none" strike="noStrike">
                          <a:effectLst/>
                        </a:rPr>
                        <a:t>570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156.44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418809421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152.45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263236180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>
                          <a:effectLst/>
                        </a:rPr>
                        <a:t>134.85</a:t>
                      </a:r>
                      <a:endParaRPr lang="en-US" altLang="zh-TW" sz="105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50" u="none" strike="noStrike" dirty="0">
                          <a:effectLst/>
                        </a:rPr>
                        <a:t>361340525</a:t>
                      </a:r>
                      <a:endParaRPr lang="en-US" altLang="zh-TW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277819821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68F742FF-270E-45BD-BEF0-C0984FB598F7}"/>
              </a:ext>
            </a:extLst>
          </p:cNvPr>
          <p:cNvSpPr txBox="1"/>
          <p:nvPr/>
        </p:nvSpPr>
        <p:spPr>
          <a:xfrm>
            <a:off x="7884160" y="2782669"/>
            <a:ext cx="3759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在不連續盤面中，使用</a:t>
            </a:r>
            <a:r>
              <a:rPr lang="en-US" altLang="zh-TW" sz="2000" b="0" i="0" u="none" strike="noStrike" dirty="0">
                <a:effectLst/>
                <a:ea typeface="新細明體" panose="02020500000000000000" pitchFamily="18" charset="-120"/>
              </a:rPr>
              <a:t>Aspiration</a:t>
            </a:r>
            <a:r>
              <a:rPr lang="zh-TW" altLang="en-US" sz="2000" b="0" i="0" u="none" strike="noStrike" dirty="0">
                <a:effectLst/>
                <a:ea typeface="新細明體" panose="02020500000000000000" pitchFamily="18" charset="-120"/>
              </a:rPr>
              <a:t>雖然基本上比</a:t>
            </a:r>
            <a:r>
              <a:rPr lang="en-US" altLang="zh-TW" sz="2000" b="0" i="0" u="none" strike="noStrike" dirty="0">
                <a:effectLst/>
                <a:ea typeface="新細明體" panose="02020500000000000000" pitchFamily="18" charset="-120"/>
              </a:rPr>
              <a:t>Base</a:t>
            </a:r>
            <a:r>
              <a:rPr lang="zh-TW" altLang="en-US" sz="2000" dirty="0">
                <a:ea typeface="新細明體" panose="02020500000000000000" pitchFamily="18" charset="-120"/>
              </a:rPr>
              <a:t>版</a:t>
            </a:r>
            <a:r>
              <a:rPr lang="zh-TW" altLang="en-US" sz="2000" b="0" i="0" u="none" strike="noStrike" dirty="0">
                <a:effectLst/>
                <a:ea typeface="新細明體" panose="02020500000000000000" pitchFamily="18" charset="-120"/>
              </a:rPr>
              <a:t>好，但與</a:t>
            </a:r>
            <a:r>
              <a:rPr lang="en-US" altLang="zh-TW" sz="2000" b="0" i="0" u="none" strike="noStrike" dirty="0">
                <a:effectLst/>
                <a:ea typeface="新細明體" panose="02020500000000000000" pitchFamily="18" charset="-120"/>
              </a:rPr>
              <a:t>Hash</a:t>
            </a:r>
            <a:r>
              <a:rPr lang="zh-TW" altLang="en-US" sz="2000" b="0" i="0" u="none" strike="noStrike" dirty="0">
                <a:effectLst/>
                <a:ea typeface="新細明體" panose="02020500000000000000" pitchFamily="18" charset="-120"/>
              </a:rPr>
              <a:t>版相比卻是時好時壞</a:t>
            </a:r>
            <a:endParaRPr lang="en-US" altLang="zh-TW" sz="2000" b="0" i="0" u="none" strike="noStrike" dirty="0">
              <a:effectLst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443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B12A24C4-1587-4D28-BBD8-A780775F0DB1}"/>
              </a:ext>
            </a:extLst>
          </p:cNvPr>
          <p:cNvSpPr txBox="1"/>
          <p:nvPr/>
        </p:nvSpPr>
        <p:spPr>
          <a:xfrm>
            <a:off x="3586480" y="3075057"/>
            <a:ext cx="4963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4000" dirty="0"/>
              <a:t>連續盤面</a:t>
            </a:r>
            <a:r>
              <a:rPr lang="en-US" altLang="zh-TW" sz="4000" dirty="0"/>
              <a:t>(</a:t>
            </a:r>
            <a:r>
              <a:rPr lang="zh-TW" altLang="en-US" sz="4000" dirty="0"/>
              <a:t>人機對戰</a:t>
            </a:r>
            <a:r>
              <a:rPr lang="en-US" altLang="zh-TW" sz="4000" dirty="0"/>
              <a:t>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C2BBB33-95F1-4CE3-9D28-C2C0362A38E6}"/>
              </a:ext>
            </a:extLst>
          </p:cNvPr>
          <p:cNvSpPr txBox="1"/>
          <p:nvPr/>
        </p:nvSpPr>
        <p:spPr>
          <a:xfrm>
            <a:off x="4717061" y="3782943"/>
            <a:ext cx="3258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初始盤面</a:t>
            </a:r>
            <a:r>
              <a:rPr lang="en-US" altLang="zh-TW" dirty="0"/>
              <a:t> (4</a:t>
            </a:r>
            <a:r>
              <a:rPr lang="zh-TW" altLang="en-US" dirty="0"/>
              <a:t>子</a:t>
            </a:r>
            <a:r>
              <a:rPr lang="en-US" altLang="zh-TW" dirty="0"/>
              <a:t>)</a:t>
            </a:r>
            <a:r>
              <a:rPr lang="zh-TW" altLang="en-US" dirty="0"/>
              <a:t> 至 棋局結束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800" dirty="0"/>
              <a:t>深度限制 </a:t>
            </a:r>
            <a:r>
              <a:rPr lang="en-US" altLang="zh-TW" sz="1800" dirty="0"/>
              <a:t>:</a:t>
            </a:r>
            <a:r>
              <a:rPr lang="zh-TW" altLang="en-US" sz="1800" dirty="0"/>
              <a:t> </a:t>
            </a:r>
            <a:r>
              <a:rPr lang="en-US" altLang="zh-TW" sz="1800" dirty="0"/>
              <a:t>12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800" dirty="0"/>
              <a:t>秒數限制 </a:t>
            </a:r>
            <a:r>
              <a:rPr lang="en-US" altLang="zh-TW" sz="1800" dirty="0"/>
              <a:t>:</a:t>
            </a:r>
            <a:r>
              <a:rPr lang="zh-TW" altLang="en-US" sz="1800" dirty="0"/>
              <a:t> 無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117103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E12532D3-5F3D-4839-90CC-3E3F3D557D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218592"/>
              </p:ext>
            </p:extLst>
          </p:nvPr>
        </p:nvGraphicFramePr>
        <p:xfrm>
          <a:off x="473837" y="478274"/>
          <a:ext cx="11241151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9596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1FF30ADC-E532-4176-83F5-5A49F86A0D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7292830"/>
              </p:ext>
            </p:extLst>
          </p:nvPr>
        </p:nvGraphicFramePr>
        <p:xfrm>
          <a:off x="477013" y="478274"/>
          <a:ext cx="11237976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745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E50B7A4-6FB5-4FEB-B63A-9664ABCCF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45970"/>
              </p:ext>
            </p:extLst>
          </p:nvPr>
        </p:nvGraphicFramePr>
        <p:xfrm>
          <a:off x="0" y="0"/>
          <a:ext cx="8485399" cy="685801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741609">
                  <a:extLst>
                    <a:ext uri="{9D8B030D-6E8A-4147-A177-3AD203B41FA5}">
                      <a16:colId xmlns:a16="http://schemas.microsoft.com/office/drawing/2014/main" val="882613424"/>
                    </a:ext>
                  </a:extLst>
                </a:gridCol>
                <a:gridCol w="741609">
                  <a:extLst>
                    <a:ext uri="{9D8B030D-6E8A-4147-A177-3AD203B41FA5}">
                      <a16:colId xmlns:a16="http://schemas.microsoft.com/office/drawing/2014/main" val="593180772"/>
                    </a:ext>
                  </a:extLst>
                </a:gridCol>
                <a:gridCol w="1017558">
                  <a:extLst>
                    <a:ext uri="{9D8B030D-6E8A-4147-A177-3AD203B41FA5}">
                      <a16:colId xmlns:a16="http://schemas.microsoft.com/office/drawing/2014/main" val="1273189991"/>
                    </a:ext>
                  </a:extLst>
                </a:gridCol>
                <a:gridCol w="1000311">
                  <a:extLst>
                    <a:ext uri="{9D8B030D-6E8A-4147-A177-3AD203B41FA5}">
                      <a16:colId xmlns:a16="http://schemas.microsoft.com/office/drawing/2014/main" val="3090046326"/>
                    </a:ext>
                  </a:extLst>
                </a:gridCol>
                <a:gridCol w="1155532">
                  <a:extLst>
                    <a:ext uri="{9D8B030D-6E8A-4147-A177-3AD203B41FA5}">
                      <a16:colId xmlns:a16="http://schemas.microsoft.com/office/drawing/2014/main" val="2491861180"/>
                    </a:ext>
                  </a:extLst>
                </a:gridCol>
                <a:gridCol w="741609">
                  <a:extLst>
                    <a:ext uri="{9D8B030D-6E8A-4147-A177-3AD203B41FA5}">
                      <a16:colId xmlns:a16="http://schemas.microsoft.com/office/drawing/2014/main" val="2451459346"/>
                    </a:ext>
                  </a:extLst>
                </a:gridCol>
                <a:gridCol w="1069300">
                  <a:extLst>
                    <a:ext uri="{9D8B030D-6E8A-4147-A177-3AD203B41FA5}">
                      <a16:colId xmlns:a16="http://schemas.microsoft.com/office/drawing/2014/main" val="2334060641"/>
                    </a:ext>
                  </a:extLst>
                </a:gridCol>
                <a:gridCol w="741609">
                  <a:extLst>
                    <a:ext uri="{9D8B030D-6E8A-4147-A177-3AD203B41FA5}">
                      <a16:colId xmlns:a16="http://schemas.microsoft.com/office/drawing/2014/main" val="2517101742"/>
                    </a:ext>
                  </a:extLst>
                </a:gridCol>
                <a:gridCol w="1276262">
                  <a:extLst>
                    <a:ext uri="{9D8B030D-6E8A-4147-A177-3AD203B41FA5}">
                      <a16:colId xmlns:a16="http://schemas.microsoft.com/office/drawing/2014/main" val="3319738918"/>
                    </a:ext>
                  </a:extLst>
                </a:gridCol>
              </a:tblGrid>
              <a:tr h="214283">
                <a:tc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Hash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Aspiration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Hash+Aspiration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9336587"/>
                  </a:ext>
                </a:extLst>
              </a:tr>
              <a:tr h="2152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board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extLst>
                  <a:ext uri="{0D108BD9-81ED-4DB2-BD59-A6C34878D82A}">
                    <a16:rowId xmlns:a16="http://schemas.microsoft.com/office/drawing/2014/main" val="3757164562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2820925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2171925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1.24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2658735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2050903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825817016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3.14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6458619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3.05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4985500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2.54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5771775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2.78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4448515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710940351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2.65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5594112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2.15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3921847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2.40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5457939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2.08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3820210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4021006343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10.43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24604501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9.69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18795330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9.27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23520528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9.29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18067916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274003281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10.27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23053895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7.41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15066521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8.39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21608129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7.90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14054505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358746613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8.86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20548168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7.06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15109911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7.71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19528598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7.34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14448383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618463462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13.55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36356709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10.78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23879341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12.24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34496715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11.25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22765059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286804055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17.76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46635509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13.22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27479738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15.50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43945910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12.45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25849380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058191697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17.64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47637853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13.13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26507019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14.79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41898374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11.08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22715276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286119148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97.50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268754944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72.94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141434975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82.91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232524543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62.20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119933201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801748964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123.28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357291577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72.70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144973565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96.08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282467617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56.04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114173685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698128301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370.46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1097137157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216.86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422913398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73.86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224202098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44.20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90841706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4222408813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80.85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230621257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61.85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122645119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71.38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204989204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56.31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110579621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694110798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19.16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52593853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15.51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28630698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15.97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44645642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13.65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24848736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728569272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22.34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61010053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18.87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34671407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21.83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60106458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18.23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33305989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704462575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32.28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86261815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25.86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44542113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31.38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84979973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23.36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41166967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423891439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24.94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61624015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18.67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31011449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24.34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64356051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17.07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28455508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488020926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16.33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37767385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15.20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22542464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16.59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38695165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13.69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20121349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869868717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7.51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16839855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7.01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10720232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7.67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17802811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6.37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9851858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8831302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2920113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1759925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1.51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2925677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1729887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692985404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0.91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1523061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914512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931085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0.41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596906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753539361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431262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266485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411346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216614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034226758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260304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157448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171846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100643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382514456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106670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68885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40945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0.03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27363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365693314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7366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4936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6613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4279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227078616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647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4038673425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202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1223207969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349850033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548105924"/>
                  </a:ext>
                </a:extLst>
              </a:tr>
              <a:tr h="2142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426913354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1F0AD97-D3DB-4C14-A122-F9412DD82C3C}"/>
              </a:ext>
            </a:extLst>
          </p:cNvPr>
          <p:cNvSpPr txBox="1"/>
          <p:nvPr/>
        </p:nvSpPr>
        <p:spPr>
          <a:xfrm>
            <a:off x="8934884" y="2613392"/>
            <a:ext cx="28811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對於單獨使用</a:t>
            </a:r>
            <a:r>
              <a:rPr lang="en-US" altLang="zh-TW" sz="2000" dirty="0"/>
              <a:t>Hash</a:t>
            </a:r>
            <a:r>
              <a:rPr lang="zh-TW" altLang="en-US" sz="2000" dirty="0"/>
              <a:t>或是</a:t>
            </a:r>
            <a:r>
              <a:rPr lang="en-US" altLang="zh-TW" sz="2000" dirty="0"/>
              <a:t>Aspiration</a:t>
            </a:r>
            <a:r>
              <a:rPr lang="zh-TW" altLang="en-US" sz="2000" dirty="0"/>
              <a:t>來說效果其實差不多，但合併使用後，效果反而比單獨使用來的好很多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30225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F0433-DC20-4E9F-B86D-2024B304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EB174-9C59-42BE-8895-1231C05E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Transposition table</a:t>
            </a:r>
          </a:p>
          <a:p>
            <a:r>
              <a:rPr lang="en-US" altLang="zh-TW" sz="2000" dirty="0"/>
              <a:t>Aspiration search</a:t>
            </a:r>
          </a:p>
          <a:p>
            <a:r>
              <a:rPr lang="zh-TW" altLang="en-US" sz="2000" dirty="0"/>
              <a:t>history heuristic</a:t>
            </a:r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785064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10D99CB-7BD9-403E-8BC8-83311DD749AC}"/>
              </a:ext>
            </a:extLst>
          </p:cNvPr>
          <p:cNvSpPr txBox="1"/>
          <p:nvPr/>
        </p:nvSpPr>
        <p:spPr>
          <a:xfrm>
            <a:off x="4738480" y="3105834"/>
            <a:ext cx="3351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dirty="0"/>
              <a:t>history heuristic</a:t>
            </a:r>
          </a:p>
        </p:txBody>
      </p:sp>
    </p:spTree>
    <p:extLst>
      <p:ext uri="{BB962C8B-B14F-4D97-AF65-F5344CB8AC3E}">
        <p14:creationId xmlns:p14="http://schemas.microsoft.com/office/powerpoint/2010/main" val="2831721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917235A-A68E-48CB-8745-A2BE7CA91D8A}"/>
              </a:ext>
            </a:extLst>
          </p:cNvPr>
          <p:cNvSpPr txBox="1"/>
          <p:nvPr/>
        </p:nvSpPr>
        <p:spPr>
          <a:xfrm>
            <a:off x="434838" y="411682"/>
            <a:ext cx="23679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基礎設定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FFF2F10-D1CD-4095-A439-4B33A8526DB8}"/>
                  </a:ext>
                </a:extLst>
              </p:cNvPr>
              <p:cNvSpPr txBox="1"/>
              <p:nvPr/>
            </p:nvSpPr>
            <p:spPr>
              <a:xfrm>
                <a:off x="520202" y="1116014"/>
                <a:ext cx="11236960" cy="1790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/>
                  <a:t>使用原先</a:t>
                </a:r>
                <a:r>
                  <a:rPr lang="en-US" altLang="zh-TW" sz="2000" dirty="0"/>
                  <a:t>move ordering</a:t>
                </a:r>
                <a:r>
                  <a:rPr lang="zh-TW" altLang="en-US" sz="2000" dirty="0"/>
                  <a:t>權重加已更改</a:t>
                </a:r>
                <a:endParaRPr lang="en-US" altLang="zh-TW" sz="2000" dirty="0"/>
              </a:p>
              <a:p>
                <a:r>
                  <a:rPr lang="zh-TW" altLang="en-US" sz="1800" b="0" i="0" u="none" strike="noStrike" dirty="0">
                    <a:effectLst/>
                    <a:latin typeface="Arial" panose="020B0604020202020204" pitchFamily="34" charset="0"/>
                  </a:rPr>
                  <a:t>更改方式，原先</a:t>
                </a:r>
                <a:r>
                  <a:rPr lang="en-US" altLang="zh-TW" sz="1800" b="0" i="0" u="none" strike="noStrike" dirty="0">
                    <a:effectLst/>
                    <a:latin typeface="Arial" panose="020B0604020202020204" pitchFamily="34" charset="0"/>
                  </a:rPr>
                  <a:t>0</a:t>
                </a:r>
                <a:r>
                  <a:rPr lang="zh-TW" altLang="en-US" sz="1800" b="0" i="0" u="none" strike="noStrike" dirty="0">
                    <a:effectLst/>
                    <a:latin typeface="Arial" panose="020B0604020202020204" pitchFamily="34" charset="0"/>
                  </a:rPr>
                  <a:t>替換成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b="0" i="1" u="none" strike="noStrike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TW" altLang="en-US" sz="1800" b="0" i="0" u="none" strike="noStrike" dirty="0">
                    <a:effectLst/>
                    <a:latin typeface="Arial" panose="020B0604020202020204" pitchFamily="34" charset="0"/>
                  </a:rPr>
                  <a:t>，</a:t>
                </a:r>
                <a:r>
                  <a:rPr lang="en-US" altLang="zh-TW" sz="1800" b="0" i="0" u="none" strike="noStrike" dirty="0">
                    <a:effectLst/>
                    <a:latin typeface="Arial" panose="020B0604020202020204" pitchFamily="34" charset="0"/>
                  </a:rPr>
                  <a:t>1</a:t>
                </a:r>
                <a:r>
                  <a:rPr lang="zh-TW" altLang="en-US" sz="1800" b="0" i="0" u="none" strike="noStrike" dirty="0">
                    <a:effectLst/>
                    <a:latin typeface="Arial" panose="020B0604020202020204" pitchFamily="34" charset="0"/>
                  </a:rPr>
                  <a:t>替換成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</m:oMath>
                </a14:m>
                <a:r>
                  <a:rPr lang="en-US" altLang="zh-TW" sz="1800" b="0" i="0" u="none" strike="noStrike" dirty="0">
                    <a:effectLst/>
                    <a:latin typeface="Arial" panose="020B0604020202020204" pitchFamily="34" charset="0"/>
                  </a:rPr>
                  <a:t>……..</a:t>
                </a:r>
                <a:r>
                  <a:rPr lang="zh-TW" altLang="en-US" sz="1800" b="0" i="0" u="none" strike="noStrike" dirty="0">
                    <a:effectLst/>
                    <a:latin typeface="Arial" panose="020B0604020202020204" pitchFamily="34" charset="0"/>
                  </a:rPr>
                  <a:t>，</a:t>
                </a:r>
                <a:r>
                  <a:rPr lang="en-US" altLang="zh-TW" sz="1800" b="0" i="0" u="none" strike="noStrike" dirty="0">
                    <a:effectLst/>
                    <a:latin typeface="Arial" panose="020B0604020202020204" pitchFamily="34" charset="0"/>
                  </a:rPr>
                  <a:t>8</a:t>
                </a:r>
                <a:r>
                  <a:rPr lang="zh-TW" altLang="en-US" sz="1800" b="0" i="0" u="none" strike="noStrike" dirty="0">
                    <a:effectLst/>
                    <a:latin typeface="Arial" panose="020B0604020202020204" pitchFamily="34" charset="0"/>
                  </a:rPr>
                  <a:t>替換成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endParaRPr lang="en-US" altLang="zh-TW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r>
                  <a:rPr lang="zh-TW" altLang="en-US" b="0" i="0" u="none" strike="noStrike" dirty="0">
                    <a:effectLst/>
                    <a:latin typeface="Arial" panose="020B0604020202020204" pitchFamily="34" charset="0"/>
                  </a:rPr>
                  <a:t>當好步</a:t>
                </a:r>
                <a:r>
                  <a:rPr lang="en-US" altLang="zh-TW" b="0" i="0" u="none" strike="noStrike" dirty="0">
                    <a:effectLst/>
                    <a:latin typeface="Arial" panose="020B0604020202020204" pitchFamily="34" charset="0"/>
                  </a:rPr>
                  <a:t>(=beta cut off </a:t>
                </a:r>
                <a:r>
                  <a:rPr lang="zh-TW" altLang="en-US" b="0" i="0" u="none" strike="noStrike" dirty="0">
                    <a:effectLst/>
                    <a:latin typeface="Arial" panose="020B0604020202020204" pitchFamily="34" charset="0"/>
                  </a:rPr>
                  <a:t>或 最佳著手</a:t>
                </a:r>
                <a:r>
                  <a:rPr lang="en-US" altLang="zh-TW" b="0" i="0" u="none" strike="noStrike" dirty="0">
                    <a:effectLst/>
                    <a:latin typeface="Arial" panose="020B0604020202020204" pitchFamily="34" charset="0"/>
                  </a:rPr>
                  <a:t>)</a:t>
                </a:r>
                <a:r>
                  <a:rPr lang="zh-TW" altLang="en-US" b="0" i="0" u="none" strike="noStrike" dirty="0">
                    <a:effectLst/>
                    <a:latin typeface="Arial" panose="020B0604020202020204" pitchFamily="34" charset="0"/>
                  </a:rPr>
                  <a:t>，對目標位置加權重</a:t>
                </a:r>
                <a:endParaRPr lang="en-US" altLang="zh-TW" dirty="0">
                  <a:latin typeface="Arial" panose="020B0604020202020204" pitchFamily="34" charset="0"/>
                </a:endParaRPr>
              </a:p>
              <a:p>
                <a:r>
                  <a:rPr lang="zh-TW" altLang="en-US" sz="1800" b="0" i="0" u="none" strike="noStrike" dirty="0">
                    <a:effectLst/>
                    <a:latin typeface="Arial" panose="020B0604020202020204" pitchFamily="34" charset="0"/>
                  </a:rPr>
                  <a:t>權重 </a:t>
                </a:r>
                <a:r>
                  <a:rPr lang="en-US" altLang="zh-TW" sz="1800" b="0" i="0" u="none" strike="noStrike" dirty="0">
                    <a:effectLst/>
                    <a:latin typeface="Arial" panose="020B0604020202020204" pitchFamily="34" charset="0"/>
                  </a:rPr>
                  <a:t>=</a:t>
                </a:r>
                <a:r>
                  <a:rPr lang="zh-TW" altLang="en-US" sz="1800" b="0" i="0" u="none" strike="noStrike" dirty="0">
                    <a:effectLst/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b="0" i="1" u="none" strike="noStrike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𝑑𝑒𝑝𝑡h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離</m:t>
                    </m:r>
                  </m:oMath>
                </a14:m>
                <a:r>
                  <a:rPr lang="en-US" altLang="zh-TW" sz="1800" b="0" i="0" u="none" strike="noStrike" dirty="0">
                    <a:effectLst/>
                    <a:latin typeface="Arial" panose="020B0604020202020204" pitchFamily="34" charset="0"/>
                  </a:rPr>
                  <a:t>root</a:t>
                </a:r>
                <a:r>
                  <a:rPr lang="zh-TW" altLang="en-US" sz="1800" b="0" i="0" u="none" strike="noStrike" dirty="0">
                    <a:effectLst/>
                    <a:latin typeface="Arial" panose="020B0604020202020204" pitchFamily="34" charset="0"/>
                  </a:rPr>
                  <a:t>越近加越多</a:t>
                </a:r>
                <a:endParaRPr lang="en-US" altLang="zh-TW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r>
                  <a:rPr lang="zh-TW" altLang="en-US" sz="1800" b="0" i="0" u="none" strike="noStrike" dirty="0">
                    <a:effectLst/>
                    <a:latin typeface="Arial" panose="020B0604020202020204" pitchFamily="34" charset="0"/>
                  </a:rPr>
                  <a:t>使用</a:t>
                </a:r>
                <a:r>
                  <a:rPr lang="en-US" altLang="zh-TW" sz="1800" dirty="0"/>
                  <a:t>Iterative deepening</a:t>
                </a:r>
                <a:r>
                  <a:rPr lang="zh-TW" altLang="en-US" sz="1800" dirty="0"/>
                  <a:t>時，每層都會 </a:t>
                </a:r>
                <a:r>
                  <a:rPr lang="en-US" altLang="zh-TW" sz="1800" dirty="0"/>
                  <a:t>&gt;&gt;1</a:t>
                </a:r>
              </a:p>
              <a:p>
                <a:r>
                  <a:rPr lang="zh-TW" altLang="en-US" dirty="0"/>
                  <a:t>依照出現次數越多越先搜尋</a:t>
                </a:r>
                <a:endParaRPr lang="en-US" altLang="zh-TW" sz="1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FFF2F10-D1CD-4095-A439-4B33A8526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02" y="1116014"/>
                <a:ext cx="11236960" cy="1790042"/>
              </a:xfrm>
              <a:prstGeom prst="rect">
                <a:avLst/>
              </a:prstGeom>
              <a:blipFill>
                <a:blip r:embed="rId2"/>
                <a:stretch>
                  <a:fillRect l="-542" t="-2041" b="-44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275B9ED-0A73-4F2E-8449-4ABA238DC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517010"/>
              </p:ext>
            </p:extLst>
          </p:nvPr>
        </p:nvGraphicFramePr>
        <p:xfrm>
          <a:off x="4651514" y="369108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000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0000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0000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0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0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8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8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2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2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2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6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2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8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5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4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8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0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3</a:t>
                      </a:r>
                      <a:endParaRPr lang="zh-TW" altLang="en-US" sz="105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1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7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/>
                        <a:t>0</a:t>
                      </a:r>
                      <a:endParaRPr lang="zh-TW" altLang="en-US" sz="105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077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B12A24C4-1587-4D28-BBD8-A780775F0DB1}"/>
              </a:ext>
            </a:extLst>
          </p:cNvPr>
          <p:cNvSpPr txBox="1"/>
          <p:nvPr/>
        </p:nvSpPr>
        <p:spPr>
          <a:xfrm>
            <a:off x="4308049" y="3075057"/>
            <a:ext cx="4242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4000" dirty="0"/>
              <a:t>不連續盤面</a:t>
            </a:r>
            <a:endParaRPr lang="en-US" altLang="zh-TW" sz="4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B25D97A-EE33-4194-A33E-DBD63AEB596B}"/>
              </a:ext>
            </a:extLst>
          </p:cNvPr>
          <p:cNvSpPr txBox="1"/>
          <p:nvPr/>
        </p:nvSpPr>
        <p:spPr>
          <a:xfrm>
            <a:off x="4910101" y="3782943"/>
            <a:ext cx="2466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隨機盤面</a:t>
            </a:r>
            <a:r>
              <a:rPr lang="en-US" altLang="zh-TW" dirty="0"/>
              <a:t>25</a:t>
            </a:r>
            <a:r>
              <a:rPr lang="zh-TW" altLang="en-US" dirty="0"/>
              <a:t>個 </a:t>
            </a:r>
            <a:r>
              <a:rPr lang="en-US" altLang="zh-TW" dirty="0"/>
              <a:t>(10</a:t>
            </a:r>
            <a:r>
              <a:rPr lang="zh-TW" altLang="en-US" dirty="0"/>
              <a:t>子</a:t>
            </a:r>
            <a:r>
              <a:rPr lang="en-US" altLang="zh-TW" dirty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800" dirty="0"/>
              <a:t>深度限制 </a:t>
            </a:r>
            <a:r>
              <a:rPr lang="en-US" altLang="zh-TW" sz="1800" dirty="0"/>
              <a:t>:</a:t>
            </a:r>
            <a:r>
              <a:rPr lang="zh-TW" altLang="en-US" sz="1800" dirty="0"/>
              <a:t> </a:t>
            </a:r>
            <a:r>
              <a:rPr lang="en-US" altLang="zh-TW" sz="1800" dirty="0"/>
              <a:t>14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800" dirty="0"/>
              <a:t>秒數限制 </a:t>
            </a:r>
            <a:r>
              <a:rPr lang="en-US" altLang="zh-TW" sz="1800" dirty="0"/>
              <a:t>:</a:t>
            </a:r>
            <a:r>
              <a:rPr lang="zh-TW" altLang="en-US" sz="1800" dirty="0"/>
              <a:t> 無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117231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69CEE1A3-F33F-4774-9EEA-A3EDF1B9A6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6993039"/>
              </p:ext>
            </p:extLst>
          </p:nvPr>
        </p:nvGraphicFramePr>
        <p:xfrm>
          <a:off x="473837" y="478274"/>
          <a:ext cx="11241151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0299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CD1F86EC-8B51-49E9-B796-B272745B9B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627155"/>
              </p:ext>
            </p:extLst>
          </p:nvPr>
        </p:nvGraphicFramePr>
        <p:xfrm>
          <a:off x="473837" y="478274"/>
          <a:ext cx="11241151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734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14D588C-CDB8-425C-994E-BC6DC4270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736911"/>
              </p:ext>
            </p:extLst>
          </p:nvPr>
        </p:nvGraphicFramePr>
        <p:xfrm>
          <a:off x="1242392" y="293206"/>
          <a:ext cx="5625548" cy="627158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971481">
                  <a:extLst>
                    <a:ext uri="{9D8B030D-6E8A-4147-A177-3AD203B41FA5}">
                      <a16:colId xmlns:a16="http://schemas.microsoft.com/office/drawing/2014/main" val="2411038219"/>
                    </a:ext>
                  </a:extLst>
                </a:gridCol>
                <a:gridCol w="1061849">
                  <a:extLst>
                    <a:ext uri="{9D8B030D-6E8A-4147-A177-3AD203B41FA5}">
                      <a16:colId xmlns:a16="http://schemas.microsoft.com/office/drawing/2014/main" val="1400036989"/>
                    </a:ext>
                  </a:extLst>
                </a:gridCol>
                <a:gridCol w="1378146">
                  <a:extLst>
                    <a:ext uri="{9D8B030D-6E8A-4147-A177-3AD203B41FA5}">
                      <a16:colId xmlns:a16="http://schemas.microsoft.com/office/drawing/2014/main" val="3427872191"/>
                    </a:ext>
                  </a:extLst>
                </a:gridCol>
                <a:gridCol w="971481">
                  <a:extLst>
                    <a:ext uri="{9D8B030D-6E8A-4147-A177-3AD203B41FA5}">
                      <a16:colId xmlns:a16="http://schemas.microsoft.com/office/drawing/2014/main" val="2333499368"/>
                    </a:ext>
                  </a:extLst>
                </a:gridCol>
                <a:gridCol w="1242591">
                  <a:extLst>
                    <a:ext uri="{9D8B030D-6E8A-4147-A177-3AD203B41FA5}">
                      <a16:colId xmlns:a16="http://schemas.microsoft.com/office/drawing/2014/main" val="3059590243"/>
                    </a:ext>
                  </a:extLst>
                </a:gridCol>
              </a:tblGrid>
              <a:tr h="232281">
                <a:tc>
                  <a:txBody>
                    <a:bodyPr/>
                    <a:lstStyle/>
                    <a:p>
                      <a:pPr algn="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Base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HT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1997106273"/>
                  </a:ext>
                </a:extLst>
              </a:tr>
              <a:tr h="2322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board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extLst>
                  <a:ext uri="{0D108BD9-81ED-4DB2-BD59-A6C34878D82A}">
                    <a16:rowId xmlns:a16="http://schemas.microsoft.com/office/drawing/2014/main" val="1432561854"/>
                  </a:ext>
                </a:extLst>
              </a:tr>
              <a:tr h="232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1390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202.50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544407509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196.55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532789811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564182494"/>
                  </a:ext>
                </a:extLst>
              </a:tr>
              <a:tr h="232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1963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208.94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571609583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152.52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406548964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1980967535"/>
                  </a:ext>
                </a:extLst>
              </a:tr>
              <a:tr h="232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1337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74.95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191689426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28.81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67905475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463381184"/>
                  </a:ext>
                </a:extLst>
              </a:tr>
              <a:tr h="232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1.22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2687348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3.28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7512629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1299020240"/>
                  </a:ext>
                </a:extLst>
              </a:tr>
              <a:tr h="232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87.14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214578363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98.75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243345930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3738544846"/>
                  </a:ext>
                </a:extLst>
              </a:tr>
              <a:tr h="232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173.21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446223984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25.78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66411389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545984345"/>
                  </a:ext>
                </a:extLst>
              </a:tr>
              <a:tr h="232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161.93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413659718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242.39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627716784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2056962870"/>
                  </a:ext>
                </a:extLst>
              </a:tr>
              <a:tr h="232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846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40.96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98439968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44.37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108839630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2322374527"/>
                  </a:ext>
                </a:extLst>
              </a:tr>
              <a:tr h="232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382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77.62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197280142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153.21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406762257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1212231164"/>
                  </a:ext>
                </a:extLst>
              </a:tr>
              <a:tr h="232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52.05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135136175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167.45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444038853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2772397705"/>
                  </a:ext>
                </a:extLst>
              </a:tr>
              <a:tr h="232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93.47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240511291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92.91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239927654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354394845"/>
                  </a:ext>
                </a:extLst>
              </a:tr>
              <a:tr h="232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1960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152.03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395219413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166.64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432925737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280621606"/>
                  </a:ext>
                </a:extLst>
              </a:tr>
              <a:tr h="232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138.26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368412819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135.03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352275226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860193990"/>
                  </a:ext>
                </a:extLst>
              </a:tr>
              <a:tr h="232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18.88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49209021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20.87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53587287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1298285417"/>
                  </a:ext>
                </a:extLst>
              </a:tr>
              <a:tr h="232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69.16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185386131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11.13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27559820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3640170709"/>
                  </a:ext>
                </a:extLst>
              </a:tr>
              <a:tr h="232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343.38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941036891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287.66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762664046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3247128461"/>
                  </a:ext>
                </a:extLst>
              </a:tr>
              <a:tr h="232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121.73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316771828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83.07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216829315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2730254572"/>
                  </a:ext>
                </a:extLst>
              </a:tr>
              <a:tr h="232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53.43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140665754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53.30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133720050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2966479866"/>
                  </a:ext>
                </a:extLst>
              </a:tr>
              <a:tr h="232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94.56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250561426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88.08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227014052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3099295464"/>
                  </a:ext>
                </a:extLst>
              </a:tr>
              <a:tr h="232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1741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337.66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893125628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356.50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933824655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4165181325"/>
                  </a:ext>
                </a:extLst>
              </a:tr>
              <a:tr h="232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142.34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368590793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275.87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712386452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2927313286"/>
                  </a:ext>
                </a:extLst>
              </a:tr>
              <a:tr h="232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1977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150.53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399670257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196.26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516036305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323466657"/>
                  </a:ext>
                </a:extLst>
              </a:tr>
              <a:tr h="232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949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135.72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340734997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109.85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273194643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4192860448"/>
                  </a:ext>
                </a:extLst>
              </a:tr>
              <a:tr h="232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1626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88.85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232845144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104.04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272294836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3794657550"/>
                  </a:ext>
                </a:extLst>
              </a:tr>
              <a:tr h="232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156.44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418809421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137.15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358280830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extLst>
                  <a:ext uri="{0D108BD9-81ED-4DB2-BD59-A6C34878D82A}">
                    <a16:rowId xmlns:a16="http://schemas.microsoft.com/office/drawing/2014/main" val="219039728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22076A0-98FC-416B-B771-E1984EA2E9E2}"/>
              </a:ext>
            </a:extLst>
          </p:cNvPr>
          <p:cNvSpPr txBox="1"/>
          <p:nvPr/>
        </p:nvSpPr>
        <p:spPr>
          <a:xfrm>
            <a:off x="7635681" y="3075056"/>
            <a:ext cx="375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在不連續盤面中，使用</a:t>
            </a:r>
            <a:r>
              <a:rPr lang="en-US" altLang="zh-TW" sz="2000" b="0" i="0" u="none" strike="noStrike" dirty="0">
                <a:effectLst/>
                <a:ea typeface="新細明體" panose="02020500000000000000" pitchFamily="18" charset="-120"/>
              </a:rPr>
              <a:t>HT</a:t>
            </a:r>
            <a:r>
              <a:rPr lang="zh-TW" altLang="en-US" sz="2000" b="0" i="0" u="none" strike="noStrike" dirty="0">
                <a:effectLst/>
                <a:ea typeface="新細明體" panose="02020500000000000000" pitchFamily="18" charset="-120"/>
              </a:rPr>
              <a:t>和</a:t>
            </a:r>
            <a:r>
              <a:rPr lang="en-US" altLang="zh-TW" sz="2000" b="0" i="0" u="none" strike="noStrike" dirty="0">
                <a:effectLst/>
                <a:ea typeface="新細明體" panose="02020500000000000000" pitchFamily="18" charset="-120"/>
              </a:rPr>
              <a:t>Base</a:t>
            </a:r>
            <a:r>
              <a:rPr lang="zh-TW" altLang="en-US" sz="2000" dirty="0">
                <a:ea typeface="新細明體" panose="02020500000000000000" pitchFamily="18" charset="-120"/>
              </a:rPr>
              <a:t>版相比有時好有時壞</a:t>
            </a:r>
            <a:r>
              <a:rPr lang="zh-TW" altLang="en-US" sz="2000" b="0" i="0" u="none" strike="noStrike" dirty="0">
                <a:effectLst/>
                <a:ea typeface="新細明體" panose="02020500000000000000" pitchFamily="18" charset="-120"/>
              </a:rPr>
              <a:t>，較不穩定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2383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B12A24C4-1587-4D28-BBD8-A780775F0DB1}"/>
              </a:ext>
            </a:extLst>
          </p:cNvPr>
          <p:cNvSpPr txBox="1"/>
          <p:nvPr/>
        </p:nvSpPr>
        <p:spPr>
          <a:xfrm>
            <a:off x="3586480" y="3075057"/>
            <a:ext cx="4963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4000" dirty="0"/>
              <a:t>連續盤面</a:t>
            </a:r>
            <a:r>
              <a:rPr lang="en-US" altLang="zh-TW" sz="4000" dirty="0"/>
              <a:t>(</a:t>
            </a:r>
            <a:r>
              <a:rPr lang="zh-TW" altLang="en-US" sz="4000" dirty="0"/>
              <a:t>人機對戰</a:t>
            </a:r>
            <a:r>
              <a:rPr lang="en-US" altLang="zh-TW" sz="4000" dirty="0"/>
              <a:t>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C2BBB33-95F1-4CE3-9D28-C2C0362A38E6}"/>
              </a:ext>
            </a:extLst>
          </p:cNvPr>
          <p:cNvSpPr txBox="1"/>
          <p:nvPr/>
        </p:nvSpPr>
        <p:spPr>
          <a:xfrm>
            <a:off x="4717061" y="3782943"/>
            <a:ext cx="3258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初始盤面</a:t>
            </a:r>
            <a:r>
              <a:rPr lang="en-US" altLang="zh-TW" dirty="0"/>
              <a:t> (4</a:t>
            </a:r>
            <a:r>
              <a:rPr lang="zh-TW" altLang="en-US" dirty="0"/>
              <a:t>子</a:t>
            </a:r>
            <a:r>
              <a:rPr lang="en-US" altLang="zh-TW" dirty="0"/>
              <a:t>)</a:t>
            </a:r>
            <a:r>
              <a:rPr lang="zh-TW" altLang="en-US" dirty="0"/>
              <a:t> 至 棋局結束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800" dirty="0"/>
              <a:t>深度限制 </a:t>
            </a:r>
            <a:r>
              <a:rPr lang="en-US" altLang="zh-TW" sz="1800" dirty="0"/>
              <a:t>:</a:t>
            </a:r>
            <a:r>
              <a:rPr lang="zh-TW" altLang="en-US" sz="1800" dirty="0"/>
              <a:t> </a:t>
            </a:r>
            <a:r>
              <a:rPr lang="en-US" altLang="zh-TW" sz="1800" dirty="0"/>
              <a:t>12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800" dirty="0"/>
              <a:t>秒數限制 </a:t>
            </a:r>
            <a:r>
              <a:rPr lang="en-US" altLang="zh-TW" sz="1800" dirty="0"/>
              <a:t>:</a:t>
            </a:r>
            <a:r>
              <a:rPr lang="zh-TW" altLang="en-US" sz="1800" dirty="0"/>
              <a:t> 無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2393275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B65BEA10-5A43-4657-8F86-2CA06EC29F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3084526"/>
              </p:ext>
            </p:extLst>
          </p:nvPr>
        </p:nvGraphicFramePr>
        <p:xfrm>
          <a:off x="477013" y="478274"/>
          <a:ext cx="11237976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9372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FB65A207-5DA0-4706-A469-B5284E6D26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640087"/>
              </p:ext>
            </p:extLst>
          </p:nvPr>
        </p:nvGraphicFramePr>
        <p:xfrm>
          <a:off x="473837" y="478274"/>
          <a:ext cx="11241151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35865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614F231-E9B5-4F01-B313-EE42C4D2F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62981"/>
              </p:ext>
            </p:extLst>
          </p:nvPr>
        </p:nvGraphicFramePr>
        <p:xfrm>
          <a:off x="491808" y="173985"/>
          <a:ext cx="7250110" cy="651002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16677">
                  <a:extLst>
                    <a:ext uri="{9D8B030D-6E8A-4147-A177-3AD203B41FA5}">
                      <a16:colId xmlns:a16="http://schemas.microsoft.com/office/drawing/2014/main" val="3154272826"/>
                    </a:ext>
                  </a:extLst>
                </a:gridCol>
                <a:gridCol w="716677">
                  <a:extLst>
                    <a:ext uri="{9D8B030D-6E8A-4147-A177-3AD203B41FA5}">
                      <a16:colId xmlns:a16="http://schemas.microsoft.com/office/drawing/2014/main" val="718193190"/>
                    </a:ext>
                  </a:extLst>
                </a:gridCol>
                <a:gridCol w="1050018">
                  <a:extLst>
                    <a:ext uri="{9D8B030D-6E8A-4147-A177-3AD203B41FA5}">
                      <a16:colId xmlns:a16="http://schemas.microsoft.com/office/drawing/2014/main" val="3762299125"/>
                    </a:ext>
                  </a:extLst>
                </a:gridCol>
                <a:gridCol w="716677">
                  <a:extLst>
                    <a:ext uri="{9D8B030D-6E8A-4147-A177-3AD203B41FA5}">
                      <a16:colId xmlns:a16="http://schemas.microsoft.com/office/drawing/2014/main" val="1882987951"/>
                    </a:ext>
                  </a:extLst>
                </a:gridCol>
                <a:gridCol w="716677">
                  <a:extLst>
                    <a:ext uri="{9D8B030D-6E8A-4147-A177-3AD203B41FA5}">
                      <a16:colId xmlns:a16="http://schemas.microsoft.com/office/drawing/2014/main" val="450536294"/>
                    </a:ext>
                  </a:extLst>
                </a:gridCol>
                <a:gridCol w="716677">
                  <a:extLst>
                    <a:ext uri="{9D8B030D-6E8A-4147-A177-3AD203B41FA5}">
                      <a16:colId xmlns:a16="http://schemas.microsoft.com/office/drawing/2014/main" val="2979399553"/>
                    </a:ext>
                  </a:extLst>
                </a:gridCol>
                <a:gridCol w="1183353">
                  <a:extLst>
                    <a:ext uri="{9D8B030D-6E8A-4147-A177-3AD203B41FA5}">
                      <a16:colId xmlns:a16="http://schemas.microsoft.com/office/drawing/2014/main" val="2671023022"/>
                    </a:ext>
                  </a:extLst>
                </a:gridCol>
                <a:gridCol w="716677">
                  <a:extLst>
                    <a:ext uri="{9D8B030D-6E8A-4147-A177-3AD203B41FA5}">
                      <a16:colId xmlns:a16="http://schemas.microsoft.com/office/drawing/2014/main" val="528308850"/>
                    </a:ext>
                  </a:extLst>
                </a:gridCol>
                <a:gridCol w="716677">
                  <a:extLst>
                    <a:ext uri="{9D8B030D-6E8A-4147-A177-3AD203B41FA5}">
                      <a16:colId xmlns:a16="http://schemas.microsoft.com/office/drawing/2014/main" val="3503401660"/>
                    </a:ext>
                  </a:extLst>
                </a:gridCol>
              </a:tblGrid>
              <a:tr h="200792"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Base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HT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extLst>
                  <a:ext uri="{0D108BD9-81ED-4DB2-BD59-A6C34878D82A}">
                    <a16:rowId xmlns:a16="http://schemas.microsoft.com/office/drawing/2014/main" val="377430373"/>
                  </a:ext>
                </a:extLst>
              </a:tr>
              <a:tr h="2854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board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5839" marR="5839" marT="58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Time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Node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bestValue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bestMove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68052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1.36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2820925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-5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1.22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2701073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-5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66174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3.14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6458619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-3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2.65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5970250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-3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107272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2.65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5594112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-1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2.59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5845613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-1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6917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10.43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24604501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-1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10.75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26949163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-1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26426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10.27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23053895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8.38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21630174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283605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8.86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20548168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6.61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16092347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247907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13.55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36356709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8.47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23619518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248293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17.76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46635509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12.25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33451994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35878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17.64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47637853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9.29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25248486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773725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97.50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268754944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17.09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45589774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84821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123.28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357291577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16.14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44853428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556812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370.46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1097137157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15.96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43665150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99007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80.85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230621257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17.96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51716094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46831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19.16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52593853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8.36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23330472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177637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22.34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61010053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6.44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16377942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070561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32.28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86261815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15.32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40749922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920125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24.94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61624015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16.85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43119352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113441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16.33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37767385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8.82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21202394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665516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7.51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16839855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4.89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11721707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997663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2920113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3265098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812481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0.91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1523061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1222856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998868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431262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562555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02983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260304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242404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715168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106670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95164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500828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7366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7780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723308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10909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249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885625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77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62108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170572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866" marR="4866" marT="4866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251534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B0A27F29-A25B-4EE8-AD03-9A31586CFDDE}"/>
              </a:ext>
            </a:extLst>
          </p:cNvPr>
          <p:cNvSpPr txBox="1"/>
          <p:nvPr/>
        </p:nvSpPr>
        <p:spPr>
          <a:xfrm>
            <a:off x="8412039" y="2957663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bestValue</a:t>
            </a:r>
            <a:r>
              <a:rPr lang="en-US" altLang="zh-TW" dirty="0"/>
              <a:t> : depth12</a:t>
            </a:r>
            <a:r>
              <a:rPr lang="zh-TW" altLang="en-US" dirty="0"/>
              <a:t>回傳結果值</a:t>
            </a:r>
            <a:endParaRPr lang="en-US" altLang="zh-TW" dirty="0"/>
          </a:p>
          <a:p>
            <a:r>
              <a:rPr lang="en-US" altLang="zh-TW" dirty="0" err="1"/>
              <a:t>bestMove</a:t>
            </a:r>
            <a:r>
              <a:rPr lang="en-US" altLang="zh-TW" dirty="0"/>
              <a:t> : row*10+col</a:t>
            </a:r>
          </a:p>
          <a:p>
            <a:r>
              <a:rPr lang="en-US" altLang="zh-TW" dirty="0"/>
              <a:t>EX : </a:t>
            </a:r>
            <a:r>
              <a:rPr lang="en-US" altLang="zh-TW" dirty="0" err="1"/>
              <a:t>bestMove</a:t>
            </a:r>
            <a:r>
              <a:rPr lang="en-US" altLang="zh-TW" dirty="0"/>
              <a:t>=36 : row=3 col=6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8673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79345AB-EBEE-4DB0-A838-F98D77D7F43F}"/>
              </a:ext>
            </a:extLst>
          </p:cNvPr>
          <p:cNvSpPr txBox="1"/>
          <p:nvPr/>
        </p:nvSpPr>
        <p:spPr>
          <a:xfrm>
            <a:off x="4027995" y="3263188"/>
            <a:ext cx="4136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Transposition table</a:t>
            </a:r>
          </a:p>
        </p:txBody>
      </p:sp>
    </p:spTree>
    <p:extLst>
      <p:ext uri="{BB962C8B-B14F-4D97-AF65-F5344CB8AC3E}">
        <p14:creationId xmlns:p14="http://schemas.microsoft.com/office/powerpoint/2010/main" val="4104733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695BAA-7864-4E5F-8FD9-877BDD7D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下一週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19BAFE-A699-4A41-92C4-902963E10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bitboard – </a:t>
            </a:r>
            <a:r>
              <a:rPr lang="zh-TW" altLang="en-US" dirty="0"/>
              <a:t>找需要翻很多盤面 和 翻比較少盤面測試</a:t>
            </a:r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sz="1800" dirty="0"/>
              <a:t>history heuristic</a:t>
            </a:r>
            <a:r>
              <a:rPr lang="zh-TW" altLang="en-US" dirty="0"/>
              <a:t>什麼時候較差的權重會比較好的還要好</a:t>
            </a:r>
            <a:endParaRPr lang="en-US" altLang="zh-TW" dirty="0"/>
          </a:p>
          <a:p>
            <a:r>
              <a:rPr lang="en-US" altLang="zh-TW" sz="1800" dirty="0"/>
              <a:t>3.</a:t>
            </a:r>
            <a:r>
              <a:rPr lang="zh-TW" altLang="en-US" sz="1800" dirty="0"/>
              <a:t> </a:t>
            </a:r>
            <a:r>
              <a:rPr lang="en-US" altLang="zh-TW" dirty="0"/>
              <a:t>Hash Table + Aspiration Search + History Heuristic</a:t>
            </a:r>
            <a:r>
              <a:rPr lang="zh-TW" altLang="en-US" sz="1800" dirty="0"/>
              <a:t>合起來效果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3314155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DC2D0E4-0444-491F-B81F-3A5173294464}"/>
              </a:ext>
            </a:extLst>
          </p:cNvPr>
          <p:cNvSpPr txBox="1"/>
          <p:nvPr/>
        </p:nvSpPr>
        <p:spPr>
          <a:xfrm>
            <a:off x="3429000" y="2705725"/>
            <a:ext cx="533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/>
              <a:t>報告結束</a:t>
            </a:r>
            <a:endParaRPr lang="en-US" altLang="zh-TW" sz="4400" dirty="0"/>
          </a:p>
          <a:p>
            <a:pPr algn="ctr"/>
            <a:r>
              <a:rPr lang="zh-TW" altLang="en-US" sz="4400" dirty="0"/>
              <a:t>謝謝</a:t>
            </a:r>
          </a:p>
        </p:txBody>
      </p:sp>
    </p:spTree>
    <p:extLst>
      <p:ext uri="{BB962C8B-B14F-4D97-AF65-F5344CB8AC3E}">
        <p14:creationId xmlns:p14="http://schemas.microsoft.com/office/powerpoint/2010/main" val="429399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5BA01CE-7E49-4620-83E9-FA0917C9B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365760"/>
            <a:ext cx="7244080" cy="507649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F5E9ED2-2BBC-45BC-917E-43CD5FF3B3B5}"/>
              </a:ext>
            </a:extLst>
          </p:cNvPr>
          <p:cNvSpPr txBox="1"/>
          <p:nvPr/>
        </p:nvSpPr>
        <p:spPr>
          <a:xfrm>
            <a:off x="436880" y="5625137"/>
            <a:ext cx="6837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https://homepage.iis.sinica.edu.tw/~tshsu/tcg/2021/index.html</a:t>
            </a:r>
            <a:endParaRPr lang="en-US" altLang="zh-TW" dirty="0"/>
          </a:p>
          <a:p>
            <a:r>
              <a:rPr lang="zh-TW" altLang="en-US" dirty="0"/>
              <a:t>第</a:t>
            </a:r>
            <a:r>
              <a:rPr lang="en-US" altLang="zh-TW" dirty="0"/>
              <a:t>8</a:t>
            </a:r>
            <a:r>
              <a:rPr lang="zh-TW" altLang="en-US" dirty="0"/>
              <a:t>章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Hash tables and other enhancements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AA03016-4EA9-45DD-B06C-478EFE3902A9}"/>
              </a:ext>
            </a:extLst>
          </p:cNvPr>
          <p:cNvSpPr txBox="1"/>
          <p:nvPr/>
        </p:nvSpPr>
        <p:spPr>
          <a:xfrm>
            <a:off x="8067040" y="2210137"/>
            <a:ext cx="3688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關於上週提到的</a:t>
            </a:r>
            <a:endParaRPr lang="en-US" altLang="zh-TW" dirty="0"/>
          </a:p>
          <a:p>
            <a:r>
              <a:rPr lang="zh-TW" altLang="en-US" dirty="0"/>
              <a:t>當同形表紀錄深度小且</a:t>
            </a:r>
            <a:r>
              <a:rPr lang="en-US" altLang="zh-TW" dirty="0"/>
              <a:t>flag=exact</a:t>
            </a:r>
            <a:r>
              <a:rPr lang="zh-TW" altLang="en-US" dirty="0"/>
              <a:t>時，是否要更改初始</a:t>
            </a:r>
            <a:r>
              <a:rPr lang="en-US" altLang="zh-TW" dirty="0"/>
              <a:t>m</a:t>
            </a:r>
          </a:p>
          <a:p>
            <a:endParaRPr lang="en-US" altLang="zh-TW" dirty="0"/>
          </a:p>
          <a:p>
            <a:r>
              <a:rPr lang="zh-TW" altLang="en-US" dirty="0"/>
              <a:t>我的測試 </a:t>
            </a:r>
            <a:r>
              <a:rPr lang="en-US" altLang="zh-TW" dirty="0"/>
              <a:t>:</a:t>
            </a:r>
            <a:r>
              <a:rPr lang="zh-TW" altLang="en-US" dirty="0"/>
              <a:t> 加了會導致結果錯誤</a:t>
            </a:r>
            <a:endParaRPr lang="en-US" altLang="zh-TW" dirty="0"/>
          </a:p>
          <a:p>
            <a:r>
              <a:rPr lang="zh-TW" altLang="en-US" dirty="0"/>
              <a:t>昨天詢問過徐老師，也是不需要加的，已經更改過投影片了</a:t>
            </a:r>
          </a:p>
        </p:txBody>
      </p:sp>
    </p:spTree>
    <p:extLst>
      <p:ext uri="{BB962C8B-B14F-4D97-AF65-F5344CB8AC3E}">
        <p14:creationId xmlns:p14="http://schemas.microsoft.com/office/powerpoint/2010/main" val="320632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81264DD0-DFB1-4D30-A897-4599607D1315}"/>
              </a:ext>
            </a:extLst>
          </p:cNvPr>
          <p:cNvSpPr/>
          <p:nvPr/>
        </p:nvSpPr>
        <p:spPr>
          <a:xfrm>
            <a:off x="1079837" y="2814721"/>
            <a:ext cx="4904274" cy="2613806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5010B58-DC79-4992-BB73-DF74773F9742}"/>
              </a:ext>
            </a:extLst>
          </p:cNvPr>
          <p:cNvSpPr txBox="1"/>
          <p:nvPr/>
        </p:nvSpPr>
        <p:spPr>
          <a:xfrm>
            <a:off x="570664" y="-25529"/>
            <a:ext cx="90878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/>
              <a:t>為何</a:t>
            </a:r>
            <a:r>
              <a:rPr lang="en-US" altLang="zh-TW" sz="3200" b="1" dirty="0" err="1"/>
              <a:t>bata</a:t>
            </a:r>
            <a:r>
              <a:rPr lang="en-US" altLang="zh-TW" sz="3200" b="1" dirty="0"/>
              <a:t> cut off </a:t>
            </a:r>
            <a:r>
              <a:rPr lang="zh-TW" altLang="en-US" sz="3200" b="1" dirty="0"/>
              <a:t>紀錄 </a:t>
            </a:r>
            <a:r>
              <a:rPr lang="en-US" altLang="zh-TW" sz="3200" b="1" dirty="0">
                <a:solidFill>
                  <a:srgbClr val="FF0000"/>
                </a:solidFill>
              </a:rPr>
              <a:t>LOWERBOUND</a:t>
            </a:r>
            <a:r>
              <a:rPr lang="zh-TW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TW" sz="3200" b="1" dirty="0"/>
              <a:t>?</a:t>
            </a:r>
            <a:endParaRPr lang="en-US" altLang="zh-TW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D843FD6-1C1E-4AAA-A4A8-CE37BE14F1C6}"/>
              </a:ext>
            </a:extLst>
          </p:cNvPr>
          <p:cNvSpPr txBox="1"/>
          <p:nvPr/>
        </p:nvSpPr>
        <p:spPr>
          <a:xfrm>
            <a:off x="611783" y="482942"/>
            <a:ext cx="62799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 err="1"/>
              <a:t>MAX_Alpha_Beta</a:t>
            </a:r>
            <a:r>
              <a:rPr lang="en-US" altLang="zh-TW" sz="1400" dirty="0"/>
              <a:t>( </a:t>
            </a:r>
            <a:r>
              <a:rPr lang="el-GR" altLang="zh-TW" sz="1400" dirty="0"/>
              <a:t>α, β</a:t>
            </a:r>
            <a:r>
              <a:rPr lang="en-US" altLang="zh-TW" sz="1400" dirty="0"/>
              <a:t> </a:t>
            </a:r>
            <a:r>
              <a:rPr lang="el-GR" altLang="zh-TW" sz="1400" dirty="0"/>
              <a:t>) {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b="1" dirty="0">
                <a:solidFill>
                  <a:srgbClr val="00B050"/>
                </a:solidFill>
              </a:rPr>
              <a:t>if</a:t>
            </a:r>
            <a:r>
              <a:rPr lang="en-US" altLang="zh-TW" sz="1400" dirty="0"/>
              <a:t>  </a:t>
            </a:r>
            <a:r>
              <a:rPr lang="en-US" altLang="zh-TW" sz="1400" dirty="0" err="1"/>
              <a:t>HashTable</a:t>
            </a:r>
            <a:r>
              <a:rPr lang="en-US" altLang="zh-TW" sz="1400" dirty="0"/>
              <a:t> != NULL </a:t>
            </a:r>
            <a:r>
              <a:rPr lang="en-US" altLang="zh-TW" sz="1400" b="1" dirty="0">
                <a:solidFill>
                  <a:srgbClr val="00B050"/>
                </a:solidFill>
              </a:rPr>
              <a:t>and</a:t>
            </a:r>
            <a:r>
              <a:rPr lang="en-US" altLang="zh-TW" sz="1400" dirty="0"/>
              <a:t> </a:t>
            </a:r>
            <a:r>
              <a:rPr lang="en-US" altLang="zh-TW" sz="1400" dirty="0" err="1"/>
              <a:t>HashTable.depth</a:t>
            </a:r>
            <a:r>
              <a:rPr lang="en-US" altLang="zh-TW" sz="1400" dirty="0"/>
              <a:t> ≥ depth </a:t>
            </a:r>
            <a:r>
              <a:rPr lang="en-US" altLang="zh-TW" sz="1400" b="1" dirty="0">
                <a:solidFill>
                  <a:srgbClr val="00B050"/>
                </a:solidFill>
              </a:rPr>
              <a:t>then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zh-TW" altLang="en-US" sz="1400" b="1" dirty="0">
                <a:solidFill>
                  <a:srgbClr val="00B050"/>
                </a:solidFill>
              </a:rPr>
              <a:t>     </a:t>
            </a:r>
            <a:r>
              <a:rPr lang="en-US" altLang="zh-TW" sz="1400" b="1" dirty="0">
                <a:solidFill>
                  <a:srgbClr val="00B050"/>
                </a:solidFill>
              </a:rPr>
              <a:t>if</a:t>
            </a:r>
            <a:r>
              <a:rPr lang="en-US" altLang="zh-TW" sz="1400" dirty="0"/>
              <a:t>  flag == </a:t>
            </a:r>
            <a:r>
              <a:rPr lang="en-US" altLang="zh-TW" sz="1400" b="1" dirty="0">
                <a:solidFill>
                  <a:srgbClr val="FF0000"/>
                </a:solidFill>
              </a:rPr>
              <a:t>EXACT</a:t>
            </a:r>
            <a:r>
              <a:rPr lang="en-US" altLang="zh-TW" sz="1400" dirty="0"/>
              <a:t> </a:t>
            </a:r>
            <a:r>
              <a:rPr lang="en-US" altLang="zh-TW" sz="1400" b="1" dirty="0">
                <a:solidFill>
                  <a:srgbClr val="00B050"/>
                </a:solidFill>
              </a:rPr>
              <a:t>then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zh-TW" altLang="en-US" sz="1400" b="1" dirty="0">
                <a:solidFill>
                  <a:srgbClr val="00B050"/>
                </a:solidFill>
              </a:rPr>
              <a:t>   </a:t>
            </a:r>
            <a:r>
              <a:rPr lang="en-US" altLang="zh-TW" sz="1400" dirty="0"/>
              <a:t>       </a:t>
            </a:r>
            <a:r>
              <a:rPr lang="en-US" altLang="zh-TW" sz="1400" b="1" dirty="0">
                <a:solidFill>
                  <a:srgbClr val="00B050"/>
                </a:solidFill>
              </a:rPr>
              <a:t>return</a:t>
            </a:r>
            <a:r>
              <a:rPr lang="en-US" altLang="zh-TW" sz="1400" dirty="0"/>
              <a:t> </a:t>
            </a:r>
            <a:r>
              <a:rPr lang="en-US" altLang="zh-TW" sz="1400" dirty="0" err="1"/>
              <a:t>HashTable.value</a:t>
            </a:r>
            <a:endParaRPr lang="en-US" altLang="zh-TW" sz="1400" dirty="0"/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	</a:t>
            </a:r>
            <a:r>
              <a:rPr lang="zh-TW" altLang="en-US" sz="1400" dirty="0"/>
              <a:t>  </a:t>
            </a:r>
            <a:r>
              <a:rPr lang="en-US" altLang="zh-TW" sz="1400" b="1" dirty="0">
                <a:solidFill>
                  <a:srgbClr val="00B050"/>
                </a:solidFill>
              </a:rPr>
              <a:t>else</a:t>
            </a:r>
            <a:r>
              <a:rPr lang="en-US" altLang="zh-TW" sz="1400" dirty="0"/>
              <a:t> </a:t>
            </a:r>
            <a:r>
              <a:rPr lang="en-US" altLang="zh-TW" sz="1400" b="1" dirty="0">
                <a:solidFill>
                  <a:srgbClr val="00B050"/>
                </a:solidFill>
              </a:rPr>
              <a:t>if</a:t>
            </a:r>
            <a:r>
              <a:rPr lang="en-US" altLang="zh-TW" sz="1400" dirty="0"/>
              <a:t>  flag == </a:t>
            </a:r>
            <a:r>
              <a:rPr lang="en-US" altLang="zh-TW" sz="1400" b="1" dirty="0">
                <a:solidFill>
                  <a:srgbClr val="FF0000"/>
                </a:solidFill>
              </a:rPr>
              <a:t>LOWERBOUND</a:t>
            </a:r>
            <a:r>
              <a:rPr lang="en-US" altLang="zh-TW" sz="1400" dirty="0"/>
              <a:t> </a:t>
            </a:r>
            <a:r>
              <a:rPr lang="en-US" altLang="zh-TW" sz="1400" b="1" dirty="0">
                <a:solidFill>
                  <a:srgbClr val="00B050"/>
                </a:solidFill>
              </a:rPr>
              <a:t>then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	</a:t>
            </a:r>
            <a:r>
              <a:rPr lang="zh-TW" altLang="en-US" sz="1400" dirty="0"/>
              <a:t>       </a:t>
            </a:r>
            <a:r>
              <a:rPr lang="el-GR" altLang="zh-TW" sz="1400" dirty="0"/>
              <a:t>α = </a:t>
            </a:r>
            <a:r>
              <a:rPr lang="en-US" altLang="zh-TW" sz="1400" dirty="0"/>
              <a:t>max( </a:t>
            </a:r>
            <a:r>
              <a:rPr lang="el-GR" altLang="zh-TW" sz="1400" dirty="0"/>
              <a:t>α, </a:t>
            </a:r>
            <a:r>
              <a:rPr lang="en-US" altLang="zh-TW" sz="1400" dirty="0" err="1"/>
              <a:t>HashTable.value</a:t>
            </a:r>
            <a:r>
              <a:rPr lang="en-US" altLang="zh-TW" sz="1400" dirty="0"/>
              <a:t> )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</a:t>
            </a:r>
            <a:r>
              <a:rPr lang="zh-TW" altLang="en-US" sz="1400" dirty="0"/>
              <a:t>  </a:t>
            </a:r>
            <a:r>
              <a:rPr lang="en-US" altLang="zh-TW" sz="1400" b="1" dirty="0">
                <a:solidFill>
                  <a:srgbClr val="00B050"/>
                </a:solidFill>
              </a:rPr>
              <a:t>else</a:t>
            </a:r>
            <a:r>
              <a:rPr lang="en-US" altLang="zh-TW" sz="1400" dirty="0"/>
              <a:t> </a:t>
            </a:r>
            <a:r>
              <a:rPr lang="en-US" altLang="zh-TW" sz="1400" b="1" dirty="0">
                <a:solidFill>
                  <a:srgbClr val="00B050"/>
                </a:solidFill>
              </a:rPr>
              <a:t>if</a:t>
            </a:r>
            <a:r>
              <a:rPr lang="en-US" altLang="zh-TW" sz="1400" dirty="0"/>
              <a:t>  flag == </a:t>
            </a:r>
            <a:r>
              <a:rPr lang="en-US" altLang="zh-TW" sz="1400" b="1" dirty="0">
                <a:solidFill>
                  <a:srgbClr val="FF0000"/>
                </a:solidFill>
              </a:rPr>
              <a:t>UPPERBOUND</a:t>
            </a:r>
            <a:r>
              <a:rPr lang="en-US" altLang="zh-TW" sz="1400" dirty="0"/>
              <a:t> </a:t>
            </a:r>
            <a:r>
              <a:rPr lang="en-US" altLang="zh-TW" sz="1400" b="1" dirty="0">
                <a:solidFill>
                  <a:srgbClr val="00B050"/>
                </a:solidFill>
              </a:rPr>
              <a:t>then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   </a:t>
            </a:r>
            <a:r>
              <a:rPr lang="zh-TW" altLang="en-US" sz="1400" dirty="0"/>
              <a:t>    </a:t>
            </a:r>
            <a:r>
              <a:rPr lang="el-GR" altLang="zh-TW" sz="1400" dirty="0"/>
              <a:t>β = </a:t>
            </a:r>
            <a:r>
              <a:rPr lang="en-US" altLang="zh-TW" sz="1400" dirty="0"/>
              <a:t>min( </a:t>
            </a:r>
            <a:r>
              <a:rPr lang="el-GR" altLang="zh-TW" sz="1400" dirty="0"/>
              <a:t>β, </a:t>
            </a:r>
            <a:r>
              <a:rPr lang="en-US" altLang="zh-TW" sz="1400" dirty="0" err="1"/>
              <a:t>HashTable.value</a:t>
            </a:r>
            <a:r>
              <a:rPr lang="en-US" altLang="zh-TW" sz="1400" dirty="0"/>
              <a:t> )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</a:t>
            </a:r>
            <a:r>
              <a:rPr lang="zh-TW" altLang="en-US" sz="1400" dirty="0"/>
              <a:t>  </a:t>
            </a:r>
            <a:r>
              <a:rPr lang="en-US" altLang="zh-TW" sz="1400" b="1" dirty="0">
                <a:solidFill>
                  <a:srgbClr val="00B050"/>
                </a:solidFill>
              </a:rPr>
              <a:t>if</a:t>
            </a:r>
            <a:r>
              <a:rPr lang="en-US" altLang="zh-TW" sz="1400" dirty="0"/>
              <a:t> </a:t>
            </a:r>
            <a:r>
              <a:rPr lang="el-GR" altLang="zh-TW" sz="1400" dirty="0"/>
              <a:t>α ≥ β </a:t>
            </a:r>
            <a:r>
              <a:rPr lang="en-US" altLang="zh-TW" sz="1400" b="1" dirty="0">
                <a:solidFill>
                  <a:srgbClr val="00B050"/>
                </a:solidFill>
              </a:rPr>
              <a:t>then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   </a:t>
            </a:r>
            <a:r>
              <a:rPr lang="zh-TW" altLang="en-US" sz="1400" dirty="0"/>
              <a:t>   </a:t>
            </a:r>
            <a:r>
              <a:rPr lang="en-US" altLang="zh-TW" sz="1400" b="1" dirty="0">
                <a:solidFill>
                  <a:srgbClr val="00B050"/>
                </a:solidFill>
              </a:rPr>
              <a:t>return</a:t>
            </a:r>
            <a:r>
              <a:rPr lang="en-US" altLang="zh-TW" sz="1400" dirty="0"/>
              <a:t> </a:t>
            </a:r>
            <a:r>
              <a:rPr lang="en-US" altLang="zh-TW" sz="1400" dirty="0" err="1"/>
              <a:t>HashTable.value</a:t>
            </a:r>
            <a:endParaRPr lang="en-US" altLang="zh-TW" sz="1400" dirty="0"/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zh-TW" altLang="en-US" sz="1400" dirty="0"/>
              <a:t>   </a:t>
            </a:r>
            <a:r>
              <a:rPr lang="en-US" altLang="zh-TW" dirty="0"/>
              <a:t>begin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       m = - ∞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       </a:t>
            </a:r>
            <a:r>
              <a:rPr lang="en-US" altLang="zh-TW" sz="1400" b="1" dirty="0">
                <a:solidFill>
                  <a:srgbClr val="00B050"/>
                </a:solidFill>
              </a:rPr>
              <a:t>for</a:t>
            </a:r>
            <a:r>
              <a:rPr lang="en-US" altLang="zh-TW" sz="1400" b="1" dirty="0"/>
              <a:t> </a:t>
            </a:r>
            <a:r>
              <a:rPr lang="en-US" altLang="zh-TW" sz="1400" b="1" dirty="0">
                <a:solidFill>
                  <a:srgbClr val="00B050"/>
                </a:solidFill>
              </a:rPr>
              <a:t>loop</a:t>
            </a:r>
            <a:r>
              <a:rPr lang="en-US" altLang="zh-TW" sz="1400" b="1" dirty="0"/>
              <a:t> </a:t>
            </a:r>
            <a:r>
              <a:rPr lang="en-US" altLang="zh-TW" sz="1400" dirty="0"/>
              <a:t>: 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             t = </a:t>
            </a:r>
            <a:r>
              <a:rPr lang="en-US" altLang="zh-TW" sz="1400" dirty="0" err="1"/>
              <a:t>MIN_Alpha_Beta</a:t>
            </a:r>
            <a:r>
              <a:rPr lang="en-US" altLang="zh-TW" sz="1400" dirty="0"/>
              <a:t>( MAX(m, </a:t>
            </a:r>
            <a:r>
              <a:rPr lang="el-GR" altLang="zh-TW" sz="1400" dirty="0"/>
              <a:t>α</a:t>
            </a:r>
            <a:r>
              <a:rPr lang="en-US" altLang="zh-TW" sz="1400" dirty="0"/>
              <a:t>)</a:t>
            </a:r>
            <a:r>
              <a:rPr lang="el-GR" altLang="zh-TW" sz="1400" dirty="0"/>
              <a:t>, β</a:t>
            </a:r>
            <a:r>
              <a:rPr lang="en-US" altLang="zh-TW" sz="1400" dirty="0"/>
              <a:t> </a:t>
            </a:r>
            <a:r>
              <a:rPr lang="el-GR" altLang="zh-TW" sz="1400" dirty="0"/>
              <a:t>)</a:t>
            </a:r>
            <a:endParaRPr lang="en-US" altLang="zh-TW" sz="1400" dirty="0"/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             </a:t>
            </a:r>
            <a:r>
              <a:rPr lang="en-US" altLang="zh-TW" sz="1400" b="1" dirty="0">
                <a:solidFill>
                  <a:srgbClr val="00B050"/>
                </a:solidFill>
              </a:rPr>
              <a:t>if</a:t>
            </a:r>
            <a:r>
              <a:rPr lang="en-US" altLang="zh-TW" sz="1400" dirty="0"/>
              <a:t> t &gt; m </a:t>
            </a:r>
            <a:r>
              <a:rPr lang="en-US" altLang="zh-TW" sz="1400" b="1" dirty="0">
                <a:solidFill>
                  <a:srgbClr val="00B050"/>
                </a:solidFill>
              </a:rPr>
              <a:t>then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                 m = t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	             </a:t>
            </a:r>
            <a:r>
              <a:rPr lang="en-US" altLang="zh-TW" sz="1400" b="1" dirty="0">
                <a:solidFill>
                  <a:srgbClr val="00B050"/>
                </a:solidFill>
              </a:rPr>
              <a:t>if</a:t>
            </a:r>
            <a:r>
              <a:rPr lang="en-US" altLang="zh-TW" sz="1400" dirty="0"/>
              <a:t> m &gt;= </a:t>
            </a:r>
            <a:r>
              <a:rPr lang="el-GR" altLang="zh-TW" sz="1400" dirty="0"/>
              <a:t>β </a:t>
            </a:r>
            <a:r>
              <a:rPr lang="en-US" altLang="zh-TW" sz="1400" b="1" dirty="0">
                <a:solidFill>
                  <a:srgbClr val="00B050"/>
                </a:solidFill>
              </a:rPr>
              <a:t>then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                 </a:t>
            </a:r>
            <a:r>
              <a:rPr lang="en-US" altLang="zh-TW" sz="1400" b="1" dirty="0">
                <a:solidFill>
                  <a:srgbClr val="00B050"/>
                </a:solidFill>
              </a:rPr>
              <a:t>if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HashTable.depth</a:t>
            </a:r>
            <a:r>
              <a:rPr lang="en-US" altLang="zh-TW" sz="1400" dirty="0"/>
              <a:t> ≤ depth </a:t>
            </a:r>
            <a:r>
              <a:rPr lang="en-US" altLang="zh-TW" sz="1400" b="1" dirty="0">
                <a:solidFill>
                  <a:srgbClr val="00B050"/>
                </a:solidFill>
              </a:rPr>
              <a:t>or</a:t>
            </a:r>
            <a:r>
              <a:rPr lang="en-US" altLang="zh-TW" sz="1400" dirty="0"/>
              <a:t> </a:t>
            </a:r>
            <a:r>
              <a:rPr lang="en-US" altLang="zh-TW" sz="1400" dirty="0" err="1"/>
              <a:t>HashTable</a:t>
            </a:r>
            <a:r>
              <a:rPr lang="en-US" altLang="zh-TW" sz="1400" dirty="0"/>
              <a:t> == NULL </a:t>
            </a:r>
            <a:r>
              <a:rPr lang="en-US" altLang="zh-TW" sz="1400" b="1" dirty="0">
                <a:solidFill>
                  <a:srgbClr val="00B050"/>
                </a:solidFill>
              </a:rPr>
              <a:t>then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                     flag = </a:t>
            </a:r>
            <a:r>
              <a:rPr lang="en-US" altLang="zh-TW" sz="1400" b="1" dirty="0">
                <a:solidFill>
                  <a:srgbClr val="FF0000"/>
                </a:solidFill>
              </a:rPr>
              <a:t>LOWERBOUND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                     update </a:t>
            </a:r>
            <a:r>
              <a:rPr lang="en-US" altLang="zh-TW" sz="1400" dirty="0" err="1"/>
              <a:t>HashTable</a:t>
            </a:r>
            <a:endParaRPr lang="en-US" altLang="zh-TW" sz="1400" dirty="0"/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</a:t>
            </a:r>
            <a:r>
              <a:rPr lang="en-US" altLang="zh-TW" dirty="0"/>
              <a:t>end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	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b="1" dirty="0">
                <a:solidFill>
                  <a:srgbClr val="00B050"/>
                </a:solidFill>
              </a:rPr>
              <a:t>   if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HashTable.depth</a:t>
            </a:r>
            <a:r>
              <a:rPr lang="en-US" altLang="zh-TW" sz="1400" dirty="0"/>
              <a:t> ≤ depth </a:t>
            </a:r>
            <a:r>
              <a:rPr lang="en-US" altLang="zh-TW" sz="1400" b="1" dirty="0">
                <a:solidFill>
                  <a:srgbClr val="00B050"/>
                </a:solidFill>
              </a:rPr>
              <a:t>or</a:t>
            </a:r>
            <a:r>
              <a:rPr lang="en-US" altLang="zh-TW" sz="1400" dirty="0"/>
              <a:t> </a:t>
            </a:r>
            <a:r>
              <a:rPr lang="en-US" altLang="zh-TW" sz="1400" dirty="0" err="1"/>
              <a:t>HashTable</a:t>
            </a:r>
            <a:r>
              <a:rPr lang="en-US" altLang="zh-TW" sz="1400" dirty="0"/>
              <a:t> == NULL </a:t>
            </a:r>
            <a:r>
              <a:rPr lang="en-US" altLang="zh-TW" sz="1400" b="1" dirty="0">
                <a:solidFill>
                  <a:srgbClr val="00B050"/>
                </a:solidFill>
              </a:rPr>
              <a:t>then</a:t>
            </a:r>
            <a:endParaRPr lang="en-US" altLang="zh-TW" sz="1400" dirty="0"/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	    flag = ( m &gt;</a:t>
            </a:r>
            <a:r>
              <a:rPr lang="el-GR" altLang="zh-TW" sz="1400" dirty="0"/>
              <a:t> α</a:t>
            </a:r>
            <a:r>
              <a:rPr lang="en-US" altLang="zh-TW" sz="1400" dirty="0"/>
              <a:t> ) ? </a:t>
            </a:r>
            <a:r>
              <a:rPr lang="en-US" altLang="zh-TW" sz="1400" b="1" dirty="0">
                <a:solidFill>
                  <a:srgbClr val="FF0000"/>
                </a:solidFill>
              </a:rPr>
              <a:t>EXACT </a:t>
            </a:r>
            <a:r>
              <a:rPr lang="en-US" altLang="zh-TW" sz="1400" b="1" dirty="0"/>
              <a:t>:</a:t>
            </a:r>
            <a:r>
              <a:rPr lang="en-US" altLang="zh-TW" sz="1400" b="1" dirty="0">
                <a:solidFill>
                  <a:srgbClr val="FF0000"/>
                </a:solidFill>
              </a:rPr>
              <a:t> UPPERBOUND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b="1" dirty="0">
                <a:solidFill>
                  <a:srgbClr val="FF0000"/>
                </a:solidFill>
              </a:rPr>
              <a:t>       </a:t>
            </a:r>
            <a:r>
              <a:rPr lang="en-US" altLang="zh-TW" sz="1400" dirty="0"/>
              <a:t>update </a:t>
            </a:r>
            <a:r>
              <a:rPr lang="en-US" altLang="zh-TW" sz="1400" dirty="0" err="1"/>
              <a:t>HashTable</a:t>
            </a:r>
            <a:endParaRPr lang="en-US" altLang="zh-TW" sz="1400" dirty="0"/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}</a:t>
            </a:r>
            <a:endParaRPr lang="zh-TW" altLang="en-US" sz="1400" dirty="0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AEE24EAA-7F26-4852-9980-B28AB5292D27}"/>
              </a:ext>
            </a:extLst>
          </p:cNvPr>
          <p:cNvCxnSpPr>
            <a:cxnSpLocks/>
            <a:stCxn id="63" idx="1"/>
            <a:endCxn id="67" idx="3"/>
          </p:cNvCxnSpPr>
          <p:nvPr/>
        </p:nvCxnSpPr>
        <p:spPr>
          <a:xfrm flipH="1">
            <a:off x="5984111" y="750575"/>
            <a:ext cx="1670610" cy="33710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D7D7DF3C-CEC2-4DEB-8ECE-BF03B558C36B}"/>
              </a:ext>
            </a:extLst>
          </p:cNvPr>
          <p:cNvGrpSpPr/>
          <p:nvPr/>
        </p:nvGrpSpPr>
        <p:grpSpPr>
          <a:xfrm>
            <a:off x="7654721" y="88468"/>
            <a:ext cx="4537279" cy="1993860"/>
            <a:chOff x="7556412" y="3369699"/>
            <a:chExt cx="3812627" cy="2485335"/>
          </a:xfrm>
        </p:grpSpPr>
        <p:grpSp>
          <p:nvGrpSpPr>
            <p:cNvPr id="82" name="群組 81">
              <a:extLst>
                <a:ext uri="{FF2B5EF4-FFF2-40B4-BE49-F238E27FC236}">
                  <a16:creationId xmlns:a16="http://schemas.microsoft.com/office/drawing/2014/main" id="{35E3495C-828F-4C3F-BE39-E4BF35AEADAD}"/>
                </a:ext>
              </a:extLst>
            </p:cNvPr>
            <p:cNvGrpSpPr/>
            <p:nvPr/>
          </p:nvGrpSpPr>
          <p:grpSpPr>
            <a:xfrm>
              <a:off x="7556412" y="3384106"/>
              <a:ext cx="3812627" cy="2470928"/>
              <a:chOff x="7619104" y="3667123"/>
              <a:chExt cx="3812627" cy="2470928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5B9A5D7D-D297-4763-84EA-039577D473C8}"/>
                  </a:ext>
                </a:extLst>
              </p:cNvPr>
              <p:cNvSpPr/>
              <p:nvPr/>
            </p:nvSpPr>
            <p:spPr>
              <a:xfrm>
                <a:off x="7619104" y="3667123"/>
                <a:ext cx="3812627" cy="1621811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19EAB252-6AAC-49A0-9D9F-46F5268ACE5F}"/>
                  </a:ext>
                </a:extLst>
              </p:cNvPr>
              <p:cNvGrpSpPr/>
              <p:nvPr/>
            </p:nvGrpSpPr>
            <p:grpSpPr>
              <a:xfrm>
                <a:off x="7732337" y="3767033"/>
                <a:ext cx="3474312" cy="2371018"/>
                <a:chOff x="7638872" y="2932389"/>
                <a:chExt cx="3474312" cy="2371018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2D4FCB13-E482-46D8-ABE1-0C74E7E2F3FC}"/>
                    </a:ext>
                  </a:extLst>
                </p:cNvPr>
                <p:cNvSpPr/>
                <p:nvPr/>
              </p:nvSpPr>
              <p:spPr>
                <a:xfrm>
                  <a:off x="8876612" y="2932389"/>
                  <a:ext cx="396879" cy="360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" name="流程圖: 接點 2">
                  <a:extLst>
                    <a:ext uri="{FF2B5EF4-FFF2-40B4-BE49-F238E27FC236}">
                      <a16:creationId xmlns:a16="http://schemas.microsoft.com/office/drawing/2014/main" id="{8BC24D46-20EE-4AA9-BF35-15037B0540B7}"/>
                    </a:ext>
                  </a:extLst>
                </p:cNvPr>
                <p:cNvSpPr/>
                <p:nvPr/>
              </p:nvSpPr>
              <p:spPr>
                <a:xfrm>
                  <a:off x="7666631" y="3994382"/>
                  <a:ext cx="526671" cy="360000"/>
                </a:xfrm>
                <a:prstGeom prst="flowChartConnector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/>
                    <a:t>-3</a:t>
                  </a:r>
                  <a:endParaRPr lang="zh-TW" altLang="en-US" sz="1200" dirty="0"/>
                </a:p>
              </p:txBody>
            </p:sp>
            <p:sp>
              <p:nvSpPr>
                <p:cNvPr id="12" name="流程圖: 接點 11">
                  <a:extLst>
                    <a:ext uri="{FF2B5EF4-FFF2-40B4-BE49-F238E27FC236}">
                      <a16:creationId xmlns:a16="http://schemas.microsoft.com/office/drawing/2014/main" id="{8A002F25-9D36-4A87-9FF9-90CE90057FF5}"/>
                    </a:ext>
                  </a:extLst>
                </p:cNvPr>
                <p:cNvSpPr/>
                <p:nvPr/>
              </p:nvSpPr>
              <p:spPr>
                <a:xfrm>
                  <a:off x="8616823" y="3994382"/>
                  <a:ext cx="396879" cy="360000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6</a:t>
                  </a:r>
                  <a:endParaRPr lang="zh-TW" altLang="en-US" dirty="0"/>
                </a:p>
              </p:txBody>
            </p:sp>
            <p:sp>
              <p:nvSpPr>
                <p:cNvPr id="14" name="流程圖: 接點 13">
                  <a:extLst>
                    <a:ext uri="{FF2B5EF4-FFF2-40B4-BE49-F238E27FC236}">
                      <a16:creationId xmlns:a16="http://schemas.microsoft.com/office/drawing/2014/main" id="{A6045057-67D1-400A-A7FE-F5D882563EBD}"/>
                    </a:ext>
                  </a:extLst>
                </p:cNvPr>
                <p:cNvSpPr/>
                <p:nvPr/>
              </p:nvSpPr>
              <p:spPr>
                <a:xfrm>
                  <a:off x="10716305" y="4006151"/>
                  <a:ext cx="396879" cy="360000"/>
                </a:xfrm>
                <a:prstGeom prst="flowChartConnector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" name="直線接點 5">
                  <a:extLst>
                    <a:ext uri="{FF2B5EF4-FFF2-40B4-BE49-F238E27FC236}">
                      <a16:creationId xmlns:a16="http://schemas.microsoft.com/office/drawing/2014/main" id="{66387869-E721-4854-9189-4C1E1EE12615}"/>
                    </a:ext>
                  </a:extLst>
                </p:cNvPr>
                <p:cNvCxnSpPr>
                  <a:cxnSpLocks/>
                  <a:stCxn id="2" idx="2"/>
                  <a:endCxn id="3" idx="0"/>
                </p:cNvCxnSpPr>
                <p:nvPr/>
              </p:nvCxnSpPr>
              <p:spPr>
                <a:xfrm flipH="1">
                  <a:off x="7929967" y="3292389"/>
                  <a:ext cx="1145085" cy="7019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接點 28">
                  <a:extLst>
                    <a:ext uri="{FF2B5EF4-FFF2-40B4-BE49-F238E27FC236}">
                      <a16:creationId xmlns:a16="http://schemas.microsoft.com/office/drawing/2014/main" id="{3D97CBB8-BA3A-4FDA-9C62-BC2AA67606FF}"/>
                    </a:ext>
                  </a:extLst>
                </p:cNvPr>
                <p:cNvCxnSpPr>
                  <a:cxnSpLocks/>
                  <a:stCxn id="2" idx="2"/>
                  <a:endCxn id="12" idx="0"/>
                </p:cNvCxnSpPr>
                <p:nvPr/>
              </p:nvCxnSpPr>
              <p:spPr>
                <a:xfrm flipH="1">
                  <a:off x="8815263" y="3292389"/>
                  <a:ext cx="259789" cy="7019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接點 31">
                  <a:extLst>
                    <a:ext uri="{FF2B5EF4-FFF2-40B4-BE49-F238E27FC236}">
                      <a16:creationId xmlns:a16="http://schemas.microsoft.com/office/drawing/2014/main" id="{528E684E-37DE-4168-B757-4EEFE4F56B15}"/>
                    </a:ext>
                  </a:extLst>
                </p:cNvPr>
                <p:cNvCxnSpPr>
                  <a:cxnSpLocks/>
                  <a:stCxn id="2" idx="2"/>
                  <a:endCxn id="14" idx="0"/>
                </p:cNvCxnSpPr>
                <p:nvPr/>
              </p:nvCxnSpPr>
              <p:spPr>
                <a:xfrm>
                  <a:off x="9075052" y="3292389"/>
                  <a:ext cx="1839693" cy="7137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流程圖: 接點 40">
                  <a:extLst>
                    <a:ext uri="{FF2B5EF4-FFF2-40B4-BE49-F238E27FC236}">
                      <a16:creationId xmlns:a16="http://schemas.microsoft.com/office/drawing/2014/main" id="{8C33959D-7D1F-4A63-9D28-5A1BBFAE13C4}"/>
                    </a:ext>
                  </a:extLst>
                </p:cNvPr>
                <p:cNvSpPr/>
                <p:nvPr/>
              </p:nvSpPr>
              <p:spPr>
                <a:xfrm>
                  <a:off x="9712132" y="4011778"/>
                  <a:ext cx="396879" cy="360000"/>
                </a:xfrm>
                <a:prstGeom prst="flowChartConnector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cxnSp>
              <p:nvCxnSpPr>
                <p:cNvPr id="42" name="直線接點 41">
                  <a:extLst>
                    <a:ext uri="{FF2B5EF4-FFF2-40B4-BE49-F238E27FC236}">
                      <a16:creationId xmlns:a16="http://schemas.microsoft.com/office/drawing/2014/main" id="{E1CDFCC3-7AB8-453B-89A1-D0FDEDAA0E51}"/>
                    </a:ext>
                  </a:extLst>
                </p:cNvPr>
                <p:cNvCxnSpPr>
                  <a:cxnSpLocks/>
                  <a:stCxn id="2" idx="2"/>
                  <a:endCxn id="41" idx="0"/>
                </p:cNvCxnSpPr>
                <p:nvPr/>
              </p:nvCxnSpPr>
              <p:spPr>
                <a:xfrm>
                  <a:off x="9075052" y="3292389"/>
                  <a:ext cx="835520" cy="7193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D12FADA0-E1C1-46AC-9729-AF1AE21F3393}"/>
                    </a:ext>
                  </a:extLst>
                </p:cNvPr>
                <p:cNvSpPr/>
                <p:nvPr/>
              </p:nvSpPr>
              <p:spPr>
                <a:xfrm>
                  <a:off x="7638872" y="4943407"/>
                  <a:ext cx="472799" cy="360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10</a:t>
                  </a:r>
                  <a:endParaRPr lang="zh-TW" altLang="en-US" dirty="0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2651BF9E-0BF8-400E-A2F9-51878B8D1B62}"/>
                    </a:ext>
                  </a:extLst>
                </p:cNvPr>
                <p:cNvSpPr/>
                <p:nvPr/>
              </p:nvSpPr>
              <p:spPr>
                <a:xfrm>
                  <a:off x="8247948" y="4936356"/>
                  <a:ext cx="396879" cy="3600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6</a:t>
                  </a:r>
                  <a:endParaRPr lang="zh-TW" altLang="en-US" dirty="0"/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3B069D81-A3E2-4597-8323-883313BB3AF0}"/>
                    </a:ext>
                  </a:extLst>
                </p:cNvPr>
                <p:cNvSpPr/>
                <p:nvPr/>
              </p:nvSpPr>
              <p:spPr>
                <a:xfrm>
                  <a:off x="8763944" y="4933596"/>
                  <a:ext cx="396879" cy="360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9</a:t>
                  </a:r>
                  <a:endParaRPr lang="zh-TW" altLang="en-US" dirty="0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F60109A5-85F4-42EF-9353-492B22843473}"/>
                    </a:ext>
                  </a:extLst>
                </p:cNvPr>
                <p:cNvSpPr/>
                <p:nvPr/>
              </p:nvSpPr>
              <p:spPr>
                <a:xfrm>
                  <a:off x="9253903" y="4936356"/>
                  <a:ext cx="396879" cy="360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7</a:t>
                  </a:r>
                  <a:endParaRPr lang="zh-TW" altLang="en-US" dirty="0"/>
                </a:p>
              </p:txBody>
            </p:sp>
            <p:cxnSp>
              <p:nvCxnSpPr>
                <p:cNvPr id="57" name="直線接點 56">
                  <a:extLst>
                    <a:ext uri="{FF2B5EF4-FFF2-40B4-BE49-F238E27FC236}">
                      <a16:creationId xmlns:a16="http://schemas.microsoft.com/office/drawing/2014/main" id="{89008BD2-2231-436F-99F7-17B88A3C1419}"/>
                    </a:ext>
                  </a:extLst>
                </p:cNvPr>
                <p:cNvCxnSpPr>
                  <a:cxnSpLocks/>
                  <a:stCxn id="12" idx="4"/>
                  <a:endCxn id="49" idx="0"/>
                </p:cNvCxnSpPr>
                <p:nvPr/>
              </p:nvCxnSpPr>
              <p:spPr>
                <a:xfrm flipH="1">
                  <a:off x="7875272" y="4354382"/>
                  <a:ext cx="939991" cy="5890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>
                  <a:extLst>
                    <a:ext uri="{FF2B5EF4-FFF2-40B4-BE49-F238E27FC236}">
                      <a16:creationId xmlns:a16="http://schemas.microsoft.com/office/drawing/2014/main" id="{8F3AF927-DBAC-4AB1-813A-775F1B23C5F9}"/>
                    </a:ext>
                  </a:extLst>
                </p:cNvPr>
                <p:cNvCxnSpPr>
                  <a:cxnSpLocks/>
                  <a:stCxn id="12" idx="4"/>
                  <a:endCxn id="54" idx="0"/>
                </p:cNvCxnSpPr>
                <p:nvPr/>
              </p:nvCxnSpPr>
              <p:spPr>
                <a:xfrm flipH="1">
                  <a:off x="8446388" y="4354382"/>
                  <a:ext cx="368875" cy="581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>
                  <a:extLst>
                    <a:ext uri="{FF2B5EF4-FFF2-40B4-BE49-F238E27FC236}">
                      <a16:creationId xmlns:a16="http://schemas.microsoft.com/office/drawing/2014/main" id="{E6F99C64-0C04-473A-B450-023DF6E7A306}"/>
                    </a:ext>
                  </a:extLst>
                </p:cNvPr>
                <p:cNvCxnSpPr>
                  <a:cxnSpLocks/>
                  <a:stCxn id="12" idx="4"/>
                  <a:endCxn id="55" idx="0"/>
                </p:cNvCxnSpPr>
                <p:nvPr/>
              </p:nvCxnSpPr>
              <p:spPr>
                <a:xfrm>
                  <a:off x="8815263" y="4354382"/>
                  <a:ext cx="147121" cy="5792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接點 59">
                  <a:extLst>
                    <a:ext uri="{FF2B5EF4-FFF2-40B4-BE49-F238E27FC236}">
                      <a16:creationId xmlns:a16="http://schemas.microsoft.com/office/drawing/2014/main" id="{6BEB9C0B-1193-45E8-B08D-80F2A8CE0130}"/>
                    </a:ext>
                  </a:extLst>
                </p:cNvPr>
                <p:cNvCxnSpPr>
                  <a:cxnSpLocks/>
                  <a:stCxn id="12" idx="4"/>
                  <a:endCxn id="56" idx="0"/>
                </p:cNvCxnSpPr>
                <p:nvPr/>
              </p:nvCxnSpPr>
              <p:spPr>
                <a:xfrm>
                  <a:off x="8815263" y="4354382"/>
                  <a:ext cx="637080" cy="581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35850D4F-F196-48CA-AD31-35A77AA27CB1}"/>
                </a:ext>
              </a:extLst>
            </p:cNvPr>
            <p:cNvSpPr txBox="1"/>
            <p:nvPr/>
          </p:nvSpPr>
          <p:spPr>
            <a:xfrm>
              <a:off x="9304264" y="3369699"/>
              <a:ext cx="1065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( -5, 5 )</a:t>
              </a:r>
              <a:endParaRPr lang="zh-TW" altLang="en-US" dirty="0"/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102004AA-2FA4-44CF-9277-86332C8F1918}"/>
                </a:ext>
              </a:extLst>
            </p:cNvPr>
            <p:cNvSpPr txBox="1"/>
            <p:nvPr/>
          </p:nvSpPr>
          <p:spPr>
            <a:xfrm>
              <a:off x="7578251" y="4010347"/>
              <a:ext cx="1065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( -5, 5 )</a:t>
              </a:r>
              <a:endParaRPr lang="zh-TW" altLang="en-US" dirty="0"/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53AD81EA-4D52-4338-9040-7F4ADE4EBC3B}"/>
                </a:ext>
              </a:extLst>
            </p:cNvPr>
            <p:cNvSpPr txBox="1"/>
            <p:nvPr/>
          </p:nvSpPr>
          <p:spPr>
            <a:xfrm>
              <a:off x="8511664" y="4852418"/>
              <a:ext cx="1065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( -3, 5 )</a:t>
              </a:r>
              <a:endParaRPr lang="zh-TW" altLang="en-US" dirty="0"/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79A9A06-D5E9-474F-A4FF-CCFCF7D254A8}"/>
                </a:ext>
              </a:extLst>
            </p:cNvPr>
            <p:cNvSpPr txBox="1"/>
            <p:nvPr/>
          </p:nvSpPr>
          <p:spPr>
            <a:xfrm>
              <a:off x="8724631" y="3937893"/>
              <a:ext cx="22445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Cut off</a:t>
              </a:r>
            </a:p>
            <a:p>
              <a:r>
                <a:rPr lang="en-US" altLang="zh-TW" dirty="0"/>
                <a:t>Flag = </a:t>
              </a:r>
              <a:r>
                <a:rPr lang="en-US" altLang="zh-TW" dirty="0" err="1"/>
                <a:t>Lowerbound</a:t>
              </a:r>
              <a:endParaRPr lang="zh-TW" altLang="en-US" dirty="0"/>
            </a:p>
          </p:txBody>
        </p:sp>
      </p:grp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8C227891-100D-46F1-B621-8844F7E9E18F}"/>
              </a:ext>
            </a:extLst>
          </p:cNvPr>
          <p:cNvGrpSpPr/>
          <p:nvPr/>
        </p:nvGrpSpPr>
        <p:grpSpPr>
          <a:xfrm>
            <a:off x="7735005" y="4894118"/>
            <a:ext cx="4425241" cy="1835525"/>
            <a:chOff x="7556412" y="3369699"/>
            <a:chExt cx="3812627" cy="2485335"/>
          </a:xfrm>
        </p:grpSpPr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C87B458D-9466-4D68-A197-BE336F1EE496}"/>
                </a:ext>
              </a:extLst>
            </p:cNvPr>
            <p:cNvGrpSpPr/>
            <p:nvPr/>
          </p:nvGrpSpPr>
          <p:grpSpPr>
            <a:xfrm>
              <a:off x="7556412" y="3384106"/>
              <a:ext cx="3812627" cy="2470928"/>
              <a:chOff x="7619104" y="3667123"/>
              <a:chExt cx="3812627" cy="2470928"/>
            </a:xfrm>
          </p:grpSpPr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05D054E-15DF-42DE-BFBE-3BB5B392E5BF}"/>
                  </a:ext>
                </a:extLst>
              </p:cNvPr>
              <p:cNvSpPr/>
              <p:nvPr/>
            </p:nvSpPr>
            <p:spPr>
              <a:xfrm>
                <a:off x="7619104" y="3667123"/>
                <a:ext cx="3812627" cy="1621811"/>
              </a:xfrm>
              <a:prstGeom prst="rect">
                <a:avLst/>
              </a:prstGeom>
              <a:noFill/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13" name="群組 112">
                <a:extLst>
                  <a:ext uri="{FF2B5EF4-FFF2-40B4-BE49-F238E27FC236}">
                    <a16:creationId xmlns:a16="http://schemas.microsoft.com/office/drawing/2014/main" id="{95FB84D9-1675-440B-A9C1-F83EA56FB54B}"/>
                  </a:ext>
                </a:extLst>
              </p:cNvPr>
              <p:cNvGrpSpPr/>
              <p:nvPr/>
            </p:nvGrpSpPr>
            <p:grpSpPr>
              <a:xfrm>
                <a:off x="7732337" y="3767033"/>
                <a:ext cx="3474312" cy="2371018"/>
                <a:chOff x="7638872" y="2932389"/>
                <a:chExt cx="3474312" cy="2371018"/>
              </a:xfrm>
            </p:grpSpPr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73B26219-DAC1-4B38-9D96-E21CE3F7E61E}"/>
                    </a:ext>
                  </a:extLst>
                </p:cNvPr>
                <p:cNvSpPr/>
                <p:nvPr/>
              </p:nvSpPr>
              <p:spPr>
                <a:xfrm>
                  <a:off x="8876612" y="2932389"/>
                  <a:ext cx="396879" cy="360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5" name="流程圖: 接點 114">
                  <a:extLst>
                    <a:ext uri="{FF2B5EF4-FFF2-40B4-BE49-F238E27FC236}">
                      <a16:creationId xmlns:a16="http://schemas.microsoft.com/office/drawing/2014/main" id="{345669FC-396E-43D8-AC60-B729F5CC608E}"/>
                    </a:ext>
                  </a:extLst>
                </p:cNvPr>
                <p:cNvSpPr/>
                <p:nvPr/>
              </p:nvSpPr>
              <p:spPr>
                <a:xfrm>
                  <a:off x="7666631" y="3994382"/>
                  <a:ext cx="526671" cy="360000"/>
                </a:xfrm>
                <a:prstGeom prst="flowChartConnector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400" dirty="0"/>
                    <a:t>-3</a:t>
                  </a:r>
                  <a:endParaRPr lang="zh-TW" altLang="en-US" sz="1400" dirty="0"/>
                </a:p>
              </p:txBody>
            </p:sp>
            <p:sp>
              <p:nvSpPr>
                <p:cNvPr id="116" name="流程圖: 接點 115">
                  <a:extLst>
                    <a:ext uri="{FF2B5EF4-FFF2-40B4-BE49-F238E27FC236}">
                      <a16:creationId xmlns:a16="http://schemas.microsoft.com/office/drawing/2014/main" id="{399D6ECA-F345-47BC-847D-6F69138B8FA0}"/>
                    </a:ext>
                  </a:extLst>
                </p:cNvPr>
                <p:cNvSpPr/>
                <p:nvPr/>
              </p:nvSpPr>
              <p:spPr>
                <a:xfrm>
                  <a:off x="8616823" y="3994382"/>
                  <a:ext cx="396879" cy="360000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6</a:t>
                  </a:r>
                  <a:endParaRPr lang="zh-TW" altLang="en-US" dirty="0"/>
                </a:p>
              </p:txBody>
            </p:sp>
            <p:sp>
              <p:nvSpPr>
                <p:cNvPr id="117" name="流程圖: 接點 116">
                  <a:extLst>
                    <a:ext uri="{FF2B5EF4-FFF2-40B4-BE49-F238E27FC236}">
                      <a16:creationId xmlns:a16="http://schemas.microsoft.com/office/drawing/2014/main" id="{FC7D0CF5-4B14-485C-83CA-808D47850854}"/>
                    </a:ext>
                  </a:extLst>
                </p:cNvPr>
                <p:cNvSpPr/>
                <p:nvPr/>
              </p:nvSpPr>
              <p:spPr>
                <a:xfrm>
                  <a:off x="10716305" y="4006151"/>
                  <a:ext cx="396879" cy="360000"/>
                </a:xfrm>
                <a:prstGeom prst="flowChartConnector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8" name="直線接點 117">
                  <a:extLst>
                    <a:ext uri="{FF2B5EF4-FFF2-40B4-BE49-F238E27FC236}">
                      <a16:creationId xmlns:a16="http://schemas.microsoft.com/office/drawing/2014/main" id="{9A7B2D4E-263B-42C3-A504-A369FC900306}"/>
                    </a:ext>
                  </a:extLst>
                </p:cNvPr>
                <p:cNvCxnSpPr>
                  <a:cxnSpLocks/>
                  <a:stCxn id="114" idx="2"/>
                  <a:endCxn id="115" idx="0"/>
                </p:cNvCxnSpPr>
                <p:nvPr/>
              </p:nvCxnSpPr>
              <p:spPr>
                <a:xfrm flipH="1">
                  <a:off x="7929967" y="3292389"/>
                  <a:ext cx="1145085" cy="7019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接點 118">
                  <a:extLst>
                    <a:ext uri="{FF2B5EF4-FFF2-40B4-BE49-F238E27FC236}">
                      <a16:creationId xmlns:a16="http://schemas.microsoft.com/office/drawing/2014/main" id="{66F5EEED-0D9F-4B7E-A948-4FF4FCDF62A3}"/>
                    </a:ext>
                  </a:extLst>
                </p:cNvPr>
                <p:cNvCxnSpPr>
                  <a:cxnSpLocks/>
                  <a:stCxn id="114" idx="2"/>
                  <a:endCxn id="116" idx="0"/>
                </p:cNvCxnSpPr>
                <p:nvPr/>
              </p:nvCxnSpPr>
              <p:spPr>
                <a:xfrm flipH="1">
                  <a:off x="8815263" y="3292389"/>
                  <a:ext cx="259789" cy="7019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接點 119">
                  <a:extLst>
                    <a:ext uri="{FF2B5EF4-FFF2-40B4-BE49-F238E27FC236}">
                      <a16:creationId xmlns:a16="http://schemas.microsoft.com/office/drawing/2014/main" id="{0FF1EF40-4252-4E6C-9B44-2BF744D62A81}"/>
                    </a:ext>
                  </a:extLst>
                </p:cNvPr>
                <p:cNvCxnSpPr>
                  <a:cxnSpLocks/>
                  <a:stCxn id="114" idx="2"/>
                  <a:endCxn id="117" idx="0"/>
                </p:cNvCxnSpPr>
                <p:nvPr/>
              </p:nvCxnSpPr>
              <p:spPr>
                <a:xfrm>
                  <a:off x="9075052" y="3292389"/>
                  <a:ext cx="1839693" cy="7137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流程圖: 接點 120">
                  <a:extLst>
                    <a:ext uri="{FF2B5EF4-FFF2-40B4-BE49-F238E27FC236}">
                      <a16:creationId xmlns:a16="http://schemas.microsoft.com/office/drawing/2014/main" id="{69452E1C-6213-46D3-A348-1630F5F65AF5}"/>
                    </a:ext>
                  </a:extLst>
                </p:cNvPr>
                <p:cNvSpPr/>
                <p:nvPr/>
              </p:nvSpPr>
              <p:spPr>
                <a:xfrm>
                  <a:off x="9712132" y="4011778"/>
                  <a:ext cx="396879" cy="360000"/>
                </a:xfrm>
                <a:prstGeom prst="flowChartConnector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cxnSp>
              <p:nvCxnSpPr>
                <p:cNvPr id="122" name="直線接點 121">
                  <a:extLst>
                    <a:ext uri="{FF2B5EF4-FFF2-40B4-BE49-F238E27FC236}">
                      <a16:creationId xmlns:a16="http://schemas.microsoft.com/office/drawing/2014/main" id="{A350221A-A6E5-4E76-B886-18D51694112E}"/>
                    </a:ext>
                  </a:extLst>
                </p:cNvPr>
                <p:cNvCxnSpPr>
                  <a:cxnSpLocks/>
                  <a:stCxn id="114" idx="2"/>
                  <a:endCxn id="121" idx="0"/>
                </p:cNvCxnSpPr>
                <p:nvPr/>
              </p:nvCxnSpPr>
              <p:spPr>
                <a:xfrm>
                  <a:off x="9075052" y="3292389"/>
                  <a:ext cx="835520" cy="7193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53D7FDAD-89BF-46CC-91FE-F253B50D7022}"/>
                    </a:ext>
                  </a:extLst>
                </p:cNvPr>
                <p:cNvSpPr/>
                <p:nvPr/>
              </p:nvSpPr>
              <p:spPr>
                <a:xfrm>
                  <a:off x="7638872" y="4943407"/>
                  <a:ext cx="472799" cy="360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10</a:t>
                  </a:r>
                  <a:endParaRPr lang="zh-TW" altLang="en-US" dirty="0"/>
                </a:p>
              </p:txBody>
            </p:sp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944B271D-70AE-4F87-82F2-74A810C88482}"/>
                    </a:ext>
                  </a:extLst>
                </p:cNvPr>
                <p:cNvSpPr/>
                <p:nvPr/>
              </p:nvSpPr>
              <p:spPr>
                <a:xfrm>
                  <a:off x="8247948" y="4936356"/>
                  <a:ext cx="396879" cy="3600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6</a:t>
                  </a:r>
                  <a:endParaRPr lang="zh-TW" altLang="en-US" dirty="0"/>
                </a:p>
              </p:txBody>
            </p:sp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3BCFE7E7-0889-4229-8DCA-FB5B5CE775AA}"/>
                    </a:ext>
                  </a:extLst>
                </p:cNvPr>
                <p:cNvSpPr/>
                <p:nvPr/>
              </p:nvSpPr>
              <p:spPr>
                <a:xfrm>
                  <a:off x="8763944" y="4933596"/>
                  <a:ext cx="396879" cy="360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925B7ADF-89C1-4823-86CC-45C0C7EEDA12}"/>
                    </a:ext>
                  </a:extLst>
                </p:cNvPr>
                <p:cNvSpPr/>
                <p:nvPr/>
              </p:nvSpPr>
              <p:spPr>
                <a:xfrm>
                  <a:off x="9253903" y="4936356"/>
                  <a:ext cx="396879" cy="360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cxnSp>
              <p:nvCxnSpPr>
                <p:cNvPr id="127" name="直線接點 126">
                  <a:extLst>
                    <a:ext uri="{FF2B5EF4-FFF2-40B4-BE49-F238E27FC236}">
                      <a16:creationId xmlns:a16="http://schemas.microsoft.com/office/drawing/2014/main" id="{AA574D64-CCCE-4EFD-8DA2-FC21CE82CE35}"/>
                    </a:ext>
                  </a:extLst>
                </p:cNvPr>
                <p:cNvCxnSpPr>
                  <a:cxnSpLocks/>
                  <a:stCxn id="116" idx="4"/>
                  <a:endCxn id="123" idx="0"/>
                </p:cNvCxnSpPr>
                <p:nvPr/>
              </p:nvCxnSpPr>
              <p:spPr>
                <a:xfrm flipH="1">
                  <a:off x="7875272" y="4354382"/>
                  <a:ext cx="939991" cy="5890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>
                  <a:extLst>
                    <a:ext uri="{FF2B5EF4-FFF2-40B4-BE49-F238E27FC236}">
                      <a16:creationId xmlns:a16="http://schemas.microsoft.com/office/drawing/2014/main" id="{3D8F4903-FA0B-49E2-B39B-DA5ED42B5DC9}"/>
                    </a:ext>
                  </a:extLst>
                </p:cNvPr>
                <p:cNvCxnSpPr>
                  <a:cxnSpLocks/>
                  <a:stCxn id="116" idx="4"/>
                  <a:endCxn id="124" idx="0"/>
                </p:cNvCxnSpPr>
                <p:nvPr/>
              </p:nvCxnSpPr>
              <p:spPr>
                <a:xfrm flipH="1">
                  <a:off x="8446388" y="4354382"/>
                  <a:ext cx="368875" cy="581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>
                  <a:extLst>
                    <a:ext uri="{FF2B5EF4-FFF2-40B4-BE49-F238E27FC236}">
                      <a16:creationId xmlns:a16="http://schemas.microsoft.com/office/drawing/2014/main" id="{91E8B8AF-BE35-42D7-A7F7-A1CBD9A14B25}"/>
                    </a:ext>
                  </a:extLst>
                </p:cNvPr>
                <p:cNvCxnSpPr>
                  <a:cxnSpLocks/>
                  <a:stCxn id="116" idx="4"/>
                  <a:endCxn id="125" idx="0"/>
                </p:cNvCxnSpPr>
                <p:nvPr/>
              </p:nvCxnSpPr>
              <p:spPr>
                <a:xfrm>
                  <a:off x="8815263" y="4354382"/>
                  <a:ext cx="147121" cy="5792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>
                  <a:extLst>
                    <a:ext uri="{FF2B5EF4-FFF2-40B4-BE49-F238E27FC236}">
                      <a16:creationId xmlns:a16="http://schemas.microsoft.com/office/drawing/2014/main" id="{B422A34F-9B77-4C29-9FA3-2BCA95753241}"/>
                    </a:ext>
                  </a:extLst>
                </p:cNvPr>
                <p:cNvCxnSpPr>
                  <a:cxnSpLocks/>
                  <a:stCxn id="116" idx="4"/>
                  <a:endCxn id="126" idx="0"/>
                </p:cNvCxnSpPr>
                <p:nvPr/>
              </p:nvCxnSpPr>
              <p:spPr>
                <a:xfrm>
                  <a:off x="8815263" y="4354382"/>
                  <a:ext cx="637080" cy="581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6074BD7-E829-4A8E-99F1-7F57147E0C07}"/>
                </a:ext>
              </a:extLst>
            </p:cNvPr>
            <p:cNvSpPr txBox="1"/>
            <p:nvPr/>
          </p:nvSpPr>
          <p:spPr>
            <a:xfrm>
              <a:off x="9304264" y="3369699"/>
              <a:ext cx="1901043" cy="5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( -5, 7 ) -&gt;  ( 6, 7 )</a:t>
              </a:r>
              <a:endParaRPr lang="zh-TW" altLang="en-US" dirty="0"/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E0DD88D8-ADB8-49C2-8E33-5EAAA2A37099}"/>
                </a:ext>
              </a:extLst>
            </p:cNvPr>
            <p:cNvSpPr txBox="1"/>
            <p:nvPr/>
          </p:nvSpPr>
          <p:spPr>
            <a:xfrm>
              <a:off x="7578251" y="4010347"/>
              <a:ext cx="1065621" cy="5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( 6, 7 )</a:t>
              </a:r>
              <a:endParaRPr lang="zh-TW" altLang="en-US" dirty="0"/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E5FE0416-5F8A-4DD7-917C-5FE7801D4DE2}"/>
                </a:ext>
              </a:extLst>
            </p:cNvPr>
            <p:cNvSpPr txBox="1"/>
            <p:nvPr/>
          </p:nvSpPr>
          <p:spPr>
            <a:xfrm>
              <a:off x="8511664" y="4852418"/>
              <a:ext cx="1065621" cy="5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( 6, 7 )</a:t>
              </a:r>
              <a:endParaRPr lang="zh-TW" altLang="en-US" dirty="0"/>
            </a:p>
          </p:txBody>
        </p:sp>
      </p:grp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015D230E-A48B-463F-9DE5-7889EC2284A3}"/>
              </a:ext>
            </a:extLst>
          </p:cNvPr>
          <p:cNvGrpSpPr/>
          <p:nvPr/>
        </p:nvGrpSpPr>
        <p:grpSpPr>
          <a:xfrm>
            <a:off x="7711555" y="2408110"/>
            <a:ext cx="4456085" cy="1870488"/>
            <a:chOff x="7556412" y="3369699"/>
            <a:chExt cx="3812627" cy="2485335"/>
          </a:xfrm>
        </p:grpSpPr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id="{AAE1B45F-5620-473C-BFD3-E80623C3AD5B}"/>
                </a:ext>
              </a:extLst>
            </p:cNvPr>
            <p:cNvGrpSpPr/>
            <p:nvPr/>
          </p:nvGrpSpPr>
          <p:grpSpPr>
            <a:xfrm>
              <a:off x="7556412" y="3384106"/>
              <a:ext cx="3812627" cy="2470928"/>
              <a:chOff x="7619104" y="3667123"/>
              <a:chExt cx="3812627" cy="2470928"/>
            </a:xfrm>
          </p:grpSpPr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913E2190-8ACE-4321-A251-C36C0D9D10E3}"/>
                  </a:ext>
                </a:extLst>
              </p:cNvPr>
              <p:cNvSpPr/>
              <p:nvPr/>
            </p:nvSpPr>
            <p:spPr>
              <a:xfrm>
                <a:off x="7619104" y="3667123"/>
                <a:ext cx="3812627" cy="1621811"/>
              </a:xfrm>
              <a:prstGeom prst="rect">
                <a:avLst/>
              </a:prstGeom>
              <a:noFill/>
              <a:ln w="381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38" name="群組 137">
                <a:extLst>
                  <a:ext uri="{FF2B5EF4-FFF2-40B4-BE49-F238E27FC236}">
                    <a16:creationId xmlns:a16="http://schemas.microsoft.com/office/drawing/2014/main" id="{11336B25-19B8-4508-B88A-44568F918EAF}"/>
                  </a:ext>
                </a:extLst>
              </p:cNvPr>
              <p:cNvGrpSpPr/>
              <p:nvPr/>
            </p:nvGrpSpPr>
            <p:grpSpPr>
              <a:xfrm>
                <a:off x="7732337" y="3767033"/>
                <a:ext cx="3474312" cy="2371018"/>
                <a:chOff x="7638872" y="2932389"/>
                <a:chExt cx="3474312" cy="2371018"/>
              </a:xfrm>
            </p:grpSpPr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32448528-D3C9-43F0-9AAF-046A4D83EAED}"/>
                    </a:ext>
                  </a:extLst>
                </p:cNvPr>
                <p:cNvSpPr/>
                <p:nvPr/>
              </p:nvSpPr>
              <p:spPr>
                <a:xfrm>
                  <a:off x="8876612" y="2932389"/>
                  <a:ext cx="396879" cy="360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0" name="流程圖: 接點 139">
                  <a:extLst>
                    <a:ext uri="{FF2B5EF4-FFF2-40B4-BE49-F238E27FC236}">
                      <a16:creationId xmlns:a16="http://schemas.microsoft.com/office/drawing/2014/main" id="{5E00B919-DF14-40EC-B9F9-8E551D5062EC}"/>
                    </a:ext>
                  </a:extLst>
                </p:cNvPr>
                <p:cNvSpPr/>
                <p:nvPr/>
              </p:nvSpPr>
              <p:spPr>
                <a:xfrm>
                  <a:off x="7676043" y="3994383"/>
                  <a:ext cx="526671" cy="360001"/>
                </a:xfrm>
                <a:prstGeom prst="flowChartConnector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 dirty="0"/>
                </a:p>
              </p:txBody>
            </p:sp>
            <p:sp>
              <p:nvSpPr>
                <p:cNvPr id="141" name="流程圖: 接點 140">
                  <a:extLst>
                    <a:ext uri="{FF2B5EF4-FFF2-40B4-BE49-F238E27FC236}">
                      <a16:creationId xmlns:a16="http://schemas.microsoft.com/office/drawing/2014/main" id="{C2136E25-95EB-4079-B5F1-58DC710B1A6A}"/>
                    </a:ext>
                  </a:extLst>
                </p:cNvPr>
                <p:cNvSpPr/>
                <p:nvPr/>
              </p:nvSpPr>
              <p:spPr>
                <a:xfrm>
                  <a:off x="8616823" y="3994382"/>
                  <a:ext cx="396879" cy="360000"/>
                </a:xfrm>
                <a:prstGeom prst="flowChartConnector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42" name="流程圖: 接點 141">
                  <a:extLst>
                    <a:ext uri="{FF2B5EF4-FFF2-40B4-BE49-F238E27FC236}">
                      <a16:creationId xmlns:a16="http://schemas.microsoft.com/office/drawing/2014/main" id="{11BA95CB-BA2B-48A8-A849-64BCA45BC98F}"/>
                    </a:ext>
                  </a:extLst>
                </p:cNvPr>
                <p:cNvSpPr/>
                <p:nvPr/>
              </p:nvSpPr>
              <p:spPr>
                <a:xfrm>
                  <a:off x="10716305" y="4006151"/>
                  <a:ext cx="396879" cy="360000"/>
                </a:xfrm>
                <a:prstGeom prst="flowChartConnector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43" name="直線接點 142">
                  <a:extLst>
                    <a:ext uri="{FF2B5EF4-FFF2-40B4-BE49-F238E27FC236}">
                      <a16:creationId xmlns:a16="http://schemas.microsoft.com/office/drawing/2014/main" id="{241AF0C2-3D06-47A5-A40C-BD2C4962317E}"/>
                    </a:ext>
                  </a:extLst>
                </p:cNvPr>
                <p:cNvCxnSpPr>
                  <a:cxnSpLocks/>
                  <a:stCxn id="139" idx="2"/>
                  <a:endCxn id="140" idx="0"/>
                </p:cNvCxnSpPr>
                <p:nvPr/>
              </p:nvCxnSpPr>
              <p:spPr>
                <a:xfrm flipH="1">
                  <a:off x="7939378" y="3292390"/>
                  <a:ext cx="1135673" cy="7019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>
                  <a:extLst>
                    <a:ext uri="{FF2B5EF4-FFF2-40B4-BE49-F238E27FC236}">
                      <a16:creationId xmlns:a16="http://schemas.microsoft.com/office/drawing/2014/main" id="{C441D470-3F7D-4E85-9861-52CF29C1382C}"/>
                    </a:ext>
                  </a:extLst>
                </p:cNvPr>
                <p:cNvCxnSpPr>
                  <a:cxnSpLocks/>
                  <a:stCxn id="139" idx="2"/>
                  <a:endCxn id="141" idx="0"/>
                </p:cNvCxnSpPr>
                <p:nvPr/>
              </p:nvCxnSpPr>
              <p:spPr>
                <a:xfrm flipH="1">
                  <a:off x="8815263" y="3292389"/>
                  <a:ext cx="259789" cy="7019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>
                  <a:extLst>
                    <a:ext uri="{FF2B5EF4-FFF2-40B4-BE49-F238E27FC236}">
                      <a16:creationId xmlns:a16="http://schemas.microsoft.com/office/drawing/2014/main" id="{B334942B-ECD9-4B66-9361-EA7E60795AD8}"/>
                    </a:ext>
                  </a:extLst>
                </p:cNvPr>
                <p:cNvCxnSpPr>
                  <a:cxnSpLocks/>
                  <a:stCxn id="139" idx="2"/>
                  <a:endCxn id="142" idx="0"/>
                </p:cNvCxnSpPr>
                <p:nvPr/>
              </p:nvCxnSpPr>
              <p:spPr>
                <a:xfrm>
                  <a:off x="9075052" y="3292389"/>
                  <a:ext cx="1839693" cy="7137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流程圖: 接點 145">
                  <a:extLst>
                    <a:ext uri="{FF2B5EF4-FFF2-40B4-BE49-F238E27FC236}">
                      <a16:creationId xmlns:a16="http://schemas.microsoft.com/office/drawing/2014/main" id="{C108DEE0-9712-4204-9FC1-3F20AE00D39D}"/>
                    </a:ext>
                  </a:extLst>
                </p:cNvPr>
                <p:cNvSpPr/>
                <p:nvPr/>
              </p:nvSpPr>
              <p:spPr>
                <a:xfrm>
                  <a:off x="9712132" y="4011778"/>
                  <a:ext cx="396879" cy="360000"/>
                </a:xfrm>
                <a:prstGeom prst="flowChartConnector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cxnSp>
              <p:nvCxnSpPr>
                <p:cNvPr id="147" name="直線接點 146">
                  <a:extLst>
                    <a:ext uri="{FF2B5EF4-FFF2-40B4-BE49-F238E27FC236}">
                      <a16:creationId xmlns:a16="http://schemas.microsoft.com/office/drawing/2014/main" id="{1496FD43-55F9-4C48-A750-20711BD4E46E}"/>
                    </a:ext>
                  </a:extLst>
                </p:cNvPr>
                <p:cNvCxnSpPr>
                  <a:cxnSpLocks/>
                  <a:stCxn id="139" idx="2"/>
                  <a:endCxn id="146" idx="0"/>
                </p:cNvCxnSpPr>
                <p:nvPr/>
              </p:nvCxnSpPr>
              <p:spPr>
                <a:xfrm>
                  <a:off x="9075052" y="3292389"/>
                  <a:ext cx="835520" cy="7193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33994016-1E16-4F73-8C1B-B466B5951EC4}"/>
                    </a:ext>
                  </a:extLst>
                </p:cNvPr>
                <p:cNvSpPr/>
                <p:nvPr/>
              </p:nvSpPr>
              <p:spPr>
                <a:xfrm>
                  <a:off x="7638872" y="4943407"/>
                  <a:ext cx="472799" cy="360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D25DC5EC-60C9-4F15-9682-F570B19B4A48}"/>
                    </a:ext>
                  </a:extLst>
                </p:cNvPr>
                <p:cNvSpPr/>
                <p:nvPr/>
              </p:nvSpPr>
              <p:spPr>
                <a:xfrm>
                  <a:off x="8247948" y="4936356"/>
                  <a:ext cx="396879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C2A9F850-9FAC-404C-A806-4C2AD7ED4A1A}"/>
                    </a:ext>
                  </a:extLst>
                </p:cNvPr>
                <p:cNvSpPr/>
                <p:nvPr/>
              </p:nvSpPr>
              <p:spPr>
                <a:xfrm>
                  <a:off x="8763944" y="4933596"/>
                  <a:ext cx="396879" cy="360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15DCE6BE-4E5C-44CE-B7A4-37936EA96D43}"/>
                    </a:ext>
                  </a:extLst>
                </p:cNvPr>
                <p:cNvSpPr/>
                <p:nvPr/>
              </p:nvSpPr>
              <p:spPr>
                <a:xfrm>
                  <a:off x="9253903" y="4936356"/>
                  <a:ext cx="396879" cy="360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cxnSp>
              <p:nvCxnSpPr>
                <p:cNvPr id="152" name="直線接點 151">
                  <a:extLst>
                    <a:ext uri="{FF2B5EF4-FFF2-40B4-BE49-F238E27FC236}">
                      <a16:creationId xmlns:a16="http://schemas.microsoft.com/office/drawing/2014/main" id="{B0812DCE-8636-492E-B8E7-DD1C47F9D4CB}"/>
                    </a:ext>
                  </a:extLst>
                </p:cNvPr>
                <p:cNvCxnSpPr>
                  <a:cxnSpLocks/>
                  <a:stCxn id="141" idx="4"/>
                  <a:endCxn id="148" idx="0"/>
                </p:cNvCxnSpPr>
                <p:nvPr/>
              </p:nvCxnSpPr>
              <p:spPr>
                <a:xfrm flipH="1">
                  <a:off x="7875272" y="4354382"/>
                  <a:ext cx="939991" cy="5890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線接點 152">
                  <a:extLst>
                    <a:ext uri="{FF2B5EF4-FFF2-40B4-BE49-F238E27FC236}">
                      <a16:creationId xmlns:a16="http://schemas.microsoft.com/office/drawing/2014/main" id="{CFA0D6A8-7C7A-4619-8318-0323C8131EBD}"/>
                    </a:ext>
                  </a:extLst>
                </p:cNvPr>
                <p:cNvCxnSpPr>
                  <a:cxnSpLocks/>
                  <a:stCxn id="141" idx="4"/>
                  <a:endCxn id="149" idx="0"/>
                </p:cNvCxnSpPr>
                <p:nvPr/>
              </p:nvCxnSpPr>
              <p:spPr>
                <a:xfrm flipH="1">
                  <a:off x="8446388" y="4354382"/>
                  <a:ext cx="368875" cy="581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線接點 153">
                  <a:extLst>
                    <a:ext uri="{FF2B5EF4-FFF2-40B4-BE49-F238E27FC236}">
                      <a16:creationId xmlns:a16="http://schemas.microsoft.com/office/drawing/2014/main" id="{A03A2F28-6382-4549-BF21-ADDAAF057F81}"/>
                    </a:ext>
                  </a:extLst>
                </p:cNvPr>
                <p:cNvCxnSpPr>
                  <a:cxnSpLocks/>
                  <a:stCxn id="141" idx="4"/>
                  <a:endCxn id="150" idx="0"/>
                </p:cNvCxnSpPr>
                <p:nvPr/>
              </p:nvCxnSpPr>
              <p:spPr>
                <a:xfrm>
                  <a:off x="8815263" y="4354382"/>
                  <a:ext cx="147121" cy="5792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線接點 154">
                  <a:extLst>
                    <a:ext uri="{FF2B5EF4-FFF2-40B4-BE49-F238E27FC236}">
                      <a16:creationId xmlns:a16="http://schemas.microsoft.com/office/drawing/2014/main" id="{D6BACD4A-C26A-42CD-97B8-14E240F691F0}"/>
                    </a:ext>
                  </a:extLst>
                </p:cNvPr>
                <p:cNvCxnSpPr>
                  <a:cxnSpLocks/>
                  <a:stCxn id="141" idx="4"/>
                  <a:endCxn id="151" idx="0"/>
                </p:cNvCxnSpPr>
                <p:nvPr/>
              </p:nvCxnSpPr>
              <p:spPr>
                <a:xfrm>
                  <a:off x="8815263" y="4354382"/>
                  <a:ext cx="637080" cy="581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3B09639B-99A4-4B81-9EFA-46443FB35612}"/>
                </a:ext>
              </a:extLst>
            </p:cNvPr>
            <p:cNvSpPr txBox="1"/>
            <p:nvPr/>
          </p:nvSpPr>
          <p:spPr>
            <a:xfrm>
              <a:off x="9304264" y="3369699"/>
              <a:ext cx="1562176" cy="490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( -5, 5 )  -&gt; ( 6, 5 )</a:t>
              </a:r>
              <a:endParaRPr lang="zh-TW" altLang="en-US" dirty="0"/>
            </a:p>
          </p:txBody>
        </p:sp>
      </p:grp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8200090D-C979-4201-A55F-C5FE6BC53DAC}"/>
              </a:ext>
            </a:extLst>
          </p:cNvPr>
          <p:cNvCxnSpPr>
            <a:cxnSpLocks/>
            <a:stCxn id="137" idx="1"/>
          </p:cNvCxnSpPr>
          <p:nvPr/>
        </p:nvCxnSpPr>
        <p:spPr>
          <a:xfrm flipH="1" flipV="1">
            <a:off x="3220720" y="2494146"/>
            <a:ext cx="4490835" cy="53510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218E48F7-0E11-40E2-BA81-90D2639FC00D}"/>
              </a:ext>
            </a:extLst>
          </p:cNvPr>
          <p:cNvCxnSpPr>
            <a:cxnSpLocks/>
            <a:stCxn id="112" idx="1"/>
          </p:cNvCxnSpPr>
          <p:nvPr/>
        </p:nvCxnSpPr>
        <p:spPr>
          <a:xfrm flipH="1" flipV="1">
            <a:off x="5991659" y="4102052"/>
            <a:ext cx="1743346" cy="14015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9" name="矩形 168">
            <a:extLst>
              <a:ext uri="{FF2B5EF4-FFF2-40B4-BE49-F238E27FC236}">
                <a16:creationId xmlns:a16="http://schemas.microsoft.com/office/drawing/2014/main" id="{38BEEA73-5C5D-4138-B889-729F7A3C618C}"/>
              </a:ext>
            </a:extLst>
          </p:cNvPr>
          <p:cNvSpPr/>
          <p:nvPr/>
        </p:nvSpPr>
        <p:spPr>
          <a:xfrm>
            <a:off x="1166110" y="2221098"/>
            <a:ext cx="2042082" cy="470903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E5C9B481-1D43-4797-90D9-2ABDBA7440A4}"/>
              </a:ext>
            </a:extLst>
          </p:cNvPr>
          <p:cNvSpPr txBox="1"/>
          <p:nvPr/>
        </p:nvSpPr>
        <p:spPr>
          <a:xfrm>
            <a:off x="9533377" y="6162558"/>
            <a:ext cx="268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Cut off, 6&lt;=6 alpha cut off</a:t>
            </a:r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A74D4DC5-940C-4A75-A59E-CB8C613EF578}"/>
              </a:ext>
            </a:extLst>
          </p:cNvPr>
          <p:cNvSpPr txBox="1"/>
          <p:nvPr/>
        </p:nvSpPr>
        <p:spPr>
          <a:xfrm>
            <a:off x="6216361" y="632475"/>
            <a:ext cx="146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第一次搜尋</a:t>
            </a:r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F6974259-1CCD-487E-8840-EF208A6976AA}"/>
              </a:ext>
            </a:extLst>
          </p:cNvPr>
          <p:cNvSpPr txBox="1"/>
          <p:nvPr/>
        </p:nvSpPr>
        <p:spPr>
          <a:xfrm>
            <a:off x="6422203" y="3053640"/>
            <a:ext cx="1469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第一次以後</a:t>
            </a:r>
            <a:endParaRPr lang="en-US" altLang="zh-TW" b="1" dirty="0"/>
          </a:p>
          <a:p>
            <a:r>
              <a:rPr lang="zh-TW" altLang="en-US" b="1" dirty="0"/>
              <a:t>再次搜尋同個點</a:t>
            </a:r>
            <a:endParaRPr lang="en-US" altLang="zh-TW" b="1" dirty="0"/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73273C29-C5CF-4E56-B5CD-E59E9D49EC89}"/>
              </a:ext>
            </a:extLst>
          </p:cNvPr>
          <p:cNvSpPr txBox="1"/>
          <p:nvPr/>
        </p:nvSpPr>
        <p:spPr>
          <a:xfrm>
            <a:off x="5878751" y="5476500"/>
            <a:ext cx="2000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第一次以後</a:t>
            </a:r>
            <a:endParaRPr lang="en-US" altLang="zh-TW" b="1" dirty="0"/>
          </a:p>
          <a:p>
            <a:r>
              <a:rPr lang="zh-TW" altLang="en-US" b="1" dirty="0"/>
              <a:t>再次搜尋同個點</a:t>
            </a:r>
            <a:endParaRPr lang="en-US" altLang="zh-TW" b="1" dirty="0"/>
          </a:p>
          <a:p>
            <a:r>
              <a:rPr lang="zh-TW" altLang="en-US" b="1" dirty="0"/>
              <a:t>假設初始</a:t>
            </a:r>
            <a:r>
              <a:rPr lang="en-US" altLang="zh-TW" sz="1800" dirty="0"/>
              <a:t>( </a:t>
            </a:r>
            <a:r>
              <a:rPr lang="el-GR" altLang="zh-TW" sz="1800" dirty="0"/>
              <a:t>α, β</a:t>
            </a:r>
            <a:r>
              <a:rPr lang="zh-TW" altLang="en-US" sz="1800" dirty="0"/>
              <a:t> </a:t>
            </a:r>
            <a:r>
              <a:rPr lang="en-US" altLang="zh-TW" sz="1800" dirty="0"/>
              <a:t>)</a:t>
            </a:r>
            <a:r>
              <a:rPr lang="zh-TW" altLang="en-US" sz="1800" dirty="0"/>
              <a:t>不一樣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395605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直線單箭頭接點 259">
            <a:extLst>
              <a:ext uri="{FF2B5EF4-FFF2-40B4-BE49-F238E27FC236}">
                <a16:creationId xmlns:a16="http://schemas.microsoft.com/office/drawing/2014/main" id="{27A6F54E-C3A5-4B3C-A3DD-79410F139C17}"/>
              </a:ext>
            </a:extLst>
          </p:cNvPr>
          <p:cNvCxnSpPr>
            <a:cxnSpLocks/>
            <a:endCxn id="265" idx="3"/>
          </p:cNvCxnSpPr>
          <p:nvPr/>
        </p:nvCxnSpPr>
        <p:spPr>
          <a:xfrm flipH="1" flipV="1">
            <a:off x="5882640" y="4661611"/>
            <a:ext cx="1994546" cy="15219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C499081-5203-4737-A935-04680A480D81}"/>
              </a:ext>
            </a:extLst>
          </p:cNvPr>
          <p:cNvSpPr txBox="1"/>
          <p:nvPr/>
        </p:nvSpPr>
        <p:spPr>
          <a:xfrm>
            <a:off x="611783" y="482942"/>
            <a:ext cx="62799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 err="1"/>
              <a:t>MAX_Alpha_Beta</a:t>
            </a:r>
            <a:r>
              <a:rPr lang="en-US" altLang="zh-TW" sz="1400" dirty="0"/>
              <a:t>( </a:t>
            </a:r>
            <a:r>
              <a:rPr lang="el-GR" altLang="zh-TW" sz="1400" dirty="0"/>
              <a:t>α, β</a:t>
            </a:r>
            <a:r>
              <a:rPr lang="en-US" altLang="zh-TW" sz="1400" dirty="0"/>
              <a:t> </a:t>
            </a:r>
            <a:r>
              <a:rPr lang="el-GR" altLang="zh-TW" sz="1400" dirty="0"/>
              <a:t>) {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b="1" dirty="0">
                <a:solidFill>
                  <a:srgbClr val="00B050"/>
                </a:solidFill>
              </a:rPr>
              <a:t>if</a:t>
            </a:r>
            <a:r>
              <a:rPr lang="en-US" altLang="zh-TW" sz="1400" dirty="0"/>
              <a:t>  </a:t>
            </a:r>
            <a:r>
              <a:rPr lang="en-US" altLang="zh-TW" sz="1400" dirty="0" err="1"/>
              <a:t>HashTable</a:t>
            </a:r>
            <a:r>
              <a:rPr lang="en-US" altLang="zh-TW" sz="1400" dirty="0"/>
              <a:t> != NULL </a:t>
            </a:r>
            <a:r>
              <a:rPr lang="en-US" altLang="zh-TW" sz="1400" b="1" dirty="0">
                <a:solidFill>
                  <a:srgbClr val="00B050"/>
                </a:solidFill>
              </a:rPr>
              <a:t>and</a:t>
            </a:r>
            <a:r>
              <a:rPr lang="en-US" altLang="zh-TW" sz="1400" dirty="0"/>
              <a:t> </a:t>
            </a:r>
            <a:r>
              <a:rPr lang="en-US" altLang="zh-TW" sz="1400" dirty="0" err="1"/>
              <a:t>HashTable.depth</a:t>
            </a:r>
            <a:r>
              <a:rPr lang="en-US" altLang="zh-TW" sz="1400" dirty="0"/>
              <a:t> ≥ depth </a:t>
            </a:r>
            <a:r>
              <a:rPr lang="en-US" altLang="zh-TW" sz="1400" b="1" dirty="0">
                <a:solidFill>
                  <a:srgbClr val="00B050"/>
                </a:solidFill>
              </a:rPr>
              <a:t>then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zh-TW" altLang="en-US" sz="1400" b="1" dirty="0">
                <a:solidFill>
                  <a:srgbClr val="00B050"/>
                </a:solidFill>
              </a:rPr>
              <a:t>     </a:t>
            </a:r>
            <a:r>
              <a:rPr lang="en-US" altLang="zh-TW" sz="1400" b="1" dirty="0">
                <a:solidFill>
                  <a:srgbClr val="00B050"/>
                </a:solidFill>
              </a:rPr>
              <a:t>if</a:t>
            </a:r>
            <a:r>
              <a:rPr lang="en-US" altLang="zh-TW" sz="1400" dirty="0"/>
              <a:t>  flag == </a:t>
            </a:r>
            <a:r>
              <a:rPr lang="en-US" altLang="zh-TW" sz="1400" b="1" dirty="0">
                <a:solidFill>
                  <a:srgbClr val="FF0000"/>
                </a:solidFill>
              </a:rPr>
              <a:t>EXACT</a:t>
            </a:r>
            <a:r>
              <a:rPr lang="en-US" altLang="zh-TW" sz="1400" dirty="0"/>
              <a:t> </a:t>
            </a:r>
            <a:r>
              <a:rPr lang="en-US" altLang="zh-TW" sz="1400" b="1" dirty="0">
                <a:solidFill>
                  <a:srgbClr val="00B050"/>
                </a:solidFill>
              </a:rPr>
              <a:t>then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zh-TW" altLang="en-US" sz="1400" b="1" dirty="0">
                <a:solidFill>
                  <a:srgbClr val="00B050"/>
                </a:solidFill>
              </a:rPr>
              <a:t>   </a:t>
            </a:r>
            <a:r>
              <a:rPr lang="en-US" altLang="zh-TW" sz="1400" dirty="0"/>
              <a:t>       </a:t>
            </a:r>
            <a:r>
              <a:rPr lang="en-US" altLang="zh-TW" sz="1400" b="1" dirty="0">
                <a:solidFill>
                  <a:srgbClr val="00B050"/>
                </a:solidFill>
              </a:rPr>
              <a:t>return</a:t>
            </a:r>
            <a:r>
              <a:rPr lang="en-US" altLang="zh-TW" sz="1400" dirty="0"/>
              <a:t> </a:t>
            </a:r>
            <a:r>
              <a:rPr lang="en-US" altLang="zh-TW" sz="1400" dirty="0" err="1"/>
              <a:t>HashTable.value</a:t>
            </a:r>
            <a:endParaRPr lang="en-US" altLang="zh-TW" sz="1400" dirty="0"/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	</a:t>
            </a:r>
            <a:r>
              <a:rPr lang="zh-TW" altLang="en-US" sz="1400" dirty="0"/>
              <a:t>  </a:t>
            </a:r>
            <a:r>
              <a:rPr lang="en-US" altLang="zh-TW" sz="1400" b="1" dirty="0">
                <a:solidFill>
                  <a:srgbClr val="00B050"/>
                </a:solidFill>
              </a:rPr>
              <a:t>else</a:t>
            </a:r>
            <a:r>
              <a:rPr lang="en-US" altLang="zh-TW" sz="1400" dirty="0"/>
              <a:t> </a:t>
            </a:r>
            <a:r>
              <a:rPr lang="en-US" altLang="zh-TW" sz="1400" b="1" dirty="0">
                <a:solidFill>
                  <a:srgbClr val="00B050"/>
                </a:solidFill>
              </a:rPr>
              <a:t>if</a:t>
            </a:r>
            <a:r>
              <a:rPr lang="en-US" altLang="zh-TW" sz="1400" dirty="0"/>
              <a:t>  flag == </a:t>
            </a:r>
            <a:r>
              <a:rPr lang="en-US" altLang="zh-TW" sz="1400" b="1" dirty="0">
                <a:solidFill>
                  <a:srgbClr val="FF0000"/>
                </a:solidFill>
              </a:rPr>
              <a:t>LOWERBOUND</a:t>
            </a:r>
            <a:r>
              <a:rPr lang="en-US" altLang="zh-TW" sz="1400" dirty="0"/>
              <a:t> </a:t>
            </a:r>
            <a:r>
              <a:rPr lang="en-US" altLang="zh-TW" sz="1400" b="1" dirty="0">
                <a:solidFill>
                  <a:srgbClr val="00B050"/>
                </a:solidFill>
              </a:rPr>
              <a:t>then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	</a:t>
            </a:r>
            <a:r>
              <a:rPr lang="zh-TW" altLang="en-US" sz="1400" dirty="0"/>
              <a:t>       </a:t>
            </a:r>
            <a:r>
              <a:rPr lang="el-GR" altLang="zh-TW" sz="1400" dirty="0"/>
              <a:t>α = </a:t>
            </a:r>
            <a:r>
              <a:rPr lang="en-US" altLang="zh-TW" sz="1400" dirty="0"/>
              <a:t>max( </a:t>
            </a:r>
            <a:r>
              <a:rPr lang="el-GR" altLang="zh-TW" sz="1400" dirty="0"/>
              <a:t>α, </a:t>
            </a:r>
            <a:r>
              <a:rPr lang="en-US" altLang="zh-TW" sz="1400" dirty="0" err="1"/>
              <a:t>HashTable.value</a:t>
            </a:r>
            <a:r>
              <a:rPr lang="en-US" altLang="zh-TW" sz="1400" dirty="0"/>
              <a:t> )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</a:t>
            </a:r>
            <a:r>
              <a:rPr lang="zh-TW" altLang="en-US" sz="1400" dirty="0"/>
              <a:t>  </a:t>
            </a:r>
            <a:r>
              <a:rPr lang="en-US" altLang="zh-TW" sz="1400" b="1" dirty="0">
                <a:solidFill>
                  <a:srgbClr val="00B050"/>
                </a:solidFill>
              </a:rPr>
              <a:t>else</a:t>
            </a:r>
            <a:r>
              <a:rPr lang="en-US" altLang="zh-TW" sz="1400" dirty="0"/>
              <a:t> </a:t>
            </a:r>
            <a:r>
              <a:rPr lang="en-US" altLang="zh-TW" sz="1400" b="1" dirty="0">
                <a:solidFill>
                  <a:srgbClr val="00B050"/>
                </a:solidFill>
              </a:rPr>
              <a:t>if</a:t>
            </a:r>
            <a:r>
              <a:rPr lang="en-US" altLang="zh-TW" sz="1400" dirty="0"/>
              <a:t>  flag == </a:t>
            </a:r>
            <a:r>
              <a:rPr lang="en-US" altLang="zh-TW" sz="1400" b="1" dirty="0">
                <a:solidFill>
                  <a:srgbClr val="FF0000"/>
                </a:solidFill>
              </a:rPr>
              <a:t>UPPERBOUND</a:t>
            </a:r>
            <a:r>
              <a:rPr lang="en-US" altLang="zh-TW" sz="1400" dirty="0"/>
              <a:t> </a:t>
            </a:r>
            <a:r>
              <a:rPr lang="en-US" altLang="zh-TW" sz="1400" b="1" dirty="0">
                <a:solidFill>
                  <a:srgbClr val="00B050"/>
                </a:solidFill>
              </a:rPr>
              <a:t>then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   </a:t>
            </a:r>
            <a:r>
              <a:rPr lang="zh-TW" altLang="en-US" sz="1400" dirty="0"/>
              <a:t>    </a:t>
            </a:r>
            <a:r>
              <a:rPr lang="el-GR" altLang="zh-TW" sz="1400" dirty="0"/>
              <a:t>β = </a:t>
            </a:r>
            <a:r>
              <a:rPr lang="en-US" altLang="zh-TW" sz="1400" dirty="0"/>
              <a:t>min( </a:t>
            </a:r>
            <a:r>
              <a:rPr lang="el-GR" altLang="zh-TW" sz="1400" dirty="0"/>
              <a:t>β, </a:t>
            </a:r>
            <a:r>
              <a:rPr lang="en-US" altLang="zh-TW" sz="1400" dirty="0" err="1"/>
              <a:t>HashTable.value</a:t>
            </a:r>
            <a:r>
              <a:rPr lang="en-US" altLang="zh-TW" sz="1400" dirty="0"/>
              <a:t> )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</a:t>
            </a:r>
            <a:r>
              <a:rPr lang="zh-TW" altLang="en-US" sz="1400" dirty="0"/>
              <a:t>  </a:t>
            </a:r>
            <a:r>
              <a:rPr lang="en-US" altLang="zh-TW" sz="1400" b="1" dirty="0">
                <a:solidFill>
                  <a:srgbClr val="00B050"/>
                </a:solidFill>
              </a:rPr>
              <a:t>if</a:t>
            </a:r>
            <a:r>
              <a:rPr lang="en-US" altLang="zh-TW" sz="1400" dirty="0"/>
              <a:t> </a:t>
            </a:r>
            <a:r>
              <a:rPr lang="el-GR" altLang="zh-TW" sz="1400" dirty="0"/>
              <a:t>α ≥ β </a:t>
            </a:r>
            <a:r>
              <a:rPr lang="en-US" altLang="zh-TW" sz="1400" b="1" dirty="0">
                <a:solidFill>
                  <a:srgbClr val="00B050"/>
                </a:solidFill>
              </a:rPr>
              <a:t>then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   </a:t>
            </a:r>
            <a:r>
              <a:rPr lang="zh-TW" altLang="en-US" sz="1400" dirty="0"/>
              <a:t>   </a:t>
            </a:r>
            <a:r>
              <a:rPr lang="en-US" altLang="zh-TW" sz="1400" b="1" dirty="0">
                <a:solidFill>
                  <a:srgbClr val="00B050"/>
                </a:solidFill>
              </a:rPr>
              <a:t>return</a:t>
            </a:r>
            <a:r>
              <a:rPr lang="en-US" altLang="zh-TW" sz="1400" dirty="0"/>
              <a:t> </a:t>
            </a:r>
            <a:r>
              <a:rPr lang="en-US" altLang="zh-TW" sz="1400" dirty="0" err="1"/>
              <a:t>HashTable.value</a:t>
            </a:r>
            <a:endParaRPr lang="en-US" altLang="zh-TW" sz="1400" dirty="0"/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zh-TW" altLang="en-US" sz="1400" dirty="0"/>
              <a:t>   </a:t>
            </a:r>
            <a:r>
              <a:rPr lang="en-US" altLang="zh-TW" dirty="0"/>
              <a:t>begin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       m = - ∞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       </a:t>
            </a:r>
            <a:r>
              <a:rPr lang="en-US" altLang="zh-TW" sz="1400" b="1" dirty="0">
                <a:solidFill>
                  <a:srgbClr val="00B050"/>
                </a:solidFill>
              </a:rPr>
              <a:t>for</a:t>
            </a:r>
            <a:r>
              <a:rPr lang="en-US" altLang="zh-TW" sz="1400" b="1" dirty="0"/>
              <a:t> </a:t>
            </a:r>
            <a:r>
              <a:rPr lang="en-US" altLang="zh-TW" sz="1400" b="1" dirty="0">
                <a:solidFill>
                  <a:srgbClr val="00B050"/>
                </a:solidFill>
              </a:rPr>
              <a:t>loop</a:t>
            </a:r>
            <a:r>
              <a:rPr lang="en-US" altLang="zh-TW" sz="1400" b="1" dirty="0"/>
              <a:t> </a:t>
            </a:r>
            <a:r>
              <a:rPr lang="en-US" altLang="zh-TW" sz="1400" dirty="0"/>
              <a:t>: 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             t = </a:t>
            </a:r>
            <a:r>
              <a:rPr lang="en-US" altLang="zh-TW" sz="1400" dirty="0" err="1"/>
              <a:t>MIN_Alpha_Beta</a:t>
            </a:r>
            <a:r>
              <a:rPr lang="en-US" altLang="zh-TW" sz="1400" dirty="0"/>
              <a:t>( MAX(m, </a:t>
            </a:r>
            <a:r>
              <a:rPr lang="el-GR" altLang="zh-TW" sz="1400" dirty="0"/>
              <a:t>α</a:t>
            </a:r>
            <a:r>
              <a:rPr lang="en-US" altLang="zh-TW" sz="1400" dirty="0"/>
              <a:t>)</a:t>
            </a:r>
            <a:r>
              <a:rPr lang="el-GR" altLang="zh-TW" sz="1400" dirty="0"/>
              <a:t>, β</a:t>
            </a:r>
            <a:r>
              <a:rPr lang="en-US" altLang="zh-TW" sz="1400" dirty="0"/>
              <a:t> </a:t>
            </a:r>
            <a:r>
              <a:rPr lang="el-GR" altLang="zh-TW" sz="1400" dirty="0"/>
              <a:t>)</a:t>
            </a:r>
            <a:endParaRPr lang="en-US" altLang="zh-TW" sz="1400" dirty="0"/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             </a:t>
            </a:r>
            <a:r>
              <a:rPr lang="en-US" altLang="zh-TW" sz="1400" b="1" dirty="0">
                <a:solidFill>
                  <a:srgbClr val="00B050"/>
                </a:solidFill>
              </a:rPr>
              <a:t>if</a:t>
            </a:r>
            <a:r>
              <a:rPr lang="en-US" altLang="zh-TW" sz="1400" dirty="0"/>
              <a:t> t &gt; m </a:t>
            </a:r>
            <a:r>
              <a:rPr lang="en-US" altLang="zh-TW" sz="1400" b="1" dirty="0">
                <a:solidFill>
                  <a:srgbClr val="00B050"/>
                </a:solidFill>
              </a:rPr>
              <a:t>then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                 m = t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	             </a:t>
            </a:r>
            <a:r>
              <a:rPr lang="en-US" altLang="zh-TW" sz="1400" b="1" dirty="0">
                <a:solidFill>
                  <a:srgbClr val="00B050"/>
                </a:solidFill>
              </a:rPr>
              <a:t>if</a:t>
            </a:r>
            <a:r>
              <a:rPr lang="en-US" altLang="zh-TW" sz="1400" dirty="0"/>
              <a:t> m &gt;= </a:t>
            </a:r>
            <a:r>
              <a:rPr lang="el-GR" altLang="zh-TW" sz="1400" dirty="0"/>
              <a:t>β </a:t>
            </a:r>
            <a:r>
              <a:rPr lang="en-US" altLang="zh-TW" sz="1400" b="1" dirty="0">
                <a:solidFill>
                  <a:srgbClr val="00B050"/>
                </a:solidFill>
              </a:rPr>
              <a:t>then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                 </a:t>
            </a:r>
            <a:r>
              <a:rPr lang="en-US" altLang="zh-TW" sz="1400" b="1" dirty="0">
                <a:solidFill>
                  <a:srgbClr val="00B050"/>
                </a:solidFill>
              </a:rPr>
              <a:t>if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HashTable.depth</a:t>
            </a:r>
            <a:r>
              <a:rPr lang="en-US" altLang="zh-TW" sz="1400" dirty="0"/>
              <a:t> ≤ depth </a:t>
            </a:r>
            <a:r>
              <a:rPr lang="en-US" altLang="zh-TW" sz="1400" b="1" dirty="0">
                <a:solidFill>
                  <a:srgbClr val="00B050"/>
                </a:solidFill>
              </a:rPr>
              <a:t>or</a:t>
            </a:r>
            <a:r>
              <a:rPr lang="en-US" altLang="zh-TW" sz="1400" dirty="0"/>
              <a:t> </a:t>
            </a:r>
            <a:r>
              <a:rPr lang="en-US" altLang="zh-TW" sz="1400" dirty="0" err="1"/>
              <a:t>HashTable</a:t>
            </a:r>
            <a:r>
              <a:rPr lang="en-US" altLang="zh-TW" sz="1400" dirty="0"/>
              <a:t> == NULL </a:t>
            </a:r>
            <a:r>
              <a:rPr lang="en-US" altLang="zh-TW" sz="1400" b="1" dirty="0">
                <a:solidFill>
                  <a:srgbClr val="00B050"/>
                </a:solidFill>
              </a:rPr>
              <a:t>then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                     flag = </a:t>
            </a:r>
            <a:r>
              <a:rPr lang="en-US" altLang="zh-TW" sz="1400" b="1" dirty="0">
                <a:solidFill>
                  <a:srgbClr val="FF0000"/>
                </a:solidFill>
              </a:rPr>
              <a:t>LOWERBOUND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                     update </a:t>
            </a:r>
            <a:r>
              <a:rPr lang="en-US" altLang="zh-TW" sz="1400" dirty="0" err="1"/>
              <a:t>HashTable</a:t>
            </a:r>
            <a:endParaRPr lang="en-US" altLang="zh-TW" sz="1400" dirty="0"/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</a:t>
            </a:r>
            <a:r>
              <a:rPr lang="en-US" altLang="zh-TW" dirty="0"/>
              <a:t>end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	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b="1" dirty="0">
                <a:solidFill>
                  <a:srgbClr val="00B050"/>
                </a:solidFill>
              </a:rPr>
              <a:t>   if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HashTable.depth</a:t>
            </a:r>
            <a:r>
              <a:rPr lang="en-US" altLang="zh-TW" sz="1400" dirty="0"/>
              <a:t> ≤ depth </a:t>
            </a:r>
            <a:r>
              <a:rPr lang="en-US" altLang="zh-TW" sz="1400" b="1" dirty="0">
                <a:solidFill>
                  <a:srgbClr val="00B050"/>
                </a:solidFill>
              </a:rPr>
              <a:t>or</a:t>
            </a:r>
            <a:r>
              <a:rPr lang="en-US" altLang="zh-TW" sz="1400" dirty="0"/>
              <a:t> </a:t>
            </a:r>
            <a:r>
              <a:rPr lang="en-US" altLang="zh-TW" sz="1400" dirty="0" err="1"/>
              <a:t>HashTable</a:t>
            </a:r>
            <a:r>
              <a:rPr lang="en-US" altLang="zh-TW" sz="1400" dirty="0"/>
              <a:t> == NULL </a:t>
            </a:r>
            <a:r>
              <a:rPr lang="en-US" altLang="zh-TW" sz="1400" b="1" dirty="0">
                <a:solidFill>
                  <a:srgbClr val="00B050"/>
                </a:solidFill>
              </a:rPr>
              <a:t>then</a:t>
            </a:r>
            <a:endParaRPr lang="en-US" altLang="zh-TW" sz="1400" dirty="0"/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	    flag = ( m &gt;</a:t>
            </a:r>
            <a:r>
              <a:rPr lang="el-GR" altLang="zh-TW" sz="1400" dirty="0"/>
              <a:t> α</a:t>
            </a:r>
            <a:r>
              <a:rPr lang="en-US" altLang="zh-TW" sz="1400" dirty="0"/>
              <a:t> ) ? </a:t>
            </a:r>
            <a:r>
              <a:rPr lang="en-US" altLang="zh-TW" sz="1400" b="1" dirty="0">
                <a:solidFill>
                  <a:srgbClr val="FF0000"/>
                </a:solidFill>
              </a:rPr>
              <a:t>EXACT </a:t>
            </a:r>
            <a:r>
              <a:rPr lang="en-US" altLang="zh-TW" sz="1400" b="1" dirty="0"/>
              <a:t>:</a:t>
            </a:r>
            <a:r>
              <a:rPr lang="en-US" altLang="zh-TW" sz="1400" b="1" dirty="0">
                <a:solidFill>
                  <a:srgbClr val="FF0000"/>
                </a:solidFill>
              </a:rPr>
              <a:t> UPPERBOUND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b="1" dirty="0">
                <a:solidFill>
                  <a:srgbClr val="FF0000"/>
                </a:solidFill>
              </a:rPr>
              <a:t>       </a:t>
            </a:r>
            <a:r>
              <a:rPr lang="en-US" altLang="zh-TW" sz="1400" dirty="0"/>
              <a:t>update </a:t>
            </a:r>
            <a:r>
              <a:rPr lang="en-US" altLang="zh-TW" sz="1400" dirty="0" err="1"/>
              <a:t>HashTable</a:t>
            </a:r>
            <a:endParaRPr lang="en-US" altLang="zh-TW" sz="1400" dirty="0"/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}</a:t>
            </a:r>
            <a:endParaRPr lang="zh-TW" altLang="en-US" sz="1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5010B58-DC79-4992-BB73-DF74773F9742}"/>
              </a:ext>
            </a:extLst>
          </p:cNvPr>
          <p:cNvSpPr txBox="1"/>
          <p:nvPr/>
        </p:nvSpPr>
        <p:spPr>
          <a:xfrm>
            <a:off x="612743" y="-11773"/>
            <a:ext cx="90878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/>
              <a:t>為何紀錄 </a:t>
            </a:r>
            <a:r>
              <a:rPr lang="en-US" altLang="zh-TW" sz="3200" b="1" dirty="0">
                <a:solidFill>
                  <a:srgbClr val="FF0000"/>
                </a:solidFill>
              </a:rPr>
              <a:t>UPPERBOUND </a:t>
            </a:r>
            <a:r>
              <a:rPr lang="en-US" altLang="zh-TW" sz="3200" b="1" dirty="0"/>
              <a:t>?</a:t>
            </a:r>
            <a:endParaRPr lang="en-US" altLang="zh-TW" sz="3200" dirty="0"/>
          </a:p>
        </p:txBody>
      </p: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79B3F443-2300-43EB-BCF4-5B3D3472CE18}"/>
              </a:ext>
            </a:extLst>
          </p:cNvPr>
          <p:cNvGrpSpPr/>
          <p:nvPr/>
        </p:nvGrpSpPr>
        <p:grpSpPr>
          <a:xfrm>
            <a:off x="7877184" y="180179"/>
            <a:ext cx="4057266" cy="2053543"/>
            <a:chOff x="7877184" y="180179"/>
            <a:chExt cx="4057266" cy="2248061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99526685-6201-4681-A22E-51D380E98C2B}"/>
                </a:ext>
              </a:extLst>
            </p:cNvPr>
            <p:cNvSpPr/>
            <p:nvPr/>
          </p:nvSpPr>
          <p:spPr>
            <a:xfrm>
              <a:off x="9262470" y="180179"/>
              <a:ext cx="472312" cy="2888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流程圖: 接點 57">
              <a:extLst>
                <a:ext uri="{FF2B5EF4-FFF2-40B4-BE49-F238E27FC236}">
                  <a16:creationId xmlns:a16="http://schemas.microsoft.com/office/drawing/2014/main" id="{50332519-66A3-4AC6-A4A2-F0C5C8BC577F}"/>
                </a:ext>
              </a:extLst>
            </p:cNvPr>
            <p:cNvSpPr/>
            <p:nvPr/>
          </p:nvSpPr>
          <p:spPr>
            <a:xfrm>
              <a:off x="8560318" y="607213"/>
              <a:ext cx="626773" cy="288810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sp>
          <p:nvSpPr>
            <p:cNvPr id="59" name="流程圖: 接點 58">
              <a:extLst>
                <a:ext uri="{FF2B5EF4-FFF2-40B4-BE49-F238E27FC236}">
                  <a16:creationId xmlns:a16="http://schemas.microsoft.com/office/drawing/2014/main" id="{F3B87E25-2504-4D59-BF4A-FC5F98504A8B}"/>
                </a:ext>
              </a:extLst>
            </p:cNvPr>
            <p:cNvSpPr/>
            <p:nvPr/>
          </p:nvSpPr>
          <p:spPr>
            <a:xfrm>
              <a:off x="10274706" y="626740"/>
              <a:ext cx="472312" cy="28881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4EB7E6C6-F19C-4AC1-A49A-0FA174AB588F}"/>
                </a:ext>
              </a:extLst>
            </p:cNvPr>
            <p:cNvCxnSpPr>
              <a:cxnSpLocks/>
              <a:stCxn id="57" idx="2"/>
              <a:endCxn id="58" idx="0"/>
            </p:cNvCxnSpPr>
            <p:nvPr/>
          </p:nvCxnSpPr>
          <p:spPr>
            <a:xfrm flipH="1">
              <a:off x="8873705" y="468989"/>
              <a:ext cx="624921" cy="138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75728F80-5443-4ED4-8F6F-BB326A7D5EF2}"/>
                </a:ext>
              </a:extLst>
            </p:cNvPr>
            <p:cNvCxnSpPr>
              <a:cxnSpLocks/>
              <a:stCxn id="57" idx="2"/>
              <a:endCxn id="59" idx="0"/>
            </p:cNvCxnSpPr>
            <p:nvPr/>
          </p:nvCxnSpPr>
          <p:spPr>
            <a:xfrm>
              <a:off x="9498626" y="468989"/>
              <a:ext cx="1012236" cy="1577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1751B16-B546-476B-B4C0-EF954D3B5023}"/>
                </a:ext>
              </a:extLst>
            </p:cNvPr>
            <p:cNvSpPr/>
            <p:nvPr/>
          </p:nvSpPr>
          <p:spPr>
            <a:xfrm>
              <a:off x="9413522" y="1315110"/>
              <a:ext cx="562662" cy="2888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44F8228-9FCE-49DA-BE20-9DBA04E77A6F}"/>
                </a:ext>
              </a:extLst>
            </p:cNvPr>
            <p:cNvSpPr/>
            <p:nvPr/>
          </p:nvSpPr>
          <p:spPr>
            <a:xfrm>
              <a:off x="10156628" y="1335795"/>
              <a:ext cx="472312" cy="2888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-6</a:t>
              </a:r>
              <a:endParaRPr lang="zh-TW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672D838C-73E4-4419-A4A6-8950B53E516A}"/>
                </a:ext>
              </a:extLst>
            </p:cNvPr>
            <p:cNvSpPr/>
            <p:nvPr/>
          </p:nvSpPr>
          <p:spPr>
            <a:xfrm>
              <a:off x="10809383" y="1337455"/>
              <a:ext cx="472312" cy="2888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738388B-F03A-4A88-9205-FD55466A6C21}"/>
                </a:ext>
              </a:extLst>
            </p:cNvPr>
            <p:cNvSpPr/>
            <p:nvPr/>
          </p:nvSpPr>
          <p:spPr>
            <a:xfrm>
              <a:off x="11462138" y="1333956"/>
              <a:ext cx="472312" cy="2888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D7338F9B-5E4E-4BBE-982C-95F1B30D9A2F}"/>
                </a:ext>
              </a:extLst>
            </p:cNvPr>
            <p:cNvCxnSpPr>
              <a:cxnSpLocks/>
              <a:stCxn id="59" idx="4"/>
              <a:endCxn id="71" idx="0"/>
            </p:cNvCxnSpPr>
            <p:nvPr/>
          </p:nvCxnSpPr>
          <p:spPr>
            <a:xfrm flipH="1">
              <a:off x="9694853" y="915550"/>
              <a:ext cx="816009" cy="399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B97DA79D-CFD1-444D-AE21-45BC7586B567}"/>
                </a:ext>
              </a:extLst>
            </p:cNvPr>
            <p:cNvCxnSpPr>
              <a:cxnSpLocks/>
              <a:stCxn id="59" idx="4"/>
              <a:endCxn id="72" idx="0"/>
            </p:cNvCxnSpPr>
            <p:nvPr/>
          </p:nvCxnSpPr>
          <p:spPr>
            <a:xfrm flipH="1">
              <a:off x="10392784" y="915550"/>
              <a:ext cx="118078" cy="420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CEC83E6A-1972-4AD8-8A03-498DA65A95E5}"/>
                </a:ext>
              </a:extLst>
            </p:cNvPr>
            <p:cNvCxnSpPr>
              <a:cxnSpLocks/>
              <a:stCxn id="59" idx="4"/>
              <a:endCxn id="73" idx="0"/>
            </p:cNvCxnSpPr>
            <p:nvPr/>
          </p:nvCxnSpPr>
          <p:spPr>
            <a:xfrm>
              <a:off x="10510862" y="915550"/>
              <a:ext cx="534677" cy="421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B28ECDF3-3832-4998-AB88-DA0CF058F673}"/>
                </a:ext>
              </a:extLst>
            </p:cNvPr>
            <p:cNvCxnSpPr>
              <a:cxnSpLocks/>
              <a:stCxn id="59" idx="4"/>
              <a:endCxn id="74" idx="0"/>
            </p:cNvCxnSpPr>
            <p:nvPr/>
          </p:nvCxnSpPr>
          <p:spPr>
            <a:xfrm>
              <a:off x="10510862" y="915550"/>
              <a:ext cx="1187432" cy="418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C333B2CB-5B5D-4641-B8CE-D2D6FACF0888}"/>
                </a:ext>
              </a:extLst>
            </p:cNvPr>
            <p:cNvSpPr txBox="1"/>
            <p:nvPr/>
          </p:nvSpPr>
          <p:spPr>
            <a:xfrm>
              <a:off x="10664562" y="514580"/>
              <a:ext cx="9424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( -5, 5 )</a:t>
              </a:r>
              <a:endParaRPr lang="zh-TW" altLang="en-US" sz="1400" dirty="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84FD3FE1-F50C-4E6F-AC23-74F85E6C78CF}"/>
                </a:ext>
              </a:extLst>
            </p:cNvPr>
            <p:cNvSpPr txBox="1"/>
            <p:nvPr/>
          </p:nvSpPr>
          <p:spPr>
            <a:xfrm>
              <a:off x="10102857" y="1045350"/>
              <a:ext cx="1268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( -5, 3)</a:t>
              </a:r>
              <a:endParaRPr lang="zh-TW" altLang="en-US" sz="14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C2C23177-13E4-49E1-BEEF-49074CF1D2CC}"/>
                </a:ext>
              </a:extLst>
            </p:cNvPr>
            <p:cNvSpPr txBox="1"/>
            <p:nvPr/>
          </p:nvSpPr>
          <p:spPr>
            <a:xfrm>
              <a:off x="7877184" y="1769070"/>
              <a:ext cx="1767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-6 &lt;= -5</a:t>
              </a:r>
            </a:p>
            <a:p>
              <a:r>
                <a:rPr lang="en-US" altLang="zh-TW" sz="1400" dirty="0"/>
                <a:t>Flag = UPPERBOUND</a:t>
              </a:r>
              <a:endParaRPr lang="zh-TW" altLang="en-US" sz="1400" dirty="0"/>
            </a:p>
          </p:txBody>
        </p:sp>
        <p:sp>
          <p:nvSpPr>
            <p:cNvPr id="80" name="流程圖: 接點 79">
              <a:extLst>
                <a:ext uri="{FF2B5EF4-FFF2-40B4-BE49-F238E27FC236}">
                  <a16:creationId xmlns:a16="http://schemas.microsoft.com/office/drawing/2014/main" id="{81BF98E5-1023-4E70-BB9B-098FC9291571}"/>
                </a:ext>
              </a:extLst>
            </p:cNvPr>
            <p:cNvSpPr/>
            <p:nvPr/>
          </p:nvSpPr>
          <p:spPr>
            <a:xfrm>
              <a:off x="9562151" y="1980169"/>
              <a:ext cx="472312" cy="288810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-6</a:t>
              </a:r>
              <a:endParaRPr lang="zh-TW" altLang="en-US" sz="1400" dirty="0"/>
            </a:p>
          </p:txBody>
        </p:sp>
        <p:sp>
          <p:nvSpPr>
            <p:cNvPr id="81" name="流程圖: 接點 80">
              <a:extLst>
                <a:ext uri="{FF2B5EF4-FFF2-40B4-BE49-F238E27FC236}">
                  <a16:creationId xmlns:a16="http://schemas.microsoft.com/office/drawing/2014/main" id="{B7AF83F8-6AF1-4C50-B65D-9DE4EE3BDE4A}"/>
                </a:ext>
              </a:extLst>
            </p:cNvPr>
            <p:cNvSpPr/>
            <p:nvPr/>
          </p:nvSpPr>
          <p:spPr>
            <a:xfrm>
              <a:off x="10183723" y="1982251"/>
              <a:ext cx="472312" cy="288810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-9</a:t>
              </a:r>
              <a:endParaRPr lang="zh-TW" altLang="en-US" sz="1400" dirty="0"/>
            </a:p>
          </p:txBody>
        </p:sp>
        <p:sp>
          <p:nvSpPr>
            <p:cNvPr id="82" name="流程圖: 接點 81">
              <a:extLst>
                <a:ext uri="{FF2B5EF4-FFF2-40B4-BE49-F238E27FC236}">
                  <a16:creationId xmlns:a16="http://schemas.microsoft.com/office/drawing/2014/main" id="{3B4175F9-644C-41D4-BE8F-A2028DDCF5FE}"/>
                </a:ext>
              </a:extLst>
            </p:cNvPr>
            <p:cNvSpPr/>
            <p:nvPr/>
          </p:nvSpPr>
          <p:spPr>
            <a:xfrm>
              <a:off x="10836478" y="1980169"/>
              <a:ext cx="472312" cy="288810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-8</a:t>
              </a:r>
              <a:endParaRPr lang="zh-TW" altLang="en-US" sz="1400" dirty="0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7A1FEC6-8B45-43FA-8EC6-A7A65D1A6D9C}"/>
                </a:ext>
              </a:extLst>
            </p:cNvPr>
            <p:cNvCxnSpPr>
              <a:cxnSpLocks/>
              <a:stCxn id="72" idx="2"/>
              <a:endCxn id="80" idx="0"/>
            </p:cNvCxnSpPr>
            <p:nvPr/>
          </p:nvCxnSpPr>
          <p:spPr>
            <a:xfrm flipH="1">
              <a:off x="9798307" y="1624605"/>
              <a:ext cx="594477" cy="355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96AD60F-ADD9-4C46-BB33-25495DB8AFD7}"/>
                </a:ext>
              </a:extLst>
            </p:cNvPr>
            <p:cNvCxnSpPr>
              <a:cxnSpLocks/>
              <a:stCxn id="72" idx="2"/>
              <a:endCxn id="81" idx="0"/>
            </p:cNvCxnSpPr>
            <p:nvPr/>
          </p:nvCxnSpPr>
          <p:spPr>
            <a:xfrm>
              <a:off x="10392784" y="1624605"/>
              <a:ext cx="27095" cy="357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EDE94257-324C-4129-9202-7BA200CD6DD0}"/>
                </a:ext>
              </a:extLst>
            </p:cNvPr>
            <p:cNvCxnSpPr>
              <a:cxnSpLocks/>
              <a:stCxn id="72" idx="2"/>
              <a:endCxn id="82" idx="0"/>
            </p:cNvCxnSpPr>
            <p:nvPr/>
          </p:nvCxnSpPr>
          <p:spPr>
            <a:xfrm>
              <a:off x="10392784" y="1624605"/>
              <a:ext cx="679850" cy="355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文字方塊 140">
              <a:extLst>
                <a:ext uri="{FF2B5EF4-FFF2-40B4-BE49-F238E27FC236}">
                  <a16:creationId xmlns:a16="http://schemas.microsoft.com/office/drawing/2014/main" id="{6750418B-5282-47FD-A75E-71A573DD9347}"/>
                </a:ext>
              </a:extLst>
            </p:cNvPr>
            <p:cNvSpPr txBox="1"/>
            <p:nvPr/>
          </p:nvSpPr>
          <p:spPr>
            <a:xfrm>
              <a:off x="8480805" y="964495"/>
              <a:ext cx="1767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-6 &lt;= -5, alpha cut off</a:t>
              </a: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37EBD126-7DF7-4EED-AD27-8E4110813BE6}"/>
                </a:ext>
              </a:extLst>
            </p:cNvPr>
            <p:cNvSpPr/>
            <p:nvPr/>
          </p:nvSpPr>
          <p:spPr>
            <a:xfrm>
              <a:off x="7877184" y="1287516"/>
              <a:ext cx="3493833" cy="114072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3" name="矩形 142">
            <a:extLst>
              <a:ext uri="{FF2B5EF4-FFF2-40B4-BE49-F238E27FC236}">
                <a16:creationId xmlns:a16="http://schemas.microsoft.com/office/drawing/2014/main" id="{CAB30AC8-55C2-4827-BE46-72F32557B5E7}"/>
              </a:ext>
            </a:extLst>
          </p:cNvPr>
          <p:cNvSpPr/>
          <p:nvPr/>
        </p:nvSpPr>
        <p:spPr>
          <a:xfrm>
            <a:off x="1090304" y="5381172"/>
            <a:ext cx="4205780" cy="80613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11D38972-996D-49F0-BF6F-BA40E839C6CB}"/>
              </a:ext>
            </a:extLst>
          </p:cNvPr>
          <p:cNvCxnSpPr>
            <a:cxnSpLocks/>
            <a:stCxn id="142" idx="1"/>
            <a:endCxn id="143" idx="3"/>
          </p:cNvCxnSpPr>
          <p:nvPr/>
        </p:nvCxnSpPr>
        <p:spPr>
          <a:xfrm flipH="1">
            <a:off x="5296084" y="1712712"/>
            <a:ext cx="2581100" cy="40715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82DC151E-87FB-4E76-8143-47E2B090F1E8}"/>
              </a:ext>
            </a:extLst>
          </p:cNvPr>
          <p:cNvSpPr txBox="1"/>
          <p:nvPr/>
        </p:nvSpPr>
        <p:spPr>
          <a:xfrm>
            <a:off x="6473801" y="183565"/>
            <a:ext cx="146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第一次搜尋</a:t>
            </a:r>
          </a:p>
        </p:txBody>
      </p: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48FA5852-89AC-43E9-8F9C-0BA3A509EBC4}"/>
              </a:ext>
            </a:extLst>
          </p:cNvPr>
          <p:cNvGrpSpPr/>
          <p:nvPr/>
        </p:nvGrpSpPr>
        <p:grpSpPr>
          <a:xfrm>
            <a:off x="7868643" y="2373834"/>
            <a:ext cx="4057266" cy="2053543"/>
            <a:chOff x="7877184" y="180179"/>
            <a:chExt cx="4057266" cy="2248061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71734176-9EAC-4157-89DE-ADDAFA001DF9}"/>
                </a:ext>
              </a:extLst>
            </p:cNvPr>
            <p:cNvSpPr/>
            <p:nvPr/>
          </p:nvSpPr>
          <p:spPr>
            <a:xfrm>
              <a:off x="9262470" y="180179"/>
              <a:ext cx="472312" cy="2888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流程圖: 接點 200">
              <a:extLst>
                <a:ext uri="{FF2B5EF4-FFF2-40B4-BE49-F238E27FC236}">
                  <a16:creationId xmlns:a16="http://schemas.microsoft.com/office/drawing/2014/main" id="{5437453F-CD73-46DD-84FC-232C76B2A803}"/>
                </a:ext>
              </a:extLst>
            </p:cNvPr>
            <p:cNvSpPr/>
            <p:nvPr/>
          </p:nvSpPr>
          <p:spPr>
            <a:xfrm>
              <a:off x="8560318" y="607213"/>
              <a:ext cx="626773" cy="288810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sp>
          <p:nvSpPr>
            <p:cNvPr id="202" name="流程圖: 接點 201">
              <a:extLst>
                <a:ext uri="{FF2B5EF4-FFF2-40B4-BE49-F238E27FC236}">
                  <a16:creationId xmlns:a16="http://schemas.microsoft.com/office/drawing/2014/main" id="{9E04DFB4-B900-4524-AEAB-51E9EC02B6B7}"/>
                </a:ext>
              </a:extLst>
            </p:cNvPr>
            <p:cNvSpPr/>
            <p:nvPr/>
          </p:nvSpPr>
          <p:spPr>
            <a:xfrm>
              <a:off x="10274706" y="626740"/>
              <a:ext cx="472312" cy="28881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203" name="直線接點 202">
              <a:extLst>
                <a:ext uri="{FF2B5EF4-FFF2-40B4-BE49-F238E27FC236}">
                  <a16:creationId xmlns:a16="http://schemas.microsoft.com/office/drawing/2014/main" id="{A24F3658-9A51-4030-A23D-42993A16B21C}"/>
                </a:ext>
              </a:extLst>
            </p:cNvPr>
            <p:cNvCxnSpPr>
              <a:cxnSpLocks/>
              <a:stCxn id="200" idx="2"/>
              <a:endCxn id="201" idx="0"/>
            </p:cNvCxnSpPr>
            <p:nvPr/>
          </p:nvCxnSpPr>
          <p:spPr>
            <a:xfrm flipH="1">
              <a:off x="8873705" y="468989"/>
              <a:ext cx="624921" cy="138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05D43938-BE32-49AD-B432-A39274E01E42}"/>
                </a:ext>
              </a:extLst>
            </p:cNvPr>
            <p:cNvCxnSpPr>
              <a:cxnSpLocks/>
              <a:stCxn id="200" idx="2"/>
              <a:endCxn id="202" idx="0"/>
            </p:cNvCxnSpPr>
            <p:nvPr/>
          </p:nvCxnSpPr>
          <p:spPr>
            <a:xfrm>
              <a:off x="9498626" y="468989"/>
              <a:ext cx="1012236" cy="1577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46EFA208-9D43-444E-95B0-C8234A5947E4}"/>
                </a:ext>
              </a:extLst>
            </p:cNvPr>
            <p:cNvSpPr/>
            <p:nvPr/>
          </p:nvSpPr>
          <p:spPr>
            <a:xfrm>
              <a:off x="9413522" y="1315110"/>
              <a:ext cx="562662" cy="2888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0A4CFC1E-7DD2-4782-8D59-BCE71AD7A225}"/>
                </a:ext>
              </a:extLst>
            </p:cNvPr>
            <p:cNvSpPr/>
            <p:nvPr/>
          </p:nvSpPr>
          <p:spPr>
            <a:xfrm>
              <a:off x="10156628" y="1335795"/>
              <a:ext cx="472312" cy="2888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FA194170-C73E-4542-92A9-D7C53862012E}"/>
                </a:ext>
              </a:extLst>
            </p:cNvPr>
            <p:cNvSpPr/>
            <p:nvPr/>
          </p:nvSpPr>
          <p:spPr>
            <a:xfrm>
              <a:off x="10809383" y="1337455"/>
              <a:ext cx="472312" cy="2888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9B75FBAE-2CED-4FEE-8052-7C0B450C003D}"/>
                </a:ext>
              </a:extLst>
            </p:cNvPr>
            <p:cNvSpPr/>
            <p:nvPr/>
          </p:nvSpPr>
          <p:spPr>
            <a:xfrm>
              <a:off x="11462138" y="1333956"/>
              <a:ext cx="472312" cy="2888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2C6C7A59-89C4-4705-8FB9-FD8C94B50754}"/>
                </a:ext>
              </a:extLst>
            </p:cNvPr>
            <p:cNvCxnSpPr>
              <a:cxnSpLocks/>
              <a:stCxn id="202" idx="4"/>
              <a:endCxn id="205" idx="0"/>
            </p:cNvCxnSpPr>
            <p:nvPr/>
          </p:nvCxnSpPr>
          <p:spPr>
            <a:xfrm flipH="1">
              <a:off x="9694853" y="915550"/>
              <a:ext cx="816009" cy="399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B15B5815-8CE8-4625-B838-9A44A9DC84F5}"/>
                </a:ext>
              </a:extLst>
            </p:cNvPr>
            <p:cNvCxnSpPr>
              <a:cxnSpLocks/>
              <a:stCxn id="202" idx="4"/>
              <a:endCxn id="206" idx="0"/>
            </p:cNvCxnSpPr>
            <p:nvPr/>
          </p:nvCxnSpPr>
          <p:spPr>
            <a:xfrm flipH="1">
              <a:off x="10392784" y="915550"/>
              <a:ext cx="118078" cy="420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>
              <a:extLst>
                <a:ext uri="{FF2B5EF4-FFF2-40B4-BE49-F238E27FC236}">
                  <a16:creationId xmlns:a16="http://schemas.microsoft.com/office/drawing/2014/main" id="{E07F847F-8542-4DF9-91EF-44F5BFD4C264}"/>
                </a:ext>
              </a:extLst>
            </p:cNvPr>
            <p:cNvCxnSpPr>
              <a:cxnSpLocks/>
              <a:stCxn id="202" idx="4"/>
              <a:endCxn id="207" idx="0"/>
            </p:cNvCxnSpPr>
            <p:nvPr/>
          </p:nvCxnSpPr>
          <p:spPr>
            <a:xfrm>
              <a:off x="10510862" y="915550"/>
              <a:ext cx="534677" cy="421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FD9845AA-E899-4E9C-81DC-DCADAEA80F56}"/>
                </a:ext>
              </a:extLst>
            </p:cNvPr>
            <p:cNvCxnSpPr>
              <a:cxnSpLocks/>
              <a:stCxn id="202" idx="4"/>
              <a:endCxn id="208" idx="0"/>
            </p:cNvCxnSpPr>
            <p:nvPr/>
          </p:nvCxnSpPr>
          <p:spPr>
            <a:xfrm>
              <a:off x="10510862" y="915550"/>
              <a:ext cx="1187432" cy="418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文字方塊 212">
              <a:extLst>
                <a:ext uri="{FF2B5EF4-FFF2-40B4-BE49-F238E27FC236}">
                  <a16:creationId xmlns:a16="http://schemas.microsoft.com/office/drawing/2014/main" id="{28E4095D-3884-4527-B30A-39DA9A5F858A}"/>
                </a:ext>
              </a:extLst>
            </p:cNvPr>
            <p:cNvSpPr txBox="1"/>
            <p:nvPr/>
          </p:nvSpPr>
          <p:spPr>
            <a:xfrm>
              <a:off x="10664562" y="514580"/>
              <a:ext cx="9424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( -5, 5 )</a:t>
              </a:r>
              <a:endParaRPr lang="zh-TW" altLang="en-US" sz="1400" dirty="0"/>
            </a:p>
          </p:txBody>
        </p:sp>
        <p:sp>
          <p:nvSpPr>
            <p:cNvPr id="214" name="文字方塊 213">
              <a:extLst>
                <a:ext uri="{FF2B5EF4-FFF2-40B4-BE49-F238E27FC236}">
                  <a16:creationId xmlns:a16="http://schemas.microsoft.com/office/drawing/2014/main" id="{D89ED79A-E1A4-46E0-969E-153512042CFB}"/>
                </a:ext>
              </a:extLst>
            </p:cNvPr>
            <p:cNvSpPr txBox="1"/>
            <p:nvPr/>
          </p:nvSpPr>
          <p:spPr>
            <a:xfrm>
              <a:off x="9744961" y="1594369"/>
              <a:ext cx="1366593" cy="33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( -5, 3) -&gt; ( -5, -6)</a:t>
              </a:r>
              <a:endParaRPr lang="zh-TW" altLang="en-US" sz="1400" dirty="0"/>
            </a:p>
          </p:txBody>
        </p:sp>
        <p:sp>
          <p:nvSpPr>
            <p:cNvPr id="216" name="流程圖: 接點 215">
              <a:extLst>
                <a:ext uri="{FF2B5EF4-FFF2-40B4-BE49-F238E27FC236}">
                  <a16:creationId xmlns:a16="http://schemas.microsoft.com/office/drawing/2014/main" id="{A2D1FAD2-8A28-4D29-935E-37F3BE5F14B3}"/>
                </a:ext>
              </a:extLst>
            </p:cNvPr>
            <p:cNvSpPr/>
            <p:nvPr/>
          </p:nvSpPr>
          <p:spPr>
            <a:xfrm>
              <a:off x="9562151" y="1980169"/>
              <a:ext cx="472312" cy="28881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17" name="流程圖: 接點 216">
              <a:extLst>
                <a:ext uri="{FF2B5EF4-FFF2-40B4-BE49-F238E27FC236}">
                  <a16:creationId xmlns:a16="http://schemas.microsoft.com/office/drawing/2014/main" id="{4EF99511-58CC-4A13-9790-A8EA83BB9920}"/>
                </a:ext>
              </a:extLst>
            </p:cNvPr>
            <p:cNvSpPr/>
            <p:nvPr/>
          </p:nvSpPr>
          <p:spPr>
            <a:xfrm>
              <a:off x="10183723" y="1982251"/>
              <a:ext cx="472312" cy="288810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18" name="流程圖: 接點 217">
              <a:extLst>
                <a:ext uri="{FF2B5EF4-FFF2-40B4-BE49-F238E27FC236}">
                  <a16:creationId xmlns:a16="http://schemas.microsoft.com/office/drawing/2014/main" id="{298B7051-B300-4CE1-B4B1-DCF1F7230A96}"/>
                </a:ext>
              </a:extLst>
            </p:cNvPr>
            <p:cNvSpPr/>
            <p:nvPr/>
          </p:nvSpPr>
          <p:spPr>
            <a:xfrm>
              <a:off x="10836478" y="1980169"/>
              <a:ext cx="472312" cy="288810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219" name="直線接點 218">
              <a:extLst>
                <a:ext uri="{FF2B5EF4-FFF2-40B4-BE49-F238E27FC236}">
                  <a16:creationId xmlns:a16="http://schemas.microsoft.com/office/drawing/2014/main" id="{E1C745BA-ACD0-4A76-B1A9-9C0FA06A4642}"/>
                </a:ext>
              </a:extLst>
            </p:cNvPr>
            <p:cNvCxnSpPr>
              <a:cxnSpLocks/>
              <a:stCxn id="206" idx="2"/>
              <a:endCxn id="216" idx="0"/>
            </p:cNvCxnSpPr>
            <p:nvPr/>
          </p:nvCxnSpPr>
          <p:spPr>
            <a:xfrm flipH="1">
              <a:off x="9798307" y="1624605"/>
              <a:ext cx="594477" cy="355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接點 219">
              <a:extLst>
                <a:ext uri="{FF2B5EF4-FFF2-40B4-BE49-F238E27FC236}">
                  <a16:creationId xmlns:a16="http://schemas.microsoft.com/office/drawing/2014/main" id="{816533AA-48F9-4FC1-B028-A0F485AE0A17}"/>
                </a:ext>
              </a:extLst>
            </p:cNvPr>
            <p:cNvCxnSpPr>
              <a:cxnSpLocks/>
              <a:stCxn id="206" idx="2"/>
              <a:endCxn id="217" idx="0"/>
            </p:cNvCxnSpPr>
            <p:nvPr/>
          </p:nvCxnSpPr>
          <p:spPr>
            <a:xfrm>
              <a:off x="10392784" y="1624605"/>
              <a:ext cx="27095" cy="357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>
              <a:extLst>
                <a:ext uri="{FF2B5EF4-FFF2-40B4-BE49-F238E27FC236}">
                  <a16:creationId xmlns:a16="http://schemas.microsoft.com/office/drawing/2014/main" id="{2ADF94E2-9ACF-455A-9F83-CE8F623F0367}"/>
                </a:ext>
              </a:extLst>
            </p:cNvPr>
            <p:cNvCxnSpPr>
              <a:cxnSpLocks/>
              <a:stCxn id="206" idx="2"/>
              <a:endCxn id="218" idx="0"/>
            </p:cNvCxnSpPr>
            <p:nvPr/>
          </p:nvCxnSpPr>
          <p:spPr>
            <a:xfrm>
              <a:off x="10392784" y="1624605"/>
              <a:ext cx="679850" cy="355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3E650F65-1462-41DC-B12F-E411FF000EA4}"/>
                </a:ext>
              </a:extLst>
            </p:cNvPr>
            <p:cNvSpPr/>
            <p:nvPr/>
          </p:nvSpPr>
          <p:spPr>
            <a:xfrm>
              <a:off x="7877184" y="1310141"/>
              <a:ext cx="3493833" cy="1118099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4" name="群組 223">
            <a:extLst>
              <a:ext uri="{FF2B5EF4-FFF2-40B4-BE49-F238E27FC236}">
                <a16:creationId xmlns:a16="http://schemas.microsoft.com/office/drawing/2014/main" id="{E9391159-BB85-475B-A86E-0BC7157811DD}"/>
              </a:ext>
            </a:extLst>
          </p:cNvPr>
          <p:cNvGrpSpPr/>
          <p:nvPr/>
        </p:nvGrpSpPr>
        <p:grpSpPr>
          <a:xfrm>
            <a:off x="7877184" y="4590862"/>
            <a:ext cx="4057266" cy="2053543"/>
            <a:chOff x="7877184" y="180179"/>
            <a:chExt cx="4057266" cy="2248061"/>
          </a:xfrm>
        </p:grpSpPr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4993386D-2344-4073-9345-BB58FDB036CA}"/>
                </a:ext>
              </a:extLst>
            </p:cNvPr>
            <p:cNvSpPr/>
            <p:nvPr/>
          </p:nvSpPr>
          <p:spPr>
            <a:xfrm>
              <a:off x="9262470" y="180179"/>
              <a:ext cx="472312" cy="2888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流程圖: 接點 225">
              <a:extLst>
                <a:ext uri="{FF2B5EF4-FFF2-40B4-BE49-F238E27FC236}">
                  <a16:creationId xmlns:a16="http://schemas.microsoft.com/office/drawing/2014/main" id="{203E97E8-60C0-4BF4-93AC-4070BBFE8340}"/>
                </a:ext>
              </a:extLst>
            </p:cNvPr>
            <p:cNvSpPr/>
            <p:nvPr/>
          </p:nvSpPr>
          <p:spPr>
            <a:xfrm>
              <a:off x="8560318" y="607213"/>
              <a:ext cx="626773" cy="288810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sp>
          <p:nvSpPr>
            <p:cNvPr id="227" name="流程圖: 接點 226">
              <a:extLst>
                <a:ext uri="{FF2B5EF4-FFF2-40B4-BE49-F238E27FC236}">
                  <a16:creationId xmlns:a16="http://schemas.microsoft.com/office/drawing/2014/main" id="{B3B51992-E6B4-431E-BC79-0E1E8C5BE844}"/>
                </a:ext>
              </a:extLst>
            </p:cNvPr>
            <p:cNvSpPr/>
            <p:nvPr/>
          </p:nvSpPr>
          <p:spPr>
            <a:xfrm>
              <a:off x="10274706" y="626740"/>
              <a:ext cx="472312" cy="28881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228" name="直線接點 227">
              <a:extLst>
                <a:ext uri="{FF2B5EF4-FFF2-40B4-BE49-F238E27FC236}">
                  <a16:creationId xmlns:a16="http://schemas.microsoft.com/office/drawing/2014/main" id="{344C7060-0C57-4EB1-AB96-98C607EAF5A7}"/>
                </a:ext>
              </a:extLst>
            </p:cNvPr>
            <p:cNvCxnSpPr>
              <a:cxnSpLocks/>
              <a:stCxn id="225" idx="2"/>
              <a:endCxn id="226" idx="0"/>
            </p:cNvCxnSpPr>
            <p:nvPr/>
          </p:nvCxnSpPr>
          <p:spPr>
            <a:xfrm flipH="1">
              <a:off x="8873705" y="468989"/>
              <a:ext cx="624921" cy="138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接點 228">
              <a:extLst>
                <a:ext uri="{FF2B5EF4-FFF2-40B4-BE49-F238E27FC236}">
                  <a16:creationId xmlns:a16="http://schemas.microsoft.com/office/drawing/2014/main" id="{0250AB1E-DB25-49D8-804F-FEE1A66D3509}"/>
                </a:ext>
              </a:extLst>
            </p:cNvPr>
            <p:cNvCxnSpPr>
              <a:cxnSpLocks/>
              <a:stCxn id="225" idx="2"/>
              <a:endCxn id="227" idx="0"/>
            </p:cNvCxnSpPr>
            <p:nvPr/>
          </p:nvCxnSpPr>
          <p:spPr>
            <a:xfrm>
              <a:off x="9498626" y="468989"/>
              <a:ext cx="1012236" cy="1577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35DD6552-7384-4DC8-BAD0-B97701EA768B}"/>
                </a:ext>
              </a:extLst>
            </p:cNvPr>
            <p:cNvSpPr/>
            <p:nvPr/>
          </p:nvSpPr>
          <p:spPr>
            <a:xfrm>
              <a:off x="9413522" y="1315110"/>
              <a:ext cx="562662" cy="2888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48F3FD0F-1231-4B17-8ACC-84446BDBF4EC}"/>
                </a:ext>
              </a:extLst>
            </p:cNvPr>
            <p:cNvSpPr/>
            <p:nvPr/>
          </p:nvSpPr>
          <p:spPr>
            <a:xfrm>
              <a:off x="10156628" y="1335795"/>
              <a:ext cx="472312" cy="2888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-6</a:t>
              </a:r>
              <a:endParaRPr lang="zh-TW" altLang="en-US" dirty="0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52D06D45-54A0-4D62-AF02-096E03D586DD}"/>
                </a:ext>
              </a:extLst>
            </p:cNvPr>
            <p:cNvSpPr/>
            <p:nvPr/>
          </p:nvSpPr>
          <p:spPr>
            <a:xfrm>
              <a:off x="10809383" y="1337455"/>
              <a:ext cx="472312" cy="2888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F60AAABA-D00F-4E3A-90FA-92EFF2AF2E35}"/>
                </a:ext>
              </a:extLst>
            </p:cNvPr>
            <p:cNvSpPr/>
            <p:nvPr/>
          </p:nvSpPr>
          <p:spPr>
            <a:xfrm>
              <a:off x="11462138" y="1333956"/>
              <a:ext cx="472312" cy="2888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234" name="直線接點 233">
              <a:extLst>
                <a:ext uri="{FF2B5EF4-FFF2-40B4-BE49-F238E27FC236}">
                  <a16:creationId xmlns:a16="http://schemas.microsoft.com/office/drawing/2014/main" id="{BED3C7F7-8088-4347-9A9A-2A9A68A78155}"/>
                </a:ext>
              </a:extLst>
            </p:cNvPr>
            <p:cNvCxnSpPr>
              <a:cxnSpLocks/>
              <a:stCxn id="227" idx="4"/>
              <a:endCxn id="230" idx="0"/>
            </p:cNvCxnSpPr>
            <p:nvPr/>
          </p:nvCxnSpPr>
          <p:spPr>
            <a:xfrm flipH="1">
              <a:off x="9694853" y="915550"/>
              <a:ext cx="816009" cy="399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接點 234">
              <a:extLst>
                <a:ext uri="{FF2B5EF4-FFF2-40B4-BE49-F238E27FC236}">
                  <a16:creationId xmlns:a16="http://schemas.microsoft.com/office/drawing/2014/main" id="{3DE4CFBB-28F7-4D71-BB8E-5686A402A7D5}"/>
                </a:ext>
              </a:extLst>
            </p:cNvPr>
            <p:cNvCxnSpPr>
              <a:cxnSpLocks/>
              <a:stCxn id="227" idx="4"/>
              <a:endCxn id="231" idx="0"/>
            </p:cNvCxnSpPr>
            <p:nvPr/>
          </p:nvCxnSpPr>
          <p:spPr>
            <a:xfrm flipH="1">
              <a:off x="10392784" y="915550"/>
              <a:ext cx="118078" cy="420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接點 235">
              <a:extLst>
                <a:ext uri="{FF2B5EF4-FFF2-40B4-BE49-F238E27FC236}">
                  <a16:creationId xmlns:a16="http://schemas.microsoft.com/office/drawing/2014/main" id="{23EF56D2-F33A-415E-B578-30F294CE0A91}"/>
                </a:ext>
              </a:extLst>
            </p:cNvPr>
            <p:cNvCxnSpPr>
              <a:cxnSpLocks/>
              <a:stCxn id="227" idx="4"/>
              <a:endCxn id="232" idx="0"/>
            </p:cNvCxnSpPr>
            <p:nvPr/>
          </p:nvCxnSpPr>
          <p:spPr>
            <a:xfrm>
              <a:off x="10510862" y="915550"/>
              <a:ext cx="534677" cy="421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接點 236">
              <a:extLst>
                <a:ext uri="{FF2B5EF4-FFF2-40B4-BE49-F238E27FC236}">
                  <a16:creationId xmlns:a16="http://schemas.microsoft.com/office/drawing/2014/main" id="{3A02E1A5-C4D9-428C-87CF-F1DE08385B1F}"/>
                </a:ext>
              </a:extLst>
            </p:cNvPr>
            <p:cNvCxnSpPr>
              <a:cxnSpLocks/>
              <a:stCxn id="227" idx="4"/>
              <a:endCxn id="233" idx="0"/>
            </p:cNvCxnSpPr>
            <p:nvPr/>
          </p:nvCxnSpPr>
          <p:spPr>
            <a:xfrm>
              <a:off x="10510862" y="915550"/>
              <a:ext cx="1187432" cy="418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文字方塊 237">
              <a:extLst>
                <a:ext uri="{FF2B5EF4-FFF2-40B4-BE49-F238E27FC236}">
                  <a16:creationId xmlns:a16="http://schemas.microsoft.com/office/drawing/2014/main" id="{B3C70CA1-25C0-42F6-915D-97C24C3B1B8B}"/>
                </a:ext>
              </a:extLst>
            </p:cNvPr>
            <p:cNvSpPr txBox="1"/>
            <p:nvPr/>
          </p:nvSpPr>
          <p:spPr>
            <a:xfrm>
              <a:off x="10664562" y="514580"/>
              <a:ext cx="942442" cy="33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( -7, 5 )</a:t>
              </a:r>
              <a:endParaRPr lang="zh-TW" altLang="en-US" sz="1400" dirty="0"/>
            </a:p>
          </p:txBody>
        </p:sp>
        <p:sp>
          <p:nvSpPr>
            <p:cNvPr id="239" name="文字方塊 238">
              <a:extLst>
                <a:ext uri="{FF2B5EF4-FFF2-40B4-BE49-F238E27FC236}">
                  <a16:creationId xmlns:a16="http://schemas.microsoft.com/office/drawing/2014/main" id="{688615BB-D906-4D53-A1CF-6729A93F3471}"/>
                </a:ext>
              </a:extLst>
            </p:cNvPr>
            <p:cNvSpPr txBox="1"/>
            <p:nvPr/>
          </p:nvSpPr>
          <p:spPr>
            <a:xfrm>
              <a:off x="9753164" y="1586830"/>
              <a:ext cx="1498314" cy="33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( -7, 3) -&gt; ( -7, -6)</a:t>
              </a:r>
              <a:endParaRPr lang="zh-TW" altLang="en-US" sz="1400" dirty="0"/>
            </a:p>
          </p:txBody>
        </p:sp>
        <p:sp>
          <p:nvSpPr>
            <p:cNvPr id="240" name="文字方塊 239">
              <a:extLst>
                <a:ext uri="{FF2B5EF4-FFF2-40B4-BE49-F238E27FC236}">
                  <a16:creationId xmlns:a16="http://schemas.microsoft.com/office/drawing/2014/main" id="{3C114DD3-D0F2-4CC9-8149-B85EAE7D3DC5}"/>
                </a:ext>
              </a:extLst>
            </p:cNvPr>
            <p:cNvSpPr txBox="1"/>
            <p:nvPr/>
          </p:nvSpPr>
          <p:spPr>
            <a:xfrm>
              <a:off x="7967767" y="1839081"/>
              <a:ext cx="1767015" cy="33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-6 &gt;= -6, beta cut off</a:t>
              </a:r>
            </a:p>
          </p:txBody>
        </p:sp>
        <p:sp>
          <p:nvSpPr>
            <p:cNvPr id="241" name="流程圖: 接點 240">
              <a:extLst>
                <a:ext uri="{FF2B5EF4-FFF2-40B4-BE49-F238E27FC236}">
                  <a16:creationId xmlns:a16="http://schemas.microsoft.com/office/drawing/2014/main" id="{B29C1C4A-293D-44B5-BC88-CB150D9B7AA2}"/>
                </a:ext>
              </a:extLst>
            </p:cNvPr>
            <p:cNvSpPr/>
            <p:nvPr/>
          </p:nvSpPr>
          <p:spPr>
            <a:xfrm>
              <a:off x="9562151" y="1980169"/>
              <a:ext cx="472312" cy="288810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-6</a:t>
              </a:r>
              <a:endParaRPr lang="zh-TW" altLang="en-US" sz="1400" dirty="0"/>
            </a:p>
          </p:txBody>
        </p:sp>
        <p:sp>
          <p:nvSpPr>
            <p:cNvPr id="242" name="流程圖: 接點 241">
              <a:extLst>
                <a:ext uri="{FF2B5EF4-FFF2-40B4-BE49-F238E27FC236}">
                  <a16:creationId xmlns:a16="http://schemas.microsoft.com/office/drawing/2014/main" id="{449D6DE0-958D-4AE7-9C75-4C216632F39B}"/>
                </a:ext>
              </a:extLst>
            </p:cNvPr>
            <p:cNvSpPr/>
            <p:nvPr/>
          </p:nvSpPr>
          <p:spPr>
            <a:xfrm>
              <a:off x="10183723" y="1982251"/>
              <a:ext cx="472312" cy="288810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43" name="流程圖: 接點 242">
              <a:extLst>
                <a:ext uri="{FF2B5EF4-FFF2-40B4-BE49-F238E27FC236}">
                  <a16:creationId xmlns:a16="http://schemas.microsoft.com/office/drawing/2014/main" id="{89510834-A398-4C9B-90FE-995307C4446D}"/>
                </a:ext>
              </a:extLst>
            </p:cNvPr>
            <p:cNvSpPr/>
            <p:nvPr/>
          </p:nvSpPr>
          <p:spPr>
            <a:xfrm>
              <a:off x="10836478" y="1980169"/>
              <a:ext cx="472312" cy="288810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cxnSp>
          <p:nvCxnSpPr>
            <p:cNvPr id="244" name="直線接點 243">
              <a:extLst>
                <a:ext uri="{FF2B5EF4-FFF2-40B4-BE49-F238E27FC236}">
                  <a16:creationId xmlns:a16="http://schemas.microsoft.com/office/drawing/2014/main" id="{28940789-AF4D-4E17-BC8D-38D76E05502E}"/>
                </a:ext>
              </a:extLst>
            </p:cNvPr>
            <p:cNvCxnSpPr>
              <a:cxnSpLocks/>
              <a:stCxn id="231" idx="2"/>
              <a:endCxn id="241" idx="0"/>
            </p:cNvCxnSpPr>
            <p:nvPr/>
          </p:nvCxnSpPr>
          <p:spPr>
            <a:xfrm flipH="1">
              <a:off x="9798307" y="1624605"/>
              <a:ext cx="594477" cy="355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接點 244">
              <a:extLst>
                <a:ext uri="{FF2B5EF4-FFF2-40B4-BE49-F238E27FC236}">
                  <a16:creationId xmlns:a16="http://schemas.microsoft.com/office/drawing/2014/main" id="{64998E8C-F845-46EE-83D9-016256818F3E}"/>
                </a:ext>
              </a:extLst>
            </p:cNvPr>
            <p:cNvCxnSpPr>
              <a:cxnSpLocks/>
              <a:stCxn id="231" idx="2"/>
              <a:endCxn id="242" idx="0"/>
            </p:cNvCxnSpPr>
            <p:nvPr/>
          </p:nvCxnSpPr>
          <p:spPr>
            <a:xfrm>
              <a:off x="10392784" y="1624605"/>
              <a:ext cx="27095" cy="357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接點 245">
              <a:extLst>
                <a:ext uri="{FF2B5EF4-FFF2-40B4-BE49-F238E27FC236}">
                  <a16:creationId xmlns:a16="http://schemas.microsoft.com/office/drawing/2014/main" id="{3A83A516-D11A-40E9-AE12-F5A01729694D}"/>
                </a:ext>
              </a:extLst>
            </p:cNvPr>
            <p:cNvCxnSpPr>
              <a:cxnSpLocks/>
              <a:stCxn id="231" idx="2"/>
              <a:endCxn id="243" idx="0"/>
            </p:cNvCxnSpPr>
            <p:nvPr/>
          </p:nvCxnSpPr>
          <p:spPr>
            <a:xfrm>
              <a:off x="10392784" y="1624605"/>
              <a:ext cx="679850" cy="355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0CF4F809-B053-41DD-B96C-BEA116DAADC7}"/>
                </a:ext>
              </a:extLst>
            </p:cNvPr>
            <p:cNvSpPr/>
            <p:nvPr/>
          </p:nvSpPr>
          <p:spPr>
            <a:xfrm>
              <a:off x="7877184" y="1287516"/>
              <a:ext cx="3493833" cy="1140724"/>
            </a:xfrm>
            <a:prstGeom prst="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9" name="文字方塊 248">
            <a:extLst>
              <a:ext uri="{FF2B5EF4-FFF2-40B4-BE49-F238E27FC236}">
                <a16:creationId xmlns:a16="http://schemas.microsoft.com/office/drawing/2014/main" id="{D992C4E3-AEA7-42D9-9221-9A27901A157F}"/>
              </a:ext>
            </a:extLst>
          </p:cNvPr>
          <p:cNvSpPr txBox="1"/>
          <p:nvPr/>
        </p:nvSpPr>
        <p:spPr>
          <a:xfrm>
            <a:off x="7077510" y="2775012"/>
            <a:ext cx="1469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第一次以後</a:t>
            </a:r>
            <a:endParaRPr lang="en-US" altLang="zh-TW" b="1" dirty="0"/>
          </a:p>
          <a:p>
            <a:r>
              <a:rPr lang="zh-TW" altLang="en-US" b="1" dirty="0"/>
              <a:t>再次搜尋同個點</a:t>
            </a:r>
            <a:endParaRPr lang="en-US" altLang="zh-TW" b="1" dirty="0"/>
          </a:p>
        </p:txBody>
      </p:sp>
      <p:sp>
        <p:nvSpPr>
          <p:cNvPr id="250" name="文字方塊 249">
            <a:extLst>
              <a:ext uri="{FF2B5EF4-FFF2-40B4-BE49-F238E27FC236}">
                <a16:creationId xmlns:a16="http://schemas.microsoft.com/office/drawing/2014/main" id="{FA26E43C-D3E6-4D3A-A519-494471D12A27}"/>
              </a:ext>
            </a:extLst>
          </p:cNvPr>
          <p:cNvSpPr txBox="1"/>
          <p:nvPr/>
        </p:nvSpPr>
        <p:spPr>
          <a:xfrm>
            <a:off x="5960492" y="5530477"/>
            <a:ext cx="214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第一次以後</a:t>
            </a:r>
            <a:endParaRPr lang="en-US" altLang="zh-TW" b="1" dirty="0"/>
          </a:p>
          <a:p>
            <a:r>
              <a:rPr lang="zh-TW" altLang="en-US" b="1" dirty="0"/>
              <a:t>再次搜尋同個點</a:t>
            </a:r>
            <a:endParaRPr lang="en-US" altLang="zh-TW" b="1" dirty="0"/>
          </a:p>
          <a:p>
            <a:r>
              <a:rPr lang="zh-TW" altLang="en-US" b="1" dirty="0"/>
              <a:t>假設初始</a:t>
            </a:r>
            <a:r>
              <a:rPr lang="en-US" altLang="zh-TW" sz="1800" dirty="0"/>
              <a:t>( </a:t>
            </a:r>
            <a:r>
              <a:rPr lang="el-GR" altLang="zh-TW" sz="1800" dirty="0"/>
              <a:t>α, β</a:t>
            </a:r>
            <a:r>
              <a:rPr lang="zh-TW" altLang="en-US" sz="1800" dirty="0"/>
              <a:t> </a:t>
            </a:r>
            <a:r>
              <a:rPr lang="en-US" altLang="zh-TW" sz="1800" dirty="0"/>
              <a:t>)</a:t>
            </a:r>
            <a:r>
              <a:rPr lang="zh-TW" altLang="en-US" sz="1800" dirty="0"/>
              <a:t>不一樣</a:t>
            </a:r>
            <a:endParaRPr lang="en-US" altLang="zh-TW" b="1" dirty="0"/>
          </a:p>
        </p:txBody>
      </p:sp>
      <p:cxnSp>
        <p:nvCxnSpPr>
          <p:cNvPr id="251" name="直線單箭頭接點 250">
            <a:extLst>
              <a:ext uri="{FF2B5EF4-FFF2-40B4-BE49-F238E27FC236}">
                <a16:creationId xmlns:a16="http://schemas.microsoft.com/office/drawing/2014/main" id="{C89818F7-82F6-4DA5-AAA8-A11EE781BBF5}"/>
              </a:ext>
            </a:extLst>
          </p:cNvPr>
          <p:cNvCxnSpPr>
            <a:cxnSpLocks/>
          </p:cNvCxnSpPr>
          <p:nvPr/>
        </p:nvCxnSpPr>
        <p:spPr>
          <a:xfrm flipH="1" flipV="1">
            <a:off x="3220722" y="2494147"/>
            <a:ext cx="4647921" cy="147928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2" name="矩形 251">
            <a:extLst>
              <a:ext uri="{FF2B5EF4-FFF2-40B4-BE49-F238E27FC236}">
                <a16:creationId xmlns:a16="http://schemas.microsoft.com/office/drawing/2014/main" id="{7B796CB0-323F-41CA-BCB1-F15AD22A605D}"/>
              </a:ext>
            </a:extLst>
          </p:cNvPr>
          <p:cNvSpPr/>
          <p:nvPr/>
        </p:nvSpPr>
        <p:spPr>
          <a:xfrm>
            <a:off x="1166110" y="2221098"/>
            <a:ext cx="2042082" cy="470903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1B645309-9968-4948-983D-FEAD26E70031}"/>
              </a:ext>
            </a:extLst>
          </p:cNvPr>
          <p:cNvSpPr/>
          <p:nvPr/>
        </p:nvSpPr>
        <p:spPr>
          <a:xfrm>
            <a:off x="1593428" y="4210077"/>
            <a:ext cx="4289212" cy="903068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35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0D4B7487-8478-493C-8D6D-C1FC023120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950688"/>
              </p:ext>
            </p:extLst>
          </p:nvPr>
        </p:nvGraphicFramePr>
        <p:xfrm>
          <a:off x="473837" y="478274"/>
          <a:ext cx="11241151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68954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F6F83FC2-191D-4A8D-9594-41F6CD0C9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1097737"/>
              </p:ext>
            </p:extLst>
          </p:nvPr>
        </p:nvGraphicFramePr>
        <p:xfrm>
          <a:off x="473837" y="478274"/>
          <a:ext cx="11241151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6048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1C7BD4D-D689-4663-81F3-A0B88747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693489"/>
              </p:ext>
            </p:extLst>
          </p:nvPr>
        </p:nvGraphicFramePr>
        <p:xfrm>
          <a:off x="-1" y="225550"/>
          <a:ext cx="12192001" cy="2506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8980">
                  <a:extLst>
                    <a:ext uri="{9D8B030D-6E8A-4147-A177-3AD203B41FA5}">
                      <a16:colId xmlns:a16="http://schemas.microsoft.com/office/drawing/2014/main" val="2380457816"/>
                    </a:ext>
                  </a:extLst>
                </a:gridCol>
                <a:gridCol w="622113">
                  <a:extLst>
                    <a:ext uri="{9D8B030D-6E8A-4147-A177-3AD203B41FA5}">
                      <a16:colId xmlns:a16="http://schemas.microsoft.com/office/drawing/2014/main" val="4164322463"/>
                    </a:ext>
                  </a:extLst>
                </a:gridCol>
                <a:gridCol w="1036119">
                  <a:extLst>
                    <a:ext uri="{9D8B030D-6E8A-4147-A177-3AD203B41FA5}">
                      <a16:colId xmlns:a16="http://schemas.microsoft.com/office/drawing/2014/main" val="553198874"/>
                    </a:ext>
                  </a:extLst>
                </a:gridCol>
                <a:gridCol w="1387893">
                  <a:extLst>
                    <a:ext uri="{9D8B030D-6E8A-4147-A177-3AD203B41FA5}">
                      <a16:colId xmlns:a16="http://schemas.microsoft.com/office/drawing/2014/main" val="3840920782"/>
                    </a:ext>
                  </a:extLst>
                </a:gridCol>
                <a:gridCol w="1222513">
                  <a:extLst>
                    <a:ext uri="{9D8B030D-6E8A-4147-A177-3AD203B41FA5}">
                      <a16:colId xmlns:a16="http://schemas.microsoft.com/office/drawing/2014/main" val="4214022605"/>
                    </a:ext>
                  </a:extLst>
                </a:gridCol>
                <a:gridCol w="1262270">
                  <a:extLst>
                    <a:ext uri="{9D8B030D-6E8A-4147-A177-3AD203B41FA5}">
                      <a16:colId xmlns:a16="http://schemas.microsoft.com/office/drawing/2014/main" val="1535332032"/>
                    </a:ext>
                  </a:extLst>
                </a:gridCol>
                <a:gridCol w="1103243">
                  <a:extLst>
                    <a:ext uri="{9D8B030D-6E8A-4147-A177-3AD203B41FA5}">
                      <a16:colId xmlns:a16="http://schemas.microsoft.com/office/drawing/2014/main" val="3955838336"/>
                    </a:ext>
                  </a:extLst>
                </a:gridCol>
                <a:gridCol w="1759227">
                  <a:extLst>
                    <a:ext uri="{9D8B030D-6E8A-4147-A177-3AD203B41FA5}">
                      <a16:colId xmlns:a16="http://schemas.microsoft.com/office/drawing/2014/main" val="3338823917"/>
                    </a:ext>
                  </a:extLst>
                </a:gridCol>
                <a:gridCol w="1043608">
                  <a:extLst>
                    <a:ext uri="{9D8B030D-6E8A-4147-A177-3AD203B41FA5}">
                      <a16:colId xmlns:a16="http://schemas.microsoft.com/office/drawing/2014/main" val="569202301"/>
                    </a:ext>
                  </a:extLst>
                </a:gridCol>
                <a:gridCol w="1736035">
                  <a:extLst>
                    <a:ext uri="{9D8B030D-6E8A-4147-A177-3AD203B41FA5}">
                      <a16:colId xmlns:a16="http://schemas.microsoft.com/office/drawing/2014/main" val="2824487884"/>
                    </a:ext>
                  </a:extLst>
                </a:gridCol>
              </a:tblGrid>
              <a:tr h="183776">
                <a:tc>
                  <a:txBody>
                    <a:bodyPr/>
                    <a:lstStyle/>
                    <a:p>
                      <a:pPr algn="ctr" fontAlgn="b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Base</a:t>
                      </a:r>
                      <a:r>
                        <a:rPr lang="zh-TW" altLang="en-US" sz="1200" u="none" strike="noStrike" dirty="0">
                          <a:effectLst/>
                        </a:rPr>
                        <a:t>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HashTable</a:t>
                      </a:r>
                      <a:r>
                        <a:rPr lang="zh-TW" altLang="en-US" sz="1200" u="none" strike="noStrike" dirty="0">
                          <a:effectLst/>
                        </a:rPr>
                        <a:t>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理想秒數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理想降低秒數 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實驗花費</a:t>
                      </a:r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實驗花費</a:t>
                      </a:r>
                      <a:r>
                        <a:rPr lang="en-US" altLang="zh-TW" sz="1200" u="none" strike="noStrike"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理想秒數 </a:t>
                      </a:r>
                      <a:r>
                        <a:rPr lang="en-US" altLang="zh-TW" sz="1200" u="none" strike="noStrike" dirty="0">
                          <a:effectLst/>
                        </a:rPr>
                        <a:t>+ </a:t>
                      </a:r>
                      <a:r>
                        <a:rPr lang="zh-TW" altLang="en-US" sz="1200" u="none" strike="noStrike" dirty="0">
                          <a:effectLst/>
                        </a:rPr>
                        <a:t>花費</a:t>
                      </a:r>
                      <a:r>
                        <a:rPr lang="en-US" altLang="zh-TW" sz="1200" u="none" strike="noStrike" dirty="0">
                          <a:effectLst/>
                        </a:rPr>
                        <a:t>1 + </a:t>
                      </a:r>
                      <a:r>
                        <a:rPr lang="zh-TW" altLang="en-US" sz="1200" u="none" strike="noStrike" dirty="0">
                          <a:effectLst/>
                        </a:rPr>
                        <a:t>花費</a:t>
                      </a:r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688644"/>
                  </a:ext>
                </a:extLst>
              </a:tr>
              <a:tr h="330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board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T(Time)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N(Node)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 ' (Time)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 ' (Node)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(N ' / N)*T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 - (N ' / N)*T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S1(Time)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S2(Time)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(N ' / N)*T + S1 + S2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969881"/>
                  </a:ext>
                </a:extLst>
              </a:tr>
              <a:tr h="33079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1390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197.95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544,407,509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196.54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365,863,612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133.03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64.92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37.68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20.79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191.50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9430"/>
                  </a:ext>
                </a:extLst>
              </a:tr>
              <a:tr h="33079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133.31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335,159,771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130.93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222,120,226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88.35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44.96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27.92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12.65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128.92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930543"/>
                  </a:ext>
                </a:extLst>
              </a:tr>
              <a:tr h="330798">
                <a:tc>
                  <a:txBody>
                    <a:bodyPr/>
                    <a:lstStyle/>
                    <a:p>
                      <a:pPr algn="ctr" fontAlgn="b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1390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盤面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/1389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盤面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1390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盤面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/1389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盤面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352644"/>
                  </a:ext>
                </a:extLst>
              </a:tr>
              <a:tr h="33079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1263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344.94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941,036,891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334.77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606,457,041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222.30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122.64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76.65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36.03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334.98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136744"/>
                  </a:ext>
                </a:extLst>
              </a:tr>
              <a:tr h="33079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330.88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858,601,627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312.94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538,695,210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207.59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123.28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68.17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35.02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310.78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381830"/>
                  </a:ext>
                </a:extLst>
              </a:tr>
              <a:tr h="330798">
                <a:tc>
                  <a:txBody>
                    <a:bodyPr/>
                    <a:lstStyle/>
                    <a:p>
                      <a:pPr algn="ctr" fontAlgn="b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1263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盤面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/1262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盤面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1263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盤面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/1262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盤面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867967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2684D6FF-A8AC-4BE1-B48E-D70FD5A8F13A}"/>
              </a:ext>
            </a:extLst>
          </p:cNvPr>
          <p:cNvSpPr txBox="1"/>
          <p:nvPr/>
        </p:nvSpPr>
        <p:spPr>
          <a:xfrm>
            <a:off x="0" y="2983522"/>
            <a:ext cx="102311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/>
              <a:t>實驗</a:t>
            </a:r>
            <a:r>
              <a:rPr lang="en-US" altLang="zh-TW" sz="1600" b="1" dirty="0"/>
              <a:t>1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:</a:t>
            </a:r>
            <a:r>
              <a:rPr lang="zh-TW" altLang="en-US" sz="1600" b="1" dirty="0"/>
              <a:t> 當 翻轉棋子 和 下棋 和 變更顏色，都需要藉由</a:t>
            </a:r>
            <a:r>
              <a:rPr lang="en-US" altLang="zh-TW" sz="1600" b="1" dirty="0"/>
              <a:t>XOR</a:t>
            </a:r>
            <a:r>
              <a:rPr lang="zh-TW" altLang="en-US" sz="1600" b="1" dirty="0"/>
              <a:t>更改</a:t>
            </a:r>
            <a:r>
              <a:rPr lang="en-US" altLang="zh-TW" sz="1600" b="1" dirty="0"/>
              <a:t>hash Key</a:t>
            </a:r>
          </a:p>
          <a:p>
            <a:r>
              <a:rPr lang="zh-TW" altLang="en-US" sz="1600" b="1" dirty="0"/>
              <a:t>實驗</a:t>
            </a:r>
            <a:r>
              <a:rPr lang="en-US" altLang="zh-TW" sz="1600" b="1" dirty="0"/>
              <a:t>2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:</a:t>
            </a:r>
            <a:r>
              <a:rPr lang="zh-TW" altLang="en-US" sz="1600" b="1" dirty="0"/>
              <a:t> 每個節點進入</a:t>
            </a:r>
            <a:r>
              <a:rPr lang="en-US" altLang="zh-TW" sz="1600" b="1" dirty="0"/>
              <a:t>function</a:t>
            </a:r>
            <a:r>
              <a:rPr lang="zh-TW" altLang="en-US" sz="1600" b="1" dirty="0"/>
              <a:t>中，需先查找</a:t>
            </a:r>
            <a:r>
              <a:rPr lang="en-US" altLang="zh-TW" sz="1600" b="1" dirty="0" err="1">
                <a:solidFill>
                  <a:srgbClr val="00B050"/>
                </a:solidFill>
              </a:rPr>
              <a:t>hashTable</a:t>
            </a:r>
            <a:r>
              <a:rPr lang="zh-TW" altLang="en-US" sz="1600" b="1" dirty="0"/>
              <a:t>中是否存放</a:t>
            </a:r>
            <a:r>
              <a:rPr lang="en-US" altLang="zh-TW" sz="1600" b="1" dirty="0"/>
              <a:t>+</a:t>
            </a:r>
            <a:r>
              <a:rPr lang="zh-TW" altLang="en-US" sz="1600" b="1" dirty="0"/>
              <a:t>判斷</a:t>
            </a:r>
            <a:r>
              <a:rPr lang="en-US" altLang="zh-TW" sz="1600" b="1" dirty="0"/>
              <a:t>flag+</a:t>
            </a:r>
            <a:r>
              <a:rPr lang="zh-TW" altLang="en-US" sz="1600" b="1" dirty="0"/>
              <a:t>更新</a:t>
            </a:r>
            <a:r>
              <a:rPr lang="en-US" altLang="zh-TW" sz="1600" b="1" dirty="0" err="1">
                <a:solidFill>
                  <a:srgbClr val="00B050"/>
                </a:solidFill>
              </a:rPr>
              <a:t>hashTable</a:t>
            </a:r>
            <a:endParaRPr lang="en-US" altLang="zh-TW" sz="1600" b="1" dirty="0">
              <a:solidFill>
                <a:srgbClr val="00B050"/>
              </a:solidFill>
            </a:endParaRPr>
          </a:p>
        </p:txBody>
      </p:sp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3CB92571-6981-46ED-A17F-0E6415A68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62262"/>
              </p:ext>
            </p:extLst>
          </p:nvPr>
        </p:nvGraphicFramePr>
        <p:xfrm>
          <a:off x="9224085" y="4189492"/>
          <a:ext cx="2568042" cy="2585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33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725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2EB28F29-65C7-4AD2-B7D2-0D9BA58AB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395890"/>
              </p:ext>
            </p:extLst>
          </p:nvPr>
        </p:nvGraphicFramePr>
        <p:xfrm>
          <a:off x="6357929" y="4189492"/>
          <a:ext cx="2568042" cy="2585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33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725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0F2892E3-B441-4B0D-875A-A520EA659C83}"/>
              </a:ext>
            </a:extLst>
          </p:cNvPr>
          <p:cNvSpPr txBox="1"/>
          <p:nvPr/>
        </p:nvSpPr>
        <p:spPr>
          <a:xfrm>
            <a:off x="6168764" y="3820183"/>
            <a:ext cx="868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altLang="zh-TW" sz="1800" u="none" strike="noStrike" dirty="0">
                <a:effectLst/>
              </a:rPr>
              <a:t>1263</a:t>
            </a:r>
            <a:endParaRPr lang="en-US" altLang="zh-TW" sz="1800" b="0" i="0" u="none" strike="noStrike" dirty="0"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3B88321-3D9E-4131-B8C1-ADFD30807C5A}"/>
              </a:ext>
            </a:extLst>
          </p:cNvPr>
          <p:cNvSpPr txBox="1"/>
          <p:nvPr/>
        </p:nvSpPr>
        <p:spPr>
          <a:xfrm>
            <a:off x="9212560" y="3810521"/>
            <a:ext cx="718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altLang="zh-TW" sz="1800" b="0" i="0" u="none" strike="noStrike" dirty="0">
                <a:effectLst/>
                <a:latin typeface="+mn-lt"/>
                <a:ea typeface="新細明體" panose="02020500000000000000" pitchFamily="18" charset="-120"/>
              </a:rPr>
              <a:t>1262</a:t>
            </a:r>
          </a:p>
        </p:txBody>
      </p: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3FADCEE4-9C46-4309-9A77-06FE65ACF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160357"/>
              </p:ext>
            </p:extLst>
          </p:nvPr>
        </p:nvGraphicFramePr>
        <p:xfrm>
          <a:off x="253748" y="4189515"/>
          <a:ext cx="2568042" cy="2585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33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725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BDC73C21-0D0B-4D35-9063-2783F6E2A400}"/>
              </a:ext>
            </a:extLst>
          </p:cNvPr>
          <p:cNvSpPr txBox="1"/>
          <p:nvPr/>
        </p:nvSpPr>
        <p:spPr>
          <a:xfrm>
            <a:off x="134620" y="3820183"/>
            <a:ext cx="788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altLang="zh-TW" sz="1800" u="none" strike="noStrike" dirty="0">
                <a:effectLst/>
              </a:rPr>
              <a:t>1390</a:t>
            </a:r>
            <a:endParaRPr lang="en-US" altLang="zh-TW" sz="1800" b="0" i="0" u="none" strike="noStrike" dirty="0"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graphicFrame>
        <p:nvGraphicFramePr>
          <p:cNvPr id="18" name="表格 6">
            <a:extLst>
              <a:ext uri="{FF2B5EF4-FFF2-40B4-BE49-F238E27FC236}">
                <a16:creationId xmlns:a16="http://schemas.microsoft.com/office/drawing/2014/main" id="{27C4BF75-59B8-41EF-872B-E42CF45BA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37886"/>
              </p:ext>
            </p:extLst>
          </p:nvPr>
        </p:nvGraphicFramePr>
        <p:xfrm>
          <a:off x="3266031" y="4189515"/>
          <a:ext cx="2568042" cy="2585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338">
                  <a:extLst>
                    <a:ext uri="{9D8B030D-6E8A-4147-A177-3AD203B41FA5}">
                      <a16:colId xmlns:a16="http://schemas.microsoft.com/office/drawing/2014/main" val="2826312390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2080703489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987757919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2129466395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1160048501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1830449849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1058989428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2782450633"/>
                    </a:ext>
                  </a:extLst>
                </a:gridCol>
                <a:gridCol w="285338">
                  <a:extLst>
                    <a:ext uri="{9D8B030D-6E8A-4147-A177-3AD203B41FA5}">
                      <a16:colId xmlns:a16="http://schemas.microsoft.com/office/drawing/2014/main" val="3173889946"/>
                    </a:ext>
                  </a:extLst>
                </a:gridCol>
              </a:tblGrid>
              <a:tr h="28725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93484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632180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00923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62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85503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9226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bg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85321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03735"/>
                  </a:ext>
                </a:extLst>
              </a:tr>
              <a:tr h="287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88263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78C12B4F-ED2A-4A11-87AA-502AB7A6304F}"/>
              </a:ext>
            </a:extLst>
          </p:cNvPr>
          <p:cNvSpPr txBox="1"/>
          <p:nvPr/>
        </p:nvSpPr>
        <p:spPr>
          <a:xfrm>
            <a:off x="3204719" y="3820183"/>
            <a:ext cx="788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altLang="zh-TW" sz="1800" u="none" strike="noStrike" dirty="0">
                <a:effectLst/>
              </a:rPr>
              <a:t>1389</a:t>
            </a:r>
            <a:endParaRPr lang="en-US" altLang="zh-TW" sz="1800" b="0" i="0" u="none" strike="noStrike" dirty="0"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486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2718</TotalTime>
  <Words>2645</Words>
  <Application>Microsoft Office PowerPoint</Application>
  <PresentationFormat>寬螢幕</PresentationFormat>
  <Paragraphs>1374</Paragraphs>
  <Slides>31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新細明體</vt:lpstr>
      <vt:lpstr>Arial</vt:lpstr>
      <vt:lpstr>Calibri</vt:lpstr>
      <vt:lpstr>Calibri Light</vt:lpstr>
      <vt:lpstr>Cambria Math</vt:lpstr>
      <vt:lpstr>Wingdings</vt:lpstr>
      <vt:lpstr>天體</vt:lpstr>
      <vt:lpstr>週進度報告(12/31)</vt:lpstr>
      <vt:lpstr>目錄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下一週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Othello (黑白棋)</dc:title>
  <dc:creator>A6221010</dc:creator>
  <cp:lastModifiedBy>A6221010</cp:lastModifiedBy>
  <cp:revision>44</cp:revision>
  <dcterms:created xsi:type="dcterms:W3CDTF">2021-11-24T18:19:19Z</dcterms:created>
  <dcterms:modified xsi:type="dcterms:W3CDTF">2022-01-14T14:43:27Z</dcterms:modified>
</cp:coreProperties>
</file>