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61" r:id="rId2"/>
    <p:sldId id="257" r:id="rId3"/>
    <p:sldId id="397" r:id="rId4"/>
    <p:sldId id="408" r:id="rId5"/>
    <p:sldId id="409" r:id="rId6"/>
    <p:sldId id="404" r:id="rId7"/>
    <p:sldId id="433" r:id="rId8"/>
    <p:sldId id="411" r:id="rId9"/>
    <p:sldId id="412" r:id="rId10"/>
    <p:sldId id="413" r:id="rId11"/>
    <p:sldId id="415" r:id="rId12"/>
    <p:sldId id="417" r:id="rId13"/>
    <p:sldId id="418" r:id="rId14"/>
    <p:sldId id="419" r:id="rId15"/>
    <p:sldId id="420" r:id="rId16"/>
    <p:sldId id="422" r:id="rId17"/>
    <p:sldId id="421" r:id="rId18"/>
    <p:sldId id="424" r:id="rId19"/>
    <p:sldId id="425" r:id="rId20"/>
    <p:sldId id="426" r:id="rId21"/>
    <p:sldId id="427" r:id="rId22"/>
    <p:sldId id="428" r:id="rId23"/>
    <p:sldId id="429" r:id="rId24"/>
    <p:sldId id="431" r:id="rId25"/>
    <p:sldId id="432" r:id="rId26"/>
    <p:sldId id="430" r:id="rId27"/>
    <p:sldId id="434" r:id="rId28"/>
    <p:sldId id="43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4" autoAdjust="0"/>
  </p:normalViewPr>
  <p:slideViewPr>
    <p:cSldViewPr snapToGrid="0">
      <p:cViewPr varScale="1">
        <p:scale>
          <a:sx n="75" d="100"/>
          <a:sy n="75" d="100"/>
        </p:scale>
        <p:origin x="1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8EE63-BF9D-4ED2-B507-2CC6C7C29E2D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5E-765F-4D71-A7C0-8F7DEB99C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7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0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(01/21)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C27BDA-B8C0-4750-B78D-75919AB37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8148"/>
              </p:ext>
            </p:extLst>
          </p:nvPr>
        </p:nvGraphicFramePr>
        <p:xfrm>
          <a:off x="1375958" y="173985"/>
          <a:ext cx="9440084" cy="65100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873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979780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104197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3894939247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2322155879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3673637607"/>
                    </a:ext>
                  </a:extLst>
                </a:gridCol>
                <a:gridCol w="668737">
                  <a:extLst>
                    <a:ext uri="{9D8B030D-6E8A-4147-A177-3AD203B41FA5}">
                      <a16:colId xmlns:a16="http://schemas.microsoft.com/office/drawing/2014/main" val="1770566839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TT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Aspiration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TT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Aspiration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2050903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2701073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-5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1.598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2.783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4448515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3820210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-1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2.482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3949427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9.291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18067916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26949163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-1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11.179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20572127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14054505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6.932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13751526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7.344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14448383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16092347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5.964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12581740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22765059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8.281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18541288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12.447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25849380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33451994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9.745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17885656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22715276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12908462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62.196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119933201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13.294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25473663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114173685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9.878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19122832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90841706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15.96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43665150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15418967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56.313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110579621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15.872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30400898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13.652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24848736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23330472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6.544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11680329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33305989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16377942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9618563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23.355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41166967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40749922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16808388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01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17.072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28455508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43119352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15.405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26798773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1344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13.689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20121349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21202394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9.391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14081753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551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9851858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4.89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11721707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7471301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766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1729887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3265098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2518556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124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596906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1222856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731653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988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216614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562555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346578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29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242404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0.084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88282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151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27363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95164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32970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0082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4766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33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10909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856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621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705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5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EDF014-F626-452E-BB7E-0CED911A690E}"/>
                  </a:ext>
                </a:extLst>
              </p:cNvPr>
              <p:cNvSpPr txBox="1"/>
              <p:nvPr/>
            </p:nvSpPr>
            <p:spPr>
              <a:xfrm>
                <a:off x="428728" y="173985"/>
                <a:ext cx="42437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/>
                  <a:t>計數器不衰退</a:t>
                </a:r>
                <a:endParaRPr lang="en-US" altLang="zh-TW" sz="2400" b="1" dirty="0"/>
              </a:p>
              <a:p>
                <a:r>
                  <a:rPr lang="zh-TW" altLang="en-US" sz="24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zh-TW" altLang="en-US" sz="2400" b="1" dirty="0"/>
                  <a:t> 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400" b="1" dirty="0" smtClean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EDF014-F626-452E-BB7E-0CED911A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8" y="173985"/>
                <a:ext cx="4243756" cy="830997"/>
              </a:xfrm>
              <a:prstGeom prst="rect">
                <a:avLst/>
              </a:prstGeom>
              <a:blipFill>
                <a:blip r:embed="rId2"/>
                <a:stretch>
                  <a:fillRect l="-2155" t="-6618" r="-459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0D28C9-5ABE-41E1-9C9A-6EF2ECB6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0895"/>
              </p:ext>
            </p:extLst>
          </p:nvPr>
        </p:nvGraphicFramePr>
        <p:xfrm>
          <a:off x="4768671" y="173985"/>
          <a:ext cx="7250110" cy="65100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667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1050018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183353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2701073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1.284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2701290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2.761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6043503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2.613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5666611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26949163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9.602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23127814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7.03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17467522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16092347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6.188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15587825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9.866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26749388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33451994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12.708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32836897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6.12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15596677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11.258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28611545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14.211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38105893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15.96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43665150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17.695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48149698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20.34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56542423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23330472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12.768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33701436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16377942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4.93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12447511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40749922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5.675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15522733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01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43119352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3.266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8451641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1344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21202394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2.63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6680249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551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4.89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11721707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2.117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4994823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766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3265098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1.246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2873291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124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1222856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1536563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988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562555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0.178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345481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29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242404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0.067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115024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151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95164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0.047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63746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0082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0.065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74486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33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0.052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34345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10909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0.012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5417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856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621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705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515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C0A0A69-5E55-4BE4-BC39-F30F2FD3D9B9}"/>
                  </a:ext>
                </a:extLst>
              </p:cNvPr>
              <p:cNvSpPr txBox="1"/>
              <p:nvPr/>
            </p:nvSpPr>
            <p:spPr>
              <a:xfrm>
                <a:off x="428728" y="1504383"/>
                <a:ext cx="424375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/>
                  <a:t>右側是</a:t>
                </a:r>
                <a:r>
                  <a:rPr lang="zh-TW" altLang="en-US" sz="18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b="1" dirty="0"/>
                  <a:t>與初始最高權重設為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zh-TW" altLang="en-US" b="1" dirty="0"/>
                  <a:t> 比較表格</a:t>
                </a:r>
                <a:endParaRPr lang="en-US" altLang="zh-TW" b="1" dirty="0"/>
              </a:p>
              <a:p>
                <a:endParaRPr lang="en-US" altLang="zh-TW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b="1" dirty="0"/>
                  <a:t>右側兩者無法比較，因為</a:t>
                </a:r>
                <a:r>
                  <a:rPr lang="en-US" altLang="zh-TW" b="1" dirty="0" err="1"/>
                  <a:t>bestValue</a:t>
                </a:r>
                <a:r>
                  <a:rPr lang="zh-TW" altLang="en-US" b="1" dirty="0"/>
                  <a:t>和</a:t>
                </a:r>
                <a:r>
                  <a:rPr lang="en-US" altLang="zh-TW" b="1" dirty="0" err="1"/>
                  <a:t>bestMove</a:t>
                </a:r>
                <a:r>
                  <a:rPr lang="zh-TW" altLang="en-US" b="1" dirty="0"/>
                  <a:t>在第</a:t>
                </a:r>
                <a:r>
                  <a:rPr lang="en-US" altLang="zh-TW" b="1" dirty="0"/>
                  <a:t>15</a:t>
                </a:r>
                <a:r>
                  <a:rPr lang="zh-TW" altLang="en-US" b="1" dirty="0"/>
                  <a:t>回合之後不同，導致</a:t>
                </a:r>
                <a:r>
                  <a:rPr lang="en-US" altLang="zh-TW" b="1" dirty="0"/>
                  <a:t>15</a:t>
                </a:r>
                <a:r>
                  <a:rPr lang="zh-TW" altLang="en-US" b="1" dirty="0"/>
                  <a:t>回合到結束，棋盤往不同結果發展</a:t>
                </a:r>
                <a:endParaRPr lang="en-US" altLang="zh-TW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/>
                  <a:t>雖然兩者下棋出現分歧，但</a:t>
                </a:r>
                <a:r>
                  <a:rPr lang="en-US" altLang="zh-TW" dirty="0"/>
                  <a:t>15</a:t>
                </a:r>
                <a:r>
                  <a:rPr lang="zh-TW" altLang="en-US" dirty="0"/>
                  <a:t>回合之前</a:t>
                </a:r>
                <a:r>
                  <a:rPr lang="en-US" altLang="zh-TW" sz="1800" b="0" u="none" strike="noStrike" dirty="0">
                    <a:effectLst/>
                  </a:rPr>
                  <a:t>HT</a:t>
                </a:r>
                <a:r>
                  <a:rPr lang="zh-TW" altLang="en-US" sz="1800" b="0" u="none" strike="noStrike" dirty="0">
                    <a:effectLst/>
                  </a:rPr>
                  <a:t> </a:t>
                </a:r>
                <a:r>
                  <a:rPr lang="en-US" altLang="zh-TW" sz="1800" b="0" u="none" strike="noStrike" dirty="0">
                    <a:effectLst/>
                  </a:rPr>
                  <a:t>–</a:t>
                </a:r>
                <a:r>
                  <a:rPr lang="zh-TW" altLang="en-US" sz="1800" b="0" u="none" strike="noStrike" dirty="0">
                    <a:effectLst/>
                  </a:rPr>
                  <a:t> </a:t>
                </a:r>
                <a:r>
                  <a:rPr lang="en-US" altLang="zh-TW" sz="1800" b="0" u="none" strike="noStrike" dirty="0">
                    <a:effectLst/>
                  </a:rPr>
                  <a:t>22</a:t>
                </a:r>
                <a:r>
                  <a:rPr lang="zh-TW" altLang="en-US" sz="1800" b="0" u="none" strike="noStrike" dirty="0">
                    <a:effectLst/>
                  </a:rPr>
                  <a:t>較多回合比</a:t>
                </a:r>
                <a:r>
                  <a:rPr lang="en-US" altLang="zh-TW" sz="1800" b="0" u="none" strike="noStrike" dirty="0">
                    <a:effectLst/>
                  </a:rPr>
                  <a:t>HT</a:t>
                </a:r>
                <a:r>
                  <a:rPr lang="zh-TW" altLang="en-US" sz="1800" b="0" u="none" strike="noStrike" dirty="0">
                    <a:effectLst/>
                  </a:rPr>
                  <a:t> </a:t>
                </a:r>
                <a:r>
                  <a:rPr lang="en-US" altLang="zh-TW" sz="1800" b="0" u="none" strike="noStrike" dirty="0">
                    <a:effectLst/>
                  </a:rPr>
                  <a:t>–</a:t>
                </a:r>
                <a:r>
                  <a:rPr lang="zh-TW" altLang="en-US" sz="1800" b="0" u="none" strike="noStrike" dirty="0">
                    <a:effectLst/>
                  </a:rPr>
                  <a:t> </a:t>
                </a:r>
                <a:r>
                  <a:rPr lang="en-US" altLang="zh-TW" sz="1800" b="0" u="none" strike="noStrike" dirty="0">
                    <a:effectLst/>
                  </a:rPr>
                  <a:t>24</a:t>
                </a:r>
                <a:r>
                  <a:rPr lang="zh-TW" altLang="en-US" sz="1800" b="0" u="none" strike="noStrike" dirty="0">
                    <a:effectLst/>
                  </a:rPr>
                  <a:t>還要好</a:t>
                </a:r>
                <a:endParaRPr lang="en-US" altLang="zh-TW" sz="1800" b="0" u="none" strike="noStrike" dirty="0">
                  <a:effectLst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i="0" dirty="0">
                    <a:latin typeface="+mn-lt"/>
                    <a:ea typeface="+mn-ea"/>
                  </a:rPr>
                  <a:t>當第</a:t>
                </a:r>
                <a:r>
                  <a:rPr lang="en-US" altLang="zh-TW" i="0" dirty="0">
                    <a:latin typeface="+mn-lt"/>
                    <a:ea typeface="+mn-ea"/>
                  </a:rPr>
                  <a:t>15</a:t>
                </a:r>
                <a:r>
                  <a:rPr lang="zh-TW" altLang="en-US" i="0" dirty="0">
                    <a:latin typeface="+mn-lt"/>
                    <a:ea typeface="+mn-ea"/>
                  </a:rPr>
                  <a:t>回合時，兩者下棋位置不同，但</a:t>
                </a:r>
                <a:r>
                  <a:rPr lang="en-US" altLang="zh-TW" i="0" dirty="0" err="1">
                    <a:latin typeface="+mn-lt"/>
                    <a:ea typeface="+mn-ea"/>
                  </a:rPr>
                  <a:t>bestValue</a:t>
                </a:r>
                <a:r>
                  <a:rPr lang="zh-TW" altLang="en-US" i="0" dirty="0">
                    <a:latin typeface="+mn-lt"/>
                    <a:ea typeface="+mn-ea"/>
                  </a:rPr>
                  <a:t>卻一樣，且</a:t>
                </a:r>
                <a:r>
                  <a:rPr lang="en-US" altLang="zh-TW" i="0" dirty="0">
                    <a:latin typeface="+mn-lt"/>
                    <a:ea typeface="+mn-ea"/>
                  </a:rPr>
                  <a:t>HT-22</a:t>
                </a:r>
                <a:r>
                  <a:rPr lang="zh-TW" altLang="en-US" i="0" dirty="0">
                    <a:latin typeface="+mn-lt"/>
                    <a:ea typeface="+mn-ea"/>
                  </a:rPr>
                  <a:t>搜尋更快，因此可確定</a:t>
                </a:r>
                <a:r>
                  <a:rPr lang="en-US" altLang="zh-TW" i="0" dirty="0">
                    <a:latin typeface="+mn-lt"/>
                    <a:ea typeface="+mn-ea"/>
                  </a:rPr>
                  <a:t>15</a:t>
                </a:r>
                <a:r>
                  <a:rPr lang="zh-TW" altLang="en-US" i="0" dirty="0">
                    <a:latin typeface="+mn-lt"/>
                    <a:ea typeface="+mn-ea"/>
                  </a:rPr>
                  <a:t>回合時，</a:t>
                </a:r>
                <a:r>
                  <a:rPr lang="en-US" altLang="zh-TW" i="0" dirty="0">
                    <a:latin typeface="+mn-lt"/>
                    <a:ea typeface="+mn-ea"/>
                  </a:rPr>
                  <a:t> HT-22</a:t>
                </a:r>
                <a:r>
                  <a:rPr lang="zh-TW" altLang="en-US" i="0" dirty="0">
                    <a:latin typeface="+mn-lt"/>
                    <a:ea typeface="+mn-ea"/>
                  </a:rPr>
                  <a:t>選擇更優於</a:t>
                </a:r>
                <a:r>
                  <a:rPr lang="en-US" altLang="zh-TW" sz="1800" b="0" u="none" strike="noStrike" dirty="0">
                    <a:effectLst/>
                  </a:rPr>
                  <a:t>HT</a:t>
                </a:r>
                <a:r>
                  <a:rPr lang="zh-TW" altLang="en-US" sz="1800" b="0" u="none" strike="noStrike" dirty="0">
                    <a:effectLst/>
                  </a:rPr>
                  <a:t> </a:t>
                </a:r>
                <a:r>
                  <a:rPr lang="en-US" altLang="zh-TW" sz="1800" b="0" u="none" strike="noStrike" dirty="0">
                    <a:effectLst/>
                  </a:rPr>
                  <a:t>-</a:t>
                </a:r>
                <a:r>
                  <a:rPr lang="zh-TW" altLang="en-US" sz="1800" b="0" u="none" strike="noStrike" dirty="0">
                    <a:effectLst/>
                  </a:rPr>
                  <a:t> </a:t>
                </a:r>
                <a:r>
                  <a:rPr lang="en-US" altLang="zh-TW" sz="1800" b="0" u="none" strike="noStrike" dirty="0">
                    <a:effectLst/>
                  </a:rPr>
                  <a:t>24</a:t>
                </a:r>
                <a:endParaRPr lang="en-US" altLang="zh-TW" sz="1800" b="0" i="0" u="none" strike="noStrike" dirty="0">
                  <a:effectLst/>
                  <a:latin typeface="+mn-lt"/>
                  <a:ea typeface="+mn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800" b="1" i="0" u="none" strike="noStrike" dirty="0">
                    <a:solidFill>
                      <a:srgbClr val="FF0000"/>
                    </a:solidFill>
                    <a:effectLst/>
                    <a:latin typeface="+mn-lt"/>
                    <a:ea typeface="+mn-ea"/>
                  </a:rPr>
                  <a:t>兩者都是正確的，差別只在於應該使用之前設計好的</a:t>
                </a:r>
                <a:r>
                  <a:rPr lang="en-US" altLang="zh-TW" sz="1800" b="1" i="0" u="none" strike="noStrike" dirty="0">
                    <a:solidFill>
                      <a:srgbClr val="FF0000"/>
                    </a:solidFill>
                    <a:effectLst/>
                    <a:latin typeface="+mn-lt"/>
                    <a:ea typeface="+mn-ea"/>
                  </a:rPr>
                  <a:t>move ordering</a:t>
                </a:r>
                <a:r>
                  <a:rPr lang="zh-TW" altLang="en-US" sz="1800" b="1" i="0" u="none" strike="noStrike" dirty="0">
                    <a:solidFill>
                      <a:srgbClr val="FF0000"/>
                    </a:solidFill>
                    <a:effectLst/>
                    <a:latin typeface="+mn-lt"/>
                    <a:ea typeface="+mn-ea"/>
                  </a:rPr>
                  <a:t>多些回合或少些回合差異</a:t>
                </a:r>
                <a:endParaRPr lang="en-US" altLang="zh-TW" sz="1800" b="1" i="0" u="none" strike="noStrike" dirty="0">
                  <a:solidFill>
                    <a:srgbClr val="FF0000"/>
                  </a:solidFill>
                  <a:effectLst/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C0A0A69-5E55-4BE4-BC39-F30F2FD3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8" y="1504383"/>
                <a:ext cx="4243756" cy="4247317"/>
              </a:xfrm>
              <a:prstGeom prst="rect">
                <a:avLst/>
              </a:prstGeom>
              <a:blipFill>
                <a:blip r:embed="rId3"/>
                <a:stretch>
                  <a:fillRect l="-1149" t="-717" r="-1149" b="-1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4EC350A-3E8B-475A-A21D-07673D81F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56741"/>
              </p:ext>
            </p:extLst>
          </p:nvPr>
        </p:nvGraphicFramePr>
        <p:xfrm>
          <a:off x="7322715" y="1434688"/>
          <a:ext cx="4152663" cy="4605966"/>
        </p:xfrm>
        <a:graphic>
          <a:graphicData uri="http://schemas.openxmlformats.org/drawingml/2006/table">
            <a:tbl>
              <a:tblPr/>
              <a:tblGrid>
                <a:gridCol w="461407">
                  <a:extLst>
                    <a:ext uri="{9D8B030D-6E8A-4147-A177-3AD203B41FA5}">
                      <a16:colId xmlns:a16="http://schemas.microsoft.com/office/drawing/2014/main" val="1353937196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2688284316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699779472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465353858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1394248973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3449782019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912146625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3214312031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4188207786"/>
                    </a:ext>
                  </a:extLst>
                </a:gridCol>
              </a:tblGrid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7373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44416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89214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25168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66694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3592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7126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1076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73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F6F9C62-C035-4362-B9C8-BD70AE91144E}"/>
                  </a:ext>
                </a:extLst>
              </p:cNvPr>
              <p:cNvSpPr txBox="1"/>
              <p:nvPr/>
            </p:nvSpPr>
            <p:spPr>
              <a:xfrm>
                <a:off x="7913356" y="588042"/>
                <a:ext cx="31323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/>
                  <a:t>下方是初始盤面，數字表示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1400" dirty="0"/>
                  <a:t>取</a:t>
                </a:r>
                <a:r>
                  <a:rPr lang="en-US" altLang="zh-TW" sz="1400" dirty="0"/>
                  <a:t>log2</a:t>
                </a:r>
                <a:r>
                  <a:rPr lang="zh-TW" altLang="en-US" sz="1400" dirty="0"/>
                  <a:t>後結果，</a:t>
                </a:r>
                <a:r>
                  <a:rPr lang="en-US" altLang="zh-TW" sz="1400" dirty="0"/>
                  <a:t>0</a:t>
                </a:r>
                <a:r>
                  <a:rPr lang="zh-TW" altLang="en-US" sz="1400" dirty="0"/>
                  <a:t>表示已經有棋子，有顏色標記表示過程有被更改權重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F6F9C62-C035-4362-B9C8-BD70AE91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356" y="588042"/>
                <a:ext cx="3132303" cy="738664"/>
              </a:xfrm>
              <a:prstGeom prst="rect">
                <a:avLst/>
              </a:prstGeom>
              <a:blipFill>
                <a:blip r:embed="rId3"/>
                <a:stretch>
                  <a:fillRect l="-584" t="-163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BF8581-503E-412E-B1DE-260BD7918DAF}"/>
              </a:ext>
            </a:extLst>
          </p:cNvPr>
          <p:cNvSpPr txBox="1"/>
          <p:nvPr/>
        </p:nvSpPr>
        <p:spPr>
          <a:xfrm>
            <a:off x="625526" y="1719947"/>
            <a:ext cx="1993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右側單一數字一列表示第幾回合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接在下方表示該回合權重變動位置與權重由多少提升多少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CCBBD0-10C5-49C9-852B-FE5E3A1DDD3D}"/>
              </a:ext>
            </a:extLst>
          </p:cNvPr>
          <p:cNvSpPr txBox="1"/>
          <p:nvPr/>
        </p:nvSpPr>
        <p:spPr>
          <a:xfrm>
            <a:off x="2514520" y="588042"/>
            <a:ext cx="176412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3</a:t>
            </a:r>
          </a:p>
          <a:p>
            <a:r>
              <a:rPr lang="zh-TW" altLang="en-US" sz="1400" dirty="0"/>
              <a:t>( 2, 2 ) : 16 -&gt; 17</a:t>
            </a:r>
          </a:p>
          <a:p>
            <a:r>
              <a:rPr lang="zh-TW" altLang="en-US" sz="1400" dirty="0"/>
              <a:t>( 2, 7 ) : 16 -&gt; 17</a:t>
            </a:r>
          </a:p>
          <a:p>
            <a:r>
              <a:rPr lang="zh-TW" altLang="en-US" sz="1400" dirty="0"/>
              <a:t>4</a:t>
            </a:r>
          </a:p>
          <a:p>
            <a:r>
              <a:rPr lang="zh-TW" altLang="en-US" sz="1400" dirty="0"/>
              <a:t>( 1, 7 ) : 17 -&gt; 18</a:t>
            </a:r>
          </a:p>
          <a:p>
            <a:r>
              <a:rPr lang="zh-TW" altLang="en-US" sz="1400" dirty="0"/>
              <a:t>( 2, 2 ) : 17 -&gt; 18</a:t>
            </a:r>
          </a:p>
          <a:p>
            <a:r>
              <a:rPr lang="zh-TW" altLang="en-US" sz="1400" dirty="0"/>
              <a:t>( 2, 7 ) : 17 -&gt; 18</a:t>
            </a:r>
          </a:p>
          <a:p>
            <a:r>
              <a:rPr lang="zh-TW" altLang="en-US" sz="1400" dirty="0"/>
              <a:t>5</a:t>
            </a:r>
          </a:p>
          <a:p>
            <a:r>
              <a:rPr lang="zh-TW" altLang="en-US" sz="1400" dirty="0"/>
              <a:t>( 1, 2 ) : 17 -&gt; 18</a:t>
            </a:r>
          </a:p>
          <a:p>
            <a:r>
              <a:rPr lang="zh-TW" altLang="en-US" sz="1400" dirty="0"/>
              <a:t>( 1, 7 ) : 18 -&gt; 19</a:t>
            </a:r>
          </a:p>
          <a:p>
            <a:r>
              <a:rPr lang="zh-TW" altLang="en-US" sz="1400" dirty="0"/>
              <a:t>( 2, 2 ) : 18 -&gt; 19</a:t>
            </a:r>
          </a:p>
          <a:p>
            <a:r>
              <a:rPr lang="zh-TW" altLang="en-US" sz="1400" dirty="0"/>
              <a:t>( 2, 7 ) : 18 -&gt; 19</a:t>
            </a:r>
          </a:p>
          <a:p>
            <a:r>
              <a:rPr lang="zh-TW" altLang="en-US" sz="1400" dirty="0"/>
              <a:t>( 2, 8 ) : 17 -&gt; 18</a:t>
            </a:r>
          </a:p>
          <a:p>
            <a:r>
              <a:rPr lang="zh-TW" altLang="en-US" sz="1400" dirty="0"/>
              <a:t>6</a:t>
            </a:r>
          </a:p>
          <a:p>
            <a:r>
              <a:rPr lang="zh-TW" altLang="en-US" sz="1400" dirty="0"/>
              <a:t>( 1, 2 ) : 18 -&gt; 19</a:t>
            </a:r>
          </a:p>
          <a:p>
            <a:r>
              <a:rPr lang="zh-TW" altLang="en-US" sz="1400" dirty="0"/>
              <a:t>( 2, 8 ) : 18 -&gt; 19</a:t>
            </a:r>
          </a:p>
          <a:p>
            <a:r>
              <a:rPr lang="zh-TW" altLang="en-US" sz="1400" dirty="0"/>
              <a:t>7</a:t>
            </a:r>
          </a:p>
          <a:p>
            <a:r>
              <a:rPr lang="zh-TW" altLang="en-US" sz="1400" dirty="0"/>
              <a:t>( 1, 7 ) : 19 -&gt; 20</a:t>
            </a:r>
          </a:p>
          <a:p>
            <a:r>
              <a:rPr lang="zh-TW" altLang="en-US" sz="1400" dirty="0"/>
              <a:t>( 2, 1 ) : 17 -&gt; 18</a:t>
            </a:r>
          </a:p>
          <a:p>
            <a:r>
              <a:rPr lang="zh-TW" altLang="en-US" sz="1400" dirty="0"/>
              <a:t>8</a:t>
            </a:r>
          </a:p>
          <a:p>
            <a:r>
              <a:rPr lang="zh-TW" altLang="en-US" sz="1400" dirty="0"/>
              <a:t>( 1, 2 ) : 19 -&gt; 20</a:t>
            </a:r>
          </a:p>
          <a:p>
            <a:r>
              <a:rPr lang="zh-TW" altLang="en-US" sz="1400" dirty="0"/>
              <a:t>( 2, 2 ) : 19 -&gt; 20</a:t>
            </a:r>
          </a:p>
          <a:p>
            <a:r>
              <a:rPr lang="zh-TW" altLang="en-US" sz="1400" dirty="0"/>
              <a:t>( 2, 5 ) : 19 -&gt; 20</a:t>
            </a:r>
          </a:p>
          <a:p>
            <a:r>
              <a:rPr lang="zh-TW" altLang="en-US" sz="1400" dirty="0"/>
              <a:t>( 2, 7 ) : 19 -&gt; 20</a:t>
            </a:r>
          </a:p>
          <a:p>
            <a:r>
              <a:rPr lang="zh-TW" altLang="en-US" sz="1400" dirty="0"/>
              <a:t>( 2, 8 ) : 19 -&gt; 20</a:t>
            </a:r>
          </a:p>
          <a:p>
            <a:r>
              <a:rPr lang="zh-TW" altLang="en-US" sz="1400" dirty="0"/>
              <a:t>( 4, 3 ) : 18 -&gt; 19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04F6D5-1B30-4205-9A12-1B3A7AAB19E8}"/>
              </a:ext>
            </a:extLst>
          </p:cNvPr>
          <p:cNvSpPr txBox="1"/>
          <p:nvPr/>
        </p:nvSpPr>
        <p:spPr>
          <a:xfrm>
            <a:off x="4095537" y="586256"/>
            <a:ext cx="14712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9</a:t>
            </a:r>
          </a:p>
          <a:p>
            <a:r>
              <a:rPr lang="zh-TW" altLang="en-US" sz="1400" dirty="0"/>
              <a:t>( 1, 7 ) : 20 -&gt; 21</a:t>
            </a:r>
          </a:p>
          <a:p>
            <a:r>
              <a:rPr lang="zh-TW" altLang="en-US" sz="1400" dirty="0"/>
              <a:t>( 7, 2 ) : 16 -&gt; 17</a:t>
            </a:r>
          </a:p>
          <a:p>
            <a:r>
              <a:rPr lang="zh-TW" altLang="en-US" sz="1400" dirty="0"/>
              <a:t>10</a:t>
            </a:r>
          </a:p>
          <a:p>
            <a:r>
              <a:rPr lang="zh-TW" altLang="en-US" sz="1400" dirty="0"/>
              <a:t>( 2, 1 ) : 18 -&gt; 19</a:t>
            </a:r>
          </a:p>
          <a:p>
            <a:r>
              <a:rPr lang="zh-TW" altLang="en-US" sz="1400" dirty="0"/>
              <a:t>( 2, 2 ) : 20 -&gt; 21</a:t>
            </a:r>
          </a:p>
          <a:p>
            <a:r>
              <a:rPr lang="zh-TW" altLang="en-US" sz="1400" dirty="0"/>
              <a:t>( 7, 8 ) : 17 -&gt; 18</a:t>
            </a:r>
          </a:p>
          <a:p>
            <a:r>
              <a:rPr lang="zh-TW" altLang="en-US" sz="1400" dirty="0"/>
              <a:t>11</a:t>
            </a:r>
          </a:p>
          <a:p>
            <a:r>
              <a:rPr lang="zh-TW" altLang="en-US" sz="1400" dirty="0"/>
              <a:t>( 2, 7 ) : 20 -&gt; 21</a:t>
            </a:r>
          </a:p>
          <a:p>
            <a:r>
              <a:rPr lang="zh-TW" altLang="en-US" sz="1400" dirty="0"/>
              <a:t>( 7, 7 ) : 16 -&gt; 17</a:t>
            </a:r>
          </a:p>
          <a:p>
            <a:r>
              <a:rPr lang="zh-TW" altLang="en-US" sz="1400" dirty="0"/>
              <a:t>12</a:t>
            </a:r>
          </a:p>
          <a:p>
            <a:r>
              <a:rPr lang="zh-TW" altLang="en-US" sz="1400" dirty="0"/>
              <a:t>( 2, 1 ) : 19 -&gt; 20</a:t>
            </a:r>
          </a:p>
          <a:p>
            <a:r>
              <a:rPr lang="zh-TW" altLang="en-US" sz="1400" dirty="0"/>
              <a:t>( 2, 5 ) : 20 -&gt; 21</a:t>
            </a:r>
          </a:p>
          <a:p>
            <a:r>
              <a:rPr lang="zh-TW" altLang="en-US" sz="1400" dirty="0"/>
              <a:t>( 2, 8 ) : 20 -&gt; 21</a:t>
            </a:r>
          </a:p>
          <a:p>
            <a:r>
              <a:rPr lang="zh-TW" altLang="en-US" sz="1400" dirty="0"/>
              <a:t>( 4, 2 ) : 19 -&gt; 20</a:t>
            </a:r>
          </a:p>
          <a:p>
            <a:r>
              <a:rPr lang="zh-TW" altLang="en-US" sz="1400" dirty="0"/>
              <a:t>( 4, 3 ) : 19 -&gt; 20</a:t>
            </a:r>
          </a:p>
          <a:p>
            <a:r>
              <a:rPr lang="zh-TW" altLang="en-US" sz="1400" dirty="0"/>
              <a:t>( 4, 7 ) : 19 -&gt; 20</a:t>
            </a:r>
          </a:p>
          <a:p>
            <a:r>
              <a:rPr lang="zh-TW" altLang="en-US" sz="1400" dirty="0"/>
              <a:t>( 6, 5 ) : 18 -&gt; 19</a:t>
            </a:r>
          </a:p>
          <a:p>
            <a:r>
              <a:rPr lang="zh-TW" altLang="en-US" sz="1400" dirty="0"/>
              <a:t>13</a:t>
            </a:r>
          </a:p>
          <a:p>
            <a:r>
              <a:rPr lang="zh-TW" altLang="en-US" sz="1400" dirty="0"/>
              <a:t>( 1, 7 ) : 21 -&gt; 22</a:t>
            </a:r>
          </a:p>
          <a:p>
            <a:r>
              <a:rPr lang="zh-TW" altLang="en-US" sz="1400" dirty="0"/>
              <a:t>( 2, 1 ) : 20 -&gt; 21</a:t>
            </a:r>
          </a:p>
          <a:p>
            <a:r>
              <a:rPr lang="zh-TW" altLang="en-US" sz="1400" dirty="0"/>
              <a:t>( 3, 2 ) : 20 -&gt; 21</a:t>
            </a:r>
          </a:p>
          <a:p>
            <a:r>
              <a:rPr lang="zh-TW" altLang="en-US" sz="1400" dirty="0"/>
              <a:t>( 7, 2 ) : 17 -&gt; 18</a:t>
            </a:r>
          </a:p>
          <a:p>
            <a:r>
              <a:rPr lang="zh-TW" altLang="en-US" sz="1400" dirty="0"/>
              <a:t>( 7, 8 ) : 18 -&gt; 19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788017-98D6-493C-9435-549E8C79A5CA}"/>
              </a:ext>
            </a:extLst>
          </p:cNvPr>
          <p:cNvSpPr txBox="1"/>
          <p:nvPr/>
        </p:nvSpPr>
        <p:spPr>
          <a:xfrm>
            <a:off x="5551317" y="599796"/>
            <a:ext cx="17641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14</a:t>
            </a:r>
          </a:p>
          <a:p>
            <a:r>
              <a:rPr lang="zh-TW" altLang="en-US" sz="1400" dirty="0"/>
              <a:t>( 2, 2 ) : 21 -&gt; 22</a:t>
            </a:r>
          </a:p>
          <a:p>
            <a:r>
              <a:rPr lang="zh-TW" altLang="en-US" sz="1400" dirty="0"/>
              <a:t>( 4, 3 ) : 20 -&gt; 21</a:t>
            </a:r>
          </a:p>
          <a:p>
            <a:r>
              <a:rPr lang="zh-TW" altLang="en-US" sz="1400" dirty="0"/>
              <a:t>( 5, 2 ) : 19 -&gt; 20</a:t>
            </a:r>
          </a:p>
          <a:p>
            <a:r>
              <a:rPr lang="zh-TW" altLang="en-US" sz="1400" dirty="0"/>
              <a:t>( 7, 7 ) : 17 -&gt; 18</a:t>
            </a:r>
          </a:p>
          <a:p>
            <a:r>
              <a:rPr lang="zh-TW" altLang="en-US" sz="1400" dirty="0"/>
              <a:t>15</a:t>
            </a:r>
          </a:p>
          <a:p>
            <a:r>
              <a:rPr lang="zh-TW" altLang="en-US" sz="1400" dirty="0"/>
              <a:t>( 2, 7 ) : 21 -&gt; 22</a:t>
            </a:r>
          </a:p>
          <a:p>
            <a:r>
              <a:rPr lang="zh-TW" altLang="en-US" sz="1400" dirty="0"/>
              <a:t>( 2, 8 ) : 21 -&gt; 22</a:t>
            </a:r>
          </a:p>
          <a:p>
            <a:r>
              <a:rPr lang="zh-TW" altLang="en-US" sz="1400" dirty="0"/>
              <a:t>( 6, 5 ) : 19 -&gt; 20</a:t>
            </a:r>
          </a:p>
          <a:p>
            <a:r>
              <a:rPr lang="zh-TW" altLang="en-US" sz="1400" dirty="0"/>
              <a:t>( 7, 1 ) : 17 -&gt; 18</a:t>
            </a:r>
          </a:p>
          <a:p>
            <a:r>
              <a:rPr lang="zh-TW" altLang="en-US" sz="1400" dirty="0"/>
              <a:t>16</a:t>
            </a:r>
          </a:p>
          <a:p>
            <a:r>
              <a:rPr lang="zh-TW" altLang="en-US" sz="1400" dirty="0"/>
              <a:t>( 2, 5 ) : 21 -&gt; 22</a:t>
            </a:r>
          </a:p>
          <a:p>
            <a:r>
              <a:rPr lang="zh-TW" altLang="en-US" sz="1400" dirty="0"/>
              <a:t>( 4, 7 ) : 20 -&gt; 21</a:t>
            </a:r>
          </a:p>
          <a:p>
            <a:r>
              <a:rPr lang="zh-TW" altLang="en-US" sz="1400" dirty="0"/>
              <a:t>21</a:t>
            </a:r>
          </a:p>
          <a:p>
            <a:r>
              <a:rPr lang="zh-TW" altLang="en-US" sz="1400" dirty="0"/>
              <a:t>( 7, 2 ) : 18 -&gt; 19</a:t>
            </a:r>
          </a:p>
          <a:p>
            <a:r>
              <a:rPr lang="zh-TW" altLang="en-US" sz="1400" dirty="0"/>
              <a:t>( 7, 8 ) : 19 -&gt; 20</a:t>
            </a:r>
          </a:p>
        </p:txBody>
      </p:sp>
    </p:spTree>
    <p:extLst>
      <p:ext uri="{BB962C8B-B14F-4D97-AF65-F5344CB8AC3E}">
        <p14:creationId xmlns:p14="http://schemas.microsoft.com/office/powerpoint/2010/main" val="265243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1E90C-67AA-4C9F-A1A2-09370926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1667"/>
            <a:ext cx="10131425" cy="1456267"/>
          </a:xfrm>
        </p:spPr>
        <p:txBody>
          <a:bodyPr/>
          <a:lstStyle/>
          <a:p>
            <a:r>
              <a:rPr lang="zh-TW" altLang="en-US" sz="3600" b="1" dirty="0"/>
              <a:t>計數器不衰退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小結論與問題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8F5E25-3EEA-46A4-A402-0B4FB381C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03262"/>
                <a:ext cx="10131425" cy="36268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/>
                  <a:t>由以上測試結果效果都不錯，但在這好的效果底下卻出現一些問題</a:t>
                </a:r>
                <a:endParaRPr lang="en-US" altLang="zh-TW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/>
                  <a:t>目前測試盤面最深只搜尋到</a:t>
                </a:r>
                <a:r>
                  <a:rPr lang="en-US" altLang="zh-TW" dirty="0"/>
                  <a:t>12</a:t>
                </a:r>
                <a:r>
                  <a:rPr lang="zh-TW" altLang="en-US" dirty="0"/>
                  <a:t>層，如果以後搜更深這個初始不能只是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dirty="0"/>
                  <a:t>，因此需要隨著能夠搜尋到深度去做對應調整，並且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需要考慮下方特別標示問題</a:t>
                </a:r>
                <a:r>
                  <a:rPr lang="zh-TW" altLang="en-US" b="1" dirty="0"/>
                  <a:t>，如果初始太大，對於</a:t>
                </a:r>
                <a:r>
                  <a:rPr lang="en-US" altLang="zh-TW" dirty="0"/>
                  <a:t>H</a:t>
                </a:r>
                <a:r>
                  <a:rPr lang="zh-TW" altLang="en-US" dirty="0"/>
                  <a:t>istory </a:t>
                </a:r>
                <a:r>
                  <a:rPr lang="en-US" altLang="zh-TW" dirty="0"/>
                  <a:t>H</a:t>
                </a:r>
                <a:r>
                  <a:rPr lang="zh-TW" altLang="en-US" dirty="0"/>
                  <a:t>euristic效果大量下降</a:t>
                </a:r>
                <a:endParaRPr lang="en-US" altLang="zh-TW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/>
                  <a:t>雖然計數器不衰退有</a:t>
                </a:r>
                <a:r>
                  <a:rPr lang="en-US" altLang="zh-TW" sz="1800" dirty="0"/>
                  <a:t>H</a:t>
                </a:r>
                <a:r>
                  <a:rPr lang="zh-TW" altLang="en-US" sz="1800" dirty="0"/>
                  <a:t>istory </a:t>
                </a:r>
                <a:r>
                  <a:rPr lang="en-US" altLang="zh-TW" sz="1800" dirty="0"/>
                  <a:t>H</a:t>
                </a:r>
                <a:r>
                  <a:rPr lang="zh-TW" altLang="en-US" sz="1800" dirty="0"/>
                  <a:t>euristic效果，但</a:t>
                </a:r>
                <a:r>
                  <a:rPr lang="en-US" altLang="zh-TW" b="1" dirty="0"/>
                  <a:t>Othello</a:t>
                </a:r>
                <a:r>
                  <a:rPr lang="zh-TW" altLang="en-US" sz="1800" dirty="0"/>
                  <a:t>對於計數器來說不至於會溢位，因為假設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初始最高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設為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zh-TW" altLang="en-US" dirty="0"/>
                  <a:t>，那依據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下方特別標示</a:t>
                </a:r>
                <a:r>
                  <a:rPr lang="zh-TW" altLang="en-US" b="1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zh-TW" altLang="en-US" dirty="0"/>
                  <a:t>，也就是說要搜尋一個搜尋深度達到</a:t>
                </a:r>
                <a:r>
                  <a:rPr lang="en-US" altLang="zh-TW" dirty="0"/>
                  <a:t>63</a:t>
                </a:r>
                <a:r>
                  <a:rPr lang="zh-TW" altLang="en-US" dirty="0"/>
                  <a:t>或是加總起來達到這數字才可能溢位，但這不可能發生，因為</a:t>
                </a:r>
                <a:r>
                  <a:rPr lang="en-US" altLang="zh-TW" b="1" dirty="0"/>
                  <a:t>Othello</a:t>
                </a:r>
                <a:r>
                  <a:rPr lang="zh-TW" altLang="en-US" b="1" dirty="0"/>
                  <a:t>至多搜</a:t>
                </a:r>
                <a:r>
                  <a:rPr lang="en-US" altLang="zh-TW" b="1" dirty="0"/>
                  <a:t>60</a:t>
                </a:r>
                <a:r>
                  <a:rPr lang="zh-TW" altLang="en-US" b="1" dirty="0"/>
                  <a:t>層</a:t>
                </a:r>
                <a:endParaRPr lang="en-US" altLang="zh-TW" b="1" dirty="0"/>
              </a:p>
              <a:p>
                <a:pPr marL="0" indent="0">
                  <a:buNone/>
                </a:pPr>
                <a:endParaRPr lang="en-US" altLang="zh-TW" b="1" dirty="0"/>
              </a:p>
              <a:p>
                <a:pPr marL="0" indent="0">
                  <a:buNone/>
                </a:pPr>
                <a:r>
                  <a:rPr lang="zh-TW" altLang="en-US" dirty="0"/>
                  <a:t>歷史紀錄權重與時間關係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endParaRPr lang="en-US" altLang="zh-TW" b="1" dirty="0"/>
              </a:p>
              <a:p>
                <a:pPr marL="0" indent="0">
                  <a:buNone/>
                </a:pPr>
                <a:r>
                  <a:rPr lang="zh-TW" altLang="en-US" dirty="0"/>
                  <a:t>計數器不衰退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藉由加權重，而靠近或超越原本較好位置，權重改變緩慢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計數器衰退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除了加權重之外，依靠衰退超越原本較好位置，權重改變快速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8F5E25-3EEA-46A4-A402-0B4FB381C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03262"/>
                <a:ext cx="10131425" cy="3626804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BED85374-C3AC-4FFB-AA05-E7404CC49F74}"/>
              </a:ext>
            </a:extLst>
          </p:cNvPr>
          <p:cNvGrpSpPr/>
          <p:nvPr/>
        </p:nvGrpSpPr>
        <p:grpSpPr>
          <a:xfrm>
            <a:off x="4717701" y="5130066"/>
            <a:ext cx="7275007" cy="1545542"/>
            <a:chOff x="2597499" y="5316538"/>
            <a:chExt cx="7275007" cy="1600807"/>
          </a:xfrm>
        </p:grpSpPr>
        <p:sp>
          <p:nvSpPr>
            <p:cNvPr id="5" name="爆炸: 八角 4">
              <a:extLst>
                <a:ext uri="{FF2B5EF4-FFF2-40B4-BE49-F238E27FC236}">
                  <a16:creationId xmlns:a16="http://schemas.microsoft.com/office/drawing/2014/main" id="{BC68D2FD-1904-45C7-B978-13A908B81EEA}"/>
                </a:ext>
              </a:extLst>
            </p:cNvPr>
            <p:cNvSpPr/>
            <p:nvPr/>
          </p:nvSpPr>
          <p:spPr>
            <a:xfrm>
              <a:off x="2597499" y="5316538"/>
              <a:ext cx="7275007" cy="1600807"/>
            </a:xfrm>
            <a:prstGeom prst="irregularSeal1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555027A1-2D37-4249-BCE7-6BF0BA51D3D4}"/>
                    </a:ext>
                  </a:extLst>
                </p:cNvPr>
                <p:cNvSpPr txBox="1"/>
                <p:nvPr/>
              </p:nvSpPr>
              <p:spPr>
                <a:xfrm>
                  <a:off x="4544366" y="5781946"/>
                  <a:ext cx="4069582" cy="66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/>
                    <a:t>較差的權重會比較好的還要好嗎</a:t>
                  </a:r>
                  <a:r>
                    <a:rPr lang="en-US" altLang="zh-TW" b="1" dirty="0"/>
                    <a:t>?</a:t>
                  </a:r>
                </a:p>
                <a:p>
                  <a:r>
                    <a:rPr lang="zh-TW" altLang="en-US" b="1" dirty="0"/>
                    <a:t>例如 </a:t>
                  </a:r>
                  <a:r>
                    <a:rPr lang="en-US" altLang="zh-TW" b="1" dirty="0"/>
                    <a:t>:</a:t>
                  </a:r>
                  <a:r>
                    <a:rPr lang="zh-TW" altLang="en-US" b="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sup>
                      </m:sSup>
                    </m:oMath>
                  </a14:m>
                  <a:r>
                    <a:rPr lang="zh-TW" altLang="en-US" b="1" dirty="0">
                      <a:latin typeface="Arial" panose="020B0604020202020204" pitchFamily="34" charset="0"/>
                    </a:rPr>
                    <a:t>需要多少回合才能超越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p>
                      </m:sSup>
                    </m:oMath>
                  </a14:m>
                  <a:r>
                    <a:rPr lang="en-US" altLang="zh-TW" b="1" dirty="0">
                      <a:latin typeface="Arial" panose="020B0604020202020204" pitchFamily="34" charset="0"/>
                    </a:rPr>
                    <a:t> </a:t>
                  </a:r>
                  <a:endParaRPr lang="zh-TW" altLang="en-US" b="1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555027A1-2D37-4249-BCE7-6BF0BA51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66" y="5781946"/>
                  <a:ext cx="4069582" cy="669992"/>
                </a:xfrm>
                <a:prstGeom prst="rect">
                  <a:avLst/>
                </a:prstGeom>
                <a:blipFill>
                  <a:blip r:embed="rId3"/>
                  <a:stretch>
                    <a:fillRect l="-1198" t="-4717" b="-150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77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47AE-E5F5-4396-A40A-5BB6AA4B51D3}"/>
              </a:ext>
            </a:extLst>
          </p:cNvPr>
          <p:cNvGrpSpPr/>
          <p:nvPr/>
        </p:nvGrpSpPr>
        <p:grpSpPr>
          <a:xfrm>
            <a:off x="3835121" y="200967"/>
            <a:ext cx="4521758" cy="1195754"/>
            <a:chOff x="3835121" y="291402"/>
            <a:chExt cx="4521758" cy="119575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500CD83-9F8C-4A15-8051-FFFAAF36B87F}"/>
                </a:ext>
              </a:extLst>
            </p:cNvPr>
            <p:cNvSpPr/>
            <p:nvPr/>
          </p:nvSpPr>
          <p:spPr>
            <a:xfrm>
              <a:off x="3835121" y="291402"/>
              <a:ext cx="4521758" cy="119575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7E0095-FA1A-4AD7-8DCC-9563008889D9}"/>
                </a:ext>
              </a:extLst>
            </p:cNvPr>
            <p:cNvSpPr txBox="1"/>
            <p:nvPr/>
          </p:nvSpPr>
          <p:spPr>
            <a:xfrm>
              <a:off x="4976865" y="658446"/>
              <a:ext cx="22382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H</a:t>
              </a:r>
              <a:r>
                <a:rPr lang="zh-TW" altLang="en-US" sz="2400" dirty="0"/>
                <a:t>istory </a:t>
              </a:r>
              <a:r>
                <a:rPr lang="en-US" altLang="zh-TW" sz="2400" dirty="0"/>
                <a:t>H</a:t>
              </a:r>
              <a:r>
                <a:rPr lang="zh-TW" altLang="en-US" sz="2400" dirty="0"/>
                <a:t>euristic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DE34DD-8853-40D3-A68B-C8A6DEAB0F73}"/>
              </a:ext>
            </a:extLst>
          </p:cNvPr>
          <p:cNvGrpSpPr/>
          <p:nvPr/>
        </p:nvGrpSpPr>
        <p:grpSpPr>
          <a:xfrm>
            <a:off x="952500" y="1916163"/>
            <a:ext cx="4521758" cy="1195754"/>
            <a:chOff x="3628711" y="291402"/>
            <a:chExt cx="4521758" cy="1195754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03B9955-6DD2-48AD-96A7-0188A062FEFC}"/>
                </a:ext>
              </a:extLst>
            </p:cNvPr>
            <p:cNvSpPr/>
            <p:nvPr/>
          </p:nvSpPr>
          <p:spPr>
            <a:xfrm>
              <a:off x="3628711" y="291402"/>
              <a:ext cx="4521758" cy="119575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D9AB013-53AD-4025-B8DE-09D13C61BDC0}"/>
                </a:ext>
              </a:extLst>
            </p:cNvPr>
            <p:cNvSpPr txBox="1"/>
            <p:nvPr/>
          </p:nvSpPr>
          <p:spPr>
            <a:xfrm>
              <a:off x="4770455" y="658445"/>
              <a:ext cx="22382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/>
                <a:t>計數器衰退</a:t>
              </a:r>
              <a:endParaRPr lang="zh-TW" altLang="en-US" sz="2400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D6FF20A-4394-4C86-9900-513DCC767A0C}"/>
              </a:ext>
            </a:extLst>
          </p:cNvPr>
          <p:cNvGrpSpPr/>
          <p:nvPr/>
        </p:nvGrpSpPr>
        <p:grpSpPr>
          <a:xfrm>
            <a:off x="7215135" y="1916164"/>
            <a:ext cx="4521758" cy="1195754"/>
            <a:chOff x="3835121" y="291402"/>
            <a:chExt cx="4521758" cy="1195754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95C6B08-7756-4E5D-8743-54B5E7F2F05B}"/>
                </a:ext>
              </a:extLst>
            </p:cNvPr>
            <p:cNvSpPr/>
            <p:nvPr/>
          </p:nvSpPr>
          <p:spPr>
            <a:xfrm>
              <a:off x="3835121" y="291402"/>
              <a:ext cx="4521758" cy="119575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C2842C7-0944-4396-82A0-526BCA133401}"/>
                </a:ext>
              </a:extLst>
            </p:cNvPr>
            <p:cNvSpPr txBox="1"/>
            <p:nvPr/>
          </p:nvSpPr>
          <p:spPr>
            <a:xfrm>
              <a:off x="4976865" y="658446"/>
              <a:ext cx="22382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/>
                <a:t>計數器不衰退</a:t>
              </a:r>
              <a:endParaRPr lang="zh-TW" altLang="en-US" sz="2400" dirty="0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59FDC19-C8A8-40BA-9D59-DA59391CCBDD}"/>
              </a:ext>
            </a:extLst>
          </p:cNvPr>
          <p:cNvCxnSpPr>
            <a:stCxn id="4" idx="4"/>
            <a:endCxn id="12" idx="1"/>
          </p:cNvCxnSpPr>
          <p:nvPr/>
        </p:nvCxnSpPr>
        <p:spPr>
          <a:xfrm>
            <a:off x="6096000" y="1396721"/>
            <a:ext cx="1781331" cy="6945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1817BE-AFE8-4FB0-BC5E-248B7300CB97}"/>
              </a:ext>
            </a:extLst>
          </p:cNvPr>
          <p:cNvCxnSpPr>
            <a:stCxn id="4" idx="4"/>
            <a:endCxn id="9" idx="7"/>
          </p:cNvCxnSpPr>
          <p:nvPr/>
        </p:nvCxnSpPr>
        <p:spPr>
          <a:xfrm flipH="1">
            <a:off x="4812062" y="1396721"/>
            <a:ext cx="1283938" cy="6945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流程圖: 替代程序 17">
                <a:extLst>
                  <a:ext uri="{FF2B5EF4-FFF2-40B4-BE49-F238E27FC236}">
                    <a16:creationId xmlns:a16="http://schemas.microsoft.com/office/drawing/2014/main" id="{7ACE37CE-2B41-4E64-8A25-FC2BF1A19132}"/>
                  </a:ext>
                </a:extLst>
              </p:cNvPr>
              <p:cNvSpPr/>
              <p:nvPr/>
            </p:nvSpPr>
            <p:spPr>
              <a:xfrm>
                <a:off x="10097756" y="3746083"/>
                <a:ext cx="994786" cy="2552282"/>
              </a:xfrm>
              <a:prstGeom prst="flowChartAlternateProcess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初始陣列</a:t>
                </a:r>
                <a:r>
                  <a:rPr lang="en-US" altLang="zh-TW" dirty="0"/>
                  <a:t>HT</a:t>
                </a:r>
                <a:r>
                  <a:rPr lang="zh-TW" altLang="en-US" dirty="0"/>
                  <a:t>的最高權重設為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流程圖: 替代程序 17">
                <a:extLst>
                  <a:ext uri="{FF2B5EF4-FFF2-40B4-BE49-F238E27FC236}">
                    <a16:creationId xmlns:a16="http://schemas.microsoft.com/office/drawing/2014/main" id="{7ACE37CE-2B41-4E64-8A25-FC2BF1A19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56" y="3746083"/>
                <a:ext cx="994786" cy="255228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流程圖: 替代程序 18">
                <a:extLst>
                  <a:ext uri="{FF2B5EF4-FFF2-40B4-BE49-F238E27FC236}">
                    <a16:creationId xmlns:a16="http://schemas.microsoft.com/office/drawing/2014/main" id="{CBECF81A-D50D-48CC-A80E-82EEFC5DFEA6}"/>
                  </a:ext>
                </a:extLst>
              </p:cNvPr>
              <p:cNvSpPr/>
              <p:nvPr/>
            </p:nvSpPr>
            <p:spPr>
              <a:xfrm>
                <a:off x="7877331" y="3746083"/>
                <a:ext cx="994786" cy="2552282"/>
              </a:xfrm>
              <a:prstGeom prst="flowChartAlternateProcess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初始陣列</a:t>
                </a:r>
                <a:r>
                  <a:rPr lang="en-US" altLang="zh-TW" dirty="0"/>
                  <a:t>HT</a:t>
                </a:r>
                <a:r>
                  <a:rPr lang="zh-TW" altLang="en-US" dirty="0"/>
                  <a:t>的最高權重設為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流程圖: 替代程序 18">
                <a:extLst>
                  <a:ext uri="{FF2B5EF4-FFF2-40B4-BE49-F238E27FC236}">
                    <a16:creationId xmlns:a16="http://schemas.microsoft.com/office/drawing/2014/main" id="{CBECF81A-D50D-48CC-A80E-82EEFC5DF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31" y="3746083"/>
                <a:ext cx="994786" cy="2552282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DF1B3AC-70A1-43CA-98C0-B1427F8FE6B1}"/>
              </a:ext>
            </a:extLst>
          </p:cNvPr>
          <p:cNvCxnSpPr>
            <a:stCxn id="12" idx="4"/>
            <a:endCxn id="19" idx="0"/>
          </p:cNvCxnSpPr>
          <p:nvPr/>
        </p:nvCxnSpPr>
        <p:spPr>
          <a:xfrm flipH="1">
            <a:off x="8374724" y="3111918"/>
            <a:ext cx="1101290" cy="6341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66F6AAB-03CA-481E-88C6-3849CA0C0567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9476014" y="3111918"/>
            <a:ext cx="1119135" cy="6341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流程圖: 替代程序 28">
            <a:extLst>
              <a:ext uri="{FF2B5EF4-FFF2-40B4-BE49-F238E27FC236}">
                <a16:creationId xmlns:a16="http://schemas.microsoft.com/office/drawing/2014/main" id="{36128AE9-103B-4339-B73C-AF1F883CDA01}"/>
              </a:ext>
            </a:extLst>
          </p:cNvPr>
          <p:cNvSpPr/>
          <p:nvPr/>
        </p:nvSpPr>
        <p:spPr>
          <a:xfrm>
            <a:off x="4212245" y="3746080"/>
            <a:ext cx="994786" cy="89625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每回合衰退</a:t>
            </a:r>
          </a:p>
        </p:txBody>
      </p:sp>
      <p:sp>
        <p:nvSpPr>
          <p:cNvPr id="30" name="流程圖: 替代程序 29">
            <a:extLst>
              <a:ext uri="{FF2B5EF4-FFF2-40B4-BE49-F238E27FC236}">
                <a16:creationId xmlns:a16="http://schemas.microsoft.com/office/drawing/2014/main" id="{5DD0521E-CB89-4AB3-A25C-A2FF56CABE95}"/>
              </a:ext>
            </a:extLst>
          </p:cNvPr>
          <p:cNvSpPr/>
          <p:nvPr/>
        </p:nvSpPr>
        <p:spPr>
          <a:xfrm>
            <a:off x="1311292" y="3746080"/>
            <a:ext cx="994786" cy="89625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數回合後衰退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FE7F5D9-7A88-465A-A23E-70EE098AB2B9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1808685" y="3111917"/>
            <a:ext cx="1404694" cy="634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5AD88F-0687-4334-8377-D6D215BAEB97}"/>
              </a:ext>
            </a:extLst>
          </p:cNvPr>
          <p:cNvCxnSpPr>
            <a:cxnSpLocks/>
            <a:stCxn id="9" idx="4"/>
            <a:endCxn id="29" idx="0"/>
          </p:cNvCxnSpPr>
          <p:nvPr/>
        </p:nvCxnSpPr>
        <p:spPr>
          <a:xfrm>
            <a:off x="3213379" y="3111917"/>
            <a:ext cx="1496259" cy="634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流程圖: 替代程序 27">
            <a:extLst>
              <a:ext uri="{FF2B5EF4-FFF2-40B4-BE49-F238E27FC236}">
                <a16:creationId xmlns:a16="http://schemas.microsoft.com/office/drawing/2014/main" id="{45BC8F42-C809-4757-BF11-6772E9989514}"/>
              </a:ext>
            </a:extLst>
          </p:cNvPr>
          <p:cNvSpPr/>
          <p:nvPr/>
        </p:nvSpPr>
        <p:spPr>
          <a:xfrm>
            <a:off x="4940491" y="5461279"/>
            <a:ext cx="994786" cy="89625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版</a:t>
            </a:r>
          </a:p>
        </p:txBody>
      </p:sp>
      <p:sp>
        <p:nvSpPr>
          <p:cNvPr id="33" name="流程圖: 替代程序 32">
            <a:extLst>
              <a:ext uri="{FF2B5EF4-FFF2-40B4-BE49-F238E27FC236}">
                <a16:creationId xmlns:a16="http://schemas.microsoft.com/office/drawing/2014/main" id="{14EDBBAA-F4A8-4FC3-A5DE-65CDF3C61066}"/>
              </a:ext>
            </a:extLst>
          </p:cNvPr>
          <p:cNvSpPr/>
          <p:nvPr/>
        </p:nvSpPr>
        <p:spPr>
          <a:xfrm>
            <a:off x="3374688" y="5461279"/>
            <a:ext cx="1334950" cy="89625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TT </a:t>
            </a:r>
            <a:r>
              <a:rPr lang="en-US" altLang="zh-TW" dirty="0"/>
              <a:t>+Aspiration 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15B24ED-65CC-4243-BD9A-842F40638B2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042163" y="4642338"/>
            <a:ext cx="667475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4F23323-EDA3-47A8-9950-BA0D9DB358D6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4709638" y="4642338"/>
            <a:ext cx="728246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流程圖: 替代程序 42">
            <a:extLst>
              <a:ext uri="{FF2B5EF4-FFF2-40B4-BE49-F238E27FC236}">
                <a16:creationId xmlns:a16="http://schemas.microsoft.com/office/drawing/2014/main" id="{6000FCA0-AA29-4576-96B6-09D4DD496009}"/>
              </a:ext>
            </a:extLst>
          </p:cNvPr>
          <p:cNvSpPr/>
          <p:nvPr/>
        </p:nvSpPr>
        <p:spPr>
          <a:xfrm>
            <a:off x="2039538" y="5461279"/>
            <a:ext cx="994786" cy="89625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版</a:t>
            </a:r>
          </a:p>
        </p:txBody>
      </p:sp>
      <p:sp>
        <p:nvSpPr>
          <p:cNvPr id="44" name="流程圖: 替代程序 43">
            <a:extLst>
              <a:ext uri="{FF2B5EF4-FFF2-40B4-BE49-F238E27FC236}">
                <a16:creationId xmlns:a16="http://schemas.microsoft.com/office/drawing/2014/main" id="{775DA9CB-5F7B-4613-9F63-F0941BDF8E62}"/>
              </a:ext>
            </a:extLst>
          </p:cNvPr>
          <p:cNvSpPr/>
          <p:nvPr/>
        </p:nvSpPr>
        <p:spPr>
          <a:xfrm>
            <a:off x="473735" y="5461279"/>
            <a:ext cx="1334950" cy="89625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TT </a:t>
            </a:r>
            <a:r>
              <a:rPr lang="en-US" altLang="zh-TW" dirty="0"/>
              <a:t>+Aspiration 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DF916D2-CF72-4F91-9207-6F065C8F0314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 flipH="1">
            <a:off x="1141210" y="4642338"/>
            <a:ext cx="667475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0165E2B-F34B-40FF-A6B2-ABD59F526B96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1808685" y="4642338"/>
            <a:ext cx="728246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0812ED7-8ECD-4D83-B096-38E71BB2105B}"/>
              </a:ext>
            </a:extLst>
          </p:cNvPr>
          <p:cNvSpPr/>
          <p:nvPr/>
        </p:nvSpPr>
        <p:spPr>
          <a:xfrm>
            <a:off x="363870" y="1658172"/>
            <a:ext cx="5732129" cy="507207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5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728EA95-EE66-47D5-A67A-C2B03AAE5C4E}"/>
              </a:ext>
            </a:extLst>
          </p:cNvPr>
          <p:cNvSpPr txBox="1"/>
          <p:nvPr/>
        </p:nvSpPr>
        <p:spPr>
          <a:xfrm>
            <a:off x="524898" y="614559"/>
            <a:ext cx="8172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計數器衰退 </a:t>
            </a:r>
            <a:r>
              <a:rPr lang="en-US" altLang="zh-TW" sz="2400" b="1" dirty="0"/>
              <a:t>-</a:t>
            </a:r>
            <a:r>
              <a:rPr lang="zh-TW" altLang="en-US" sz="2400" b="1" dirty="0"/>
              <a:t> </a:t>
            </a:r>
            <a:r>
              <a:rPr lang="zh-TW" altLang="en-US" sz="2400" dirty="0"/>
              <a:t>每回合衰退 </a:t>
            </a:r>
            <a:r>
              <a:rPr lang="en-US" altLang="zh-TW" sz="2400" dirty="0"/>
              <a:t>– HT</a:t>
            </a:r>
            <a:r>
              <a:rPr lang="zh-TW" altLang="en-US" sz="2400" dirty="0"/>
              <a:t>版 </a:t>
            </a:r>
            <a:r>
              <a:rPr lang="en-US" altLang="zh-TW" sz="2400" dirty="0"/>
              <a:t>/</a:t>
            </a:r>
            <a:r>
              <a:rPr lang="zh-TW" altLang="en-US" sz="2400" dirty="0"/>
              <a:t> </a:t>
            </a:r>
            <a:r>
              <a:rPr lang="en-US" altLang="zh-TW" sz="2400" dirty="0"/>
              <a:t>HT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TT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Aspiration 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95AB52-3283-4632-9C7D-21701E784783}"/>
              </a:ext>
            </a:extLst>
          </p:cNvPr>
          <p:cNvSpPr txBox="1"/>
          <p:nvPr/>
        </p:nvSpPr>
        <p:spPr>
          <a:xfrm>
            <a:off x="524899" y="1997839"/>
            <a:ext cx="104981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每回合衰退 </a:t>
            </a:r>
            <a:r>
              <a:rPr lang="en-US" altLang="zh-TW" sz="2000" dirty="0"/>
              <a:t>:</a:t>
            </a:r>
            <a:r>
              <a:rPr lang="zh-TW" altLang="en-US" sz="2000" dirty="0"/>
              <a:t> 每次進行完逐層加深搜尋完後</a:t>
            </a:r>
            <a:r>
              <a:rPr lang="en-US" altLang="zh-TW" sz="2000" dirty="0"/>
              <a:t>(</a:t>
            </a:r>
            <a:r>
              <a:rPr lang="zh-TW" altLang="en-US" sz="2000" dirty="0"/>
              <a:t>深度</a:t>
            </a: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~</a:t>
            </a:r>
            <a:r>
              <a:rPr lang="zh-TW" altLang="en-US" sz="2000" dirty="0"/>
              <a:t> 深度</a:t>
            </a:r>
            <a:r>
              <a:rPr lang="en-US" altLang="zh-TW" sz="2000" dirty="0"/>
              <a:t>12)</a:t>
            </a:r>
            <a:r>
              <a:rPr lang="zh-TW" altLang="en-US" sz="2000" dirty="0"/>
              <a:t>，做一次衰退</a:t>
            </a:r>
            <a:endParaRPr lang="en-US" altLang="zh-TW" sz="2000" dirty="0"/>
          </a:p>
          <a:p>
            <a:r>
              <a:rPr lang="en-US" altLang="zh-TW" sz="2000" dirty="0"/>
              <a:t>HT</a:t>
            </a:r>
            <a:r>
              <a:rPr lang="zh-TW" altLang="en-US" sz="2000" dirty="0"/>
              <a:t> 版 </a:t>
            </a:r>
            <a:r>
              <a:rPr lang="en-US" altLang="zh-TW" sz="2000" dirty="0"/>
              <a:t>:</a:t>
            </a:r>
            <a:r>
              <a:rPr lang="zh-TW" altLang="en-US" sz="2000" dirty="0"/>
              <a:t> 只使用</a:t>
            </a:r>
            <a:r>
              <a:rPr lang="en-US" altLang="zh-TW" sz="2000" dirty="0"/>
              <a:t>History Heuristic</a:t>
            </a:r>
            <a:r>
              <a:rPr lang="zh-TW" altLang="en-US" sz="2000" dirty="0"/>
              <a:t>方法</a:t>
            </a:r>
            <a:endParaRPr lang="en-US" altLang="zh-TW" sz="2000" dirty="0"/>
          </a:p>
          <a:p>
            <a:r>
              <a:rPr lang="en-US" altLang="zh-TW" sz="2000" dirty="0"/>
              <a:t>HT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TT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Aspiration</a:t>
            </a:r>
            <a:r>
              <a:rPr lang="zh-TW" altLang="en-US" sz="2000" dirty="0"/>
              <a:t> 版 </a:t>
            </a:r>
            <a:r>
              <a:rPr lang="en-US" altLang="zh-TW" sz="2000" dirty="0"/>
              <a:t>:</a:t>
            </a:r>
            <a:r>
              <a:rPr lang="zh-TW" altLang="en-US" sz="2000" dirty="0"/>
              <a:t> 因為有</a:t>
            </a:r>
            <a:r>
              <a:rPr lang="en-US" altLang="zh-TW" sz="2000" dirty="0"/>
              <a:t>Aspiration</a:t>
            </a:r>
            <a:r>
              <a:rPr lang="zh-TW" altLang="en-US" sz="2000" dirty="0"/>
              <a:t> </a:t>
            </a:r>
            <a:r>
              <a:rPr lang="en-US" altLang="zh-TW" sz="2000" dirty="0"/>
              <a:t>search</a:t>
            </a:r>
            <a:r>
              <a:rPr lang="zh-TW" altLang="en-US" sz="2000" dirty="0"/>
              <a:t>，因此有機會發生同深度加權</a:t>
            </a:r>
            <a:r>
              <a:rPr lang="en-US" altLang="zh-TW" sz="2000" dirty="0"/>
              <a:t>2</a:t>
            </a:r>
            <a:r>
              <a:rPr lang="zh-TW" altLang="en-US" sz="2000" dirty="0"/>
              <a:t>次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第四頁提到</a:t>
            </a:r>
            <a:r>
              <a:rPr lang="zh-TW" altLang="en-US" sz="2000" b="1" dirty="0">
                <a:latin typeface="Arial" panose="020B0604020202020204" pitchFamily="34" charset="0"/>
              </a:rPr>
              <a:t>「</a:t>
            </a:r>
            <a:r>
              <a:rPr lang="zh-TW" altLang="en-US" sz="2000" dirty="0"/>
              <a:t>在接下來測試中，需要保證一樣的</a:t>
            </a:r>
            <a:r>
              <a:rPr lang="en-US" altLang="zh-TW" sz="2000" dirty="0"/>
              <a:t>best value</a:t>
            </a:r>
            <a:r>
              <a:rPr lang="zh-TW" altLang="en-US" sz="2000" dirty="0"/>
              <a:t>和</a:t>
            </a:r>
            <a:r>
              <a:rPr lang="en-US" altLang="zh-TW" sz="2000" dirty="0"/>
              <a:t>best move</a:t>
            </a:r>
            <a:r>
              <a:rPr lang="zh-TW" altLang="en-US" sz="2000" dirty="0"/>
              <a:t>，紀錄陣列的初始</a:t>
            </a:r>
            <a:r>
              <a:rPr lang="en-US" altLang="zh-TW" sz="2000" dirty="0">
                <a:solidFill>
                  <a:srgbClr val="FF0000"/>
                </a:solidFill>
              </a:rPr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zh-TW" altLang="en-US" sz="2000" dirty="0">
                <a:solidFill>
                  <a:srgbClr val="FF0000"/>
                </a:solidFill>
              </a:rPr>
              <a:t>定期</a:t>
            </a:r>
            <a:r>
              <a:rPr lang="zh-TW" altLang="en-US" sz="2000" dirty="0"/>
              <a:t>計數器衰退會變動</a:t>
            </a:r>
            <a:r>
              <a:rPr lang="zh-TW" altLang="en-US" sz="2000" b="1" dirty="0">
                <a:latin typeface="Arial" panose="020B0604020202020204" pitchFamily="34" charset="0"/>
              </a:rPr>
              <a:t>」，本頁固定參數是</a:t>
            </a:r>
            <a:r>
              <a:rPr lang="zh-TW" altLang="en-US" sz="2000" b="1" dirty="0">
                <a:solidFill>
                  <a:srgbClr val="FF0000"/>
                </a:solidFill>
              </a:rPr>
              <a:t>定期</a:t>
            </a:r>
            <a:r>
              <a:rPr lang="zh-TW" altLang="en-US" sz="2000" b="1" dirty="0"/>
              <a:t>計數器衰退部分</a:t>
            </a:r>
            <a:endParaRPr lang="en-US" altLang="zh-TW" sz="2000" b="1" dirty="0"/>
          </a:p>
          <a:p>
            <a:endParaRPr lang="en-US" altLang="zh-TW" sz="2000" b="1" dirty="0"/>
          </a:p>
          <a:p>
            <a:r>
              <a:rPr lang="zh-TW" altLang="en-US" sz="2000" b="1" dirty="0"/>
              <a:t>實驗目的 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pPr marL="342900" indent="-342900">
              <a:buAutoNum type="arabicPeriod"/>
            </a:pPr>
            <a:r>
              <a:rPr lang="zh-TW" altLang="en-US" sz="2000" b="1" dirty="0"/>
              <a:t>當</a:t>
            </a:r>
            <a:r>
              <a:rPr lang="en-US" altLang="zh-TW" sz="2000" b="1" dirty="0"/>
              <a:t>n</a:t>
            </a:r>
            <a:r>
              <a:rPr lang="zh-TW" altLang="en-US" sz="2000" b="1" dirty="0"/>
              <a:t>需要設定多少時，才能有一樣的</a:t>
            </a:r>
            <a:r>
              <a:rPr lang="en-US" altLang="zh-TW" sz="2000" b="1" dirty="0"/>
              <a:t>best value</a:t>
            </a:r>
            <a:r>
              <a:rPr lang="zh-TW" altLang="en-US" sz="2000" b="1" dirty="0"/>
              <a:t>和</a:t>
            </a:r>
            <a:r>
              <a:rPr lang="en-US" altLang="zh-TW" sz="2000" b="1" dirty="0"/>
              <a:t>best move?</a:t>
            </a:r>
          </a:p>
          <a:p>
            <a:pPr marL="342900" indent="-342900">
              <a:buAutoNum type="arabicPeriod"/>
            </a:pPr>
            <a:r>
              <a:rPr lang="zh-TW" altLang="en-US" sz="2000" b="1" dirty="0"/>
              <a:t>與</a:t>
            </a:r>
            <a:r>
              <a:rPr lang="zh-TW" altLang="en-US" sz="2000" b="1" dirty="0">
                <a:solidFill>
                  <a:srgbClr val="FF0000"/>
                </a:solidFill>
              </a:rPr>
              <a:t>計數器不衰退</a:t>
            </a:r>
            <a:r>
              <a:rPr lang="zh-TW" altLang="en-US" sz="2000" dirty="0"/>
              <a:t>結果相比，是否更優秀</a:t>
            </a:r>
            <a:r>
              <a:rPr lang="en-US" altLang="zh-TW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06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1511EA-4B5E-4C4A-8E80-96939B43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84311"/>
              </p:ext>
            </p:extLst>
          </p:nvPr>
        </p:nvGraphicFramePr>
        <p:xfrm>
          <a:off x="6700520" y="1679924"/>
          <a:ext cx="3333385" cy="35832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9858">
                  <a:extLst>
                    <a:ext uri="{9D8B030D-6E8A-4147-A177-3AD203B41FA5}">
                      <a16:colId xmlns:a16="http://schemas.microsoft.com/office/drawing/2014/main" val="3217317302"/>
                    </a:ext>
                  </a:extLst>
                </a:gridCol>
                <a:gridCol w="589858">
                  <a:extLst>
                    <a:ext uri="{9D8B030D-6E8A-4147-A177-3AD203B41FA5}">
                      <a16:colId xmlns:a16="http://schemas.microsoft.com/office/drawing/2014/main" val="4124536505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626023371"/>
                    </a:ext>
                  </a:extLst>
                </a:gridCol>
                <a:gridCol w="589858">
                  <a:extLst>
                    <a:ext uri="{9D8B030D-6E8A-4147-A177-3AD203B41FA5}">
                      <a16:colId xmlns:a16="http://schemas.microsoft.com/office/drawing/2014/main" val="2464814691"/>
                    </a:ext>
                  </a:extLst>
                </a:gridCol>
                <a:gridCol w="589858">
                  <a:extLst>
                    <a:ext uri="{9D8B030D-6E8A-4147-A177-3AD203B41FA5}">
                      <a16:colId xmlns:a16="http://schemas.microsoft.com/office/drawing/2014/main" val="264143654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583637511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443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2701073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6414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15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488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26949163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6556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1543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16092347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298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7562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33451994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98779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9259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2641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410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15.96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43665150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8478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4008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23330472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4256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16377942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421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58E5E4C-84EA-4C49-9130-A3C7CB9DA3CF}"/>
                  </a:ext>
                </a:extLst>
              </p:cNvPr>
              <p:cNvSpPr txBox="1"/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1" dirty="0"/>
                  <a:t>右側表格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計數器不衰退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sz="1800" b="1" dirty="0"/>
              </a:p>
              <a:p>
                <a:r>
                  <a:rPr lang="zh-TW" altLang="en-US" sz="1800" b="1" dirty="0"/>
                  <a:t>本頁目的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方便下一頁比較 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58E5E4C-84EA-4C49-9130-A3C7CB9DA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blipFill>
                <a:blip r:embed="rId2"/>
                <a:stretch>
                  <a:fillRect l="-1518" t="-2538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40988820-8568-44AA-ADC6-43FCAD9DC7D6}"/>
              </a:ext>
            </a:extLst>
          </p:cNvPr>
          <p:cNvSpPr txBox="1"/>
          <p:nvPr/>
        </p:nvSpPr>
        <p:spPr>
          <a:xfrm>
            <a:off x="524899" y="6145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計數器衰退 </a:t>
            </a:r>
            <a:r>
              <a:rPr lang="en-US" altLang="zh-TW" sz="2400" b="1" dirty="0"/>
              <a:t>-</a:t>
            </a:r>
            <a:r>
              <a:rPr lang="zh-TW" altLang="en-US" sz="2400" b="1" dirty="0"/>
              <a:t> </a:t>
            </a:r>
            <a:r>
              <a:rPr lang="zh-TW" altLang="en-US" sz="2400" dirty="0"/>
              <a:t>每回合衰退 </a:t>
            </a:r>
            <a:r>
              <a:rPr lang="en-US" altLang="zh-TW" sz="2400" dirty="0"/>
              <a:t>– HT</a:t>
            </a:r>
            <a:r>
              <a:rPr lang="zh-TW" altLang="en-US" sz="2400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974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09F10C-0FFA-42BD-9D1A-10ADB3F0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99708"/>
              </p:ext>
            </p:extLst>
          </p:nvPr>
        </p:nvGraphicFramePr>
        <p:xfrm>
          <a:off x="416557" y="1597279"/>
          <a:ext cx="11358885" cy="503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13598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752484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848039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3631053688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1788844753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3341950929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1438889989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2477477622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2138736904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858970872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3971610280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736062487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2993565144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3592230126"/>
                    </a:ext>
                  </a:extLst>
                </a:gridCol>
                <a:gridCol w="513598">
                  <a:extLst>
                    <a:ext uri="{9D8B030D-6E8A-4147-A177-3AD203B41FA5}">
                      <a16:colId xmlns:a16="http://schemas.microsoft.com/office/drawing/2014/main" val="1992396786"/>
                    </a:ext>
                  </a:extLst>
                </a:gridCol>
              </a:tblGrid>
              <a:tr h="284734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1.74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1.266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2.692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5738546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2.644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5738546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3.382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5738546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2.652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5738546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3.742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5738546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2.741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5867125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2.657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5867125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3.615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5867125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5867125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3.576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5867125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11.782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28552729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11.871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28552729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15.317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28552729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11.719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28552729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15.591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28552729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9.497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23641538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9.345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23641538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11.981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23641538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23641538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12.43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23641538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8.266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19578759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8.174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19578759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10.166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19578759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8.149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19578759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10.26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19578759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13.468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35914097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13.322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35914097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17.123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35914097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13.417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35914097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17.765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35914097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17.095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45407660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17.341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46136369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22.031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46136369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17.272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46136369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21.997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46136369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15.291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40498283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17.655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46840803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23.719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49491123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18.233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49491123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23.461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49491123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32.082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78593300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40.327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1.02E+08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66.222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1.3E+08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63.374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1.62E+08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106.6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2.19E+08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25.186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65056954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33.409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81768330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68.797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1.4E+08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72.687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1.88E+08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111.32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2.5E+08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16.37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43133333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20.522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54903112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26.983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56720968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40.182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1.07E+08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49.514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1.34E+08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54429432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20.634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57605832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31.616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69519157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26.781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73920847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33.905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92307426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9.957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27002082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10.204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28055712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9.906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27330453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8.863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22506307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9.019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22959936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5.296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13172755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5.774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14721620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6.56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16531696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17238447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7.174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17890730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EC14DC-2E2E-4C83-A21E-8A0ED9484CE4}"/>
              </a:ext>
            </a:extLst>
          </p:cNvPr>
          <p:cNvSpPr txBox="1"/>
          <p:nvPr/>
        </p:nvSpPr>
        <p:spPr>
          <a:xfrm>
            <a:off x="416556" y="486791"/>
            <a:ext cx="1135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當初始設</a:t>
            </a:r>
            <a:r>
              <a:rPr lang="zh-TW" altLang="en-US" dirty="0"/>
              <a:t>為</a:t>
            </a:r>
            <a:r>
              <a:rPr lang="en-US" altLang="zh-TW" dirty="0"/>
              <a:t>36</a:t>
            </a:r>
            <a:r>
              <a:rPr lang="zh-TW" altLang="en-US" dirty="0"/>
              <a:t>時，</a:t>
            </a:r>
            <a:r>
              <a:rPr lang="en-US" altLang="zh-TW" dirty="0" err="1"/>
              <a:t>bestValue</a:t>
            </a:r>
            <a:r>
              <a:rPr lang="zh-TW" altLang="en-US" dirty="0"/>
              <a:t>和</a:t>
            </a:r>
            <a:r>
              <a:rPr lang="en-US" altLang="zh-TW" dirty="0" err="1"/>
              <a:t>bestMove</a:t>
            </a:r>
            <a:r>
              <a:rPr lang="zh-TW" altLang="en-US" dirty="0"/>
              <a:t>開始與上一頁一樣，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暫時稱為</a:t>
            </a:r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「界線」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可由下方表格觀察出，比</a:t>
            </a:r>
            <a:r>
              <a:rPr lang="en-US" altLang="zh-TW" dirty="0"/>
              <a:t>36</a:t>
            </a:r>
            <a:r>
              <a:rPr lang="zh-TW" altLang="en-US" dirty="0"/>
              <a:t>更大的初始設定，所花費時間和搜尋節點數成正比，而且更大的初始設定，也會有一樣的</a:t>
            </a:r>
            <a:r>
              <a:rPr lang="en-US" altLang="zh-TW" dirty="0" err="1"/>
              <a:t>bestValue</a:t>
            </a:r>
            <a:r>
              <a:rPr lang="zh-TW" altLang="en-US" dirty="0"/>
              <a:t>和</a:t>
            </a:r>
            <a:r>
              <a:rPr lang="en-US" altLang="zh-TW" dirty="0" err="1"/>
              <a:t>bestMove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1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728EA95-EE66-47D5-A67A-C2B03AAE5C4E}"/>
              </a:ext>
            </a:extLst>
          </p:cNvPr>
          <p:cNvSpPr txBox="1"/>
          <p:nvPr/>
        </p:nvSpPr>
        <p:spPr>
          <a:xfrm>
            <a:off x="524899" y="695839"/>
            <a:ext cx="8161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計數器衰退 </a:t>
            </a:r>
            <a:r>
              <a:rPr lang="en-US" altLang="zh-TW" sz="2400" b="1" dirty="0"/>
              <a:t>-</a:t>
            </a:r>
            <a:r>
              <a:rPr lang="zh-TW" altLang="en-US" sz="2400" b="1" dirty="0"/>
              <a:t> </a:t>
            </a:r>
            <a:r>
              <a:rPr lang="zh-TW" altLang="en-US" sz="2400" dirty="0"/>
              <a:t>每回合衰退 </a:t>
            </a:r>
            <a:r>
              <a:rPr lang="en-US" altLang="zh-TW" sz="2400" dirty="0"/>
              <a:t>– HT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TT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Aspiration</a:t>
            </a:r>
            <a:r>
              <a:rPr lang="zh-TW" altLang="en-US" sz="2400" dirty="0"/>
              <a:t>版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0037BD-E779-4CBC-99BF-6BFF8FEB791C}"/>
                  </a:ext>
                </a:extLst>
              </p:cNvPr>
              <p:cNvSpPr txBox="1"/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1" dirty="0"/>
                  <a:t>右側表格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計數器不衰退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sz="1800" b="1" dirty="0"/>
              </a:p>
              <a:p>
                <a:r>
                  <a:rPr lang="zh-TW" altLang="en-US" sz="1800" b="1" dirty="0"/>
                  <a:t>本頁目的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方便下一頁比較 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0037BD-E779-4CBC-99BF-6BFF8FE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blipFill>
                <a:blip r:embed="rId2"/>
                <a:stretch>
                  <a:fillRect l="-1518" t="-2538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3FC839-EC6E-40AD-B491-B505AE99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04021"/>
              </p:ext>
            </p:extLst>
          </p:nvPr>
        </p:nvGraphicFramePr>
        <p:xfrm>
          <a:off x="6908802" y="1679922"/>
          <a:ext cx="3333600" cy="349814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6720">
                  <a:extLst>
                    <a:ext uri="{9D8B030D-6E8A-4147-A177-3AD203B41FA5}">
                      <a16:colId xmlns:a16="http://schemas.microsoft.com/office/drawing/2014/main" val="1305962267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1945440064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504910129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3247616489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960269451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TT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Aspiration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73595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4215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1.598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37486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4770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2.482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3949427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310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11.179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20572127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697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6.932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13751526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1577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5.964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12581740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6655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8.281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18541288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247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9.745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17885656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6509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12908462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0026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13.294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25473663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7643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9.878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19122832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5719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15418967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654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15.872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30400898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148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6.544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11680329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6569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9618563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70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09F10C-0FFA-42BD-9D1A-10ADB3F0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03830"/>
              </p:ext>
            </p:extLst>
          </p:nvPr>
        </p:nvGraphicFramePr>
        <p:xfrm>
          <a:off x="1911112" y="1698879"/>
          <a:ext cx="8817843" cy="503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2465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915200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031416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3631053688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788844753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3341950929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438889989"/>
                    </a:ext>
                  </a:extLst>
                </a:gridCol>
              </a:tblGrid>
              <a:tr h="284734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- 37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- 38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- 40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1.782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1.321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4561067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2.628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4561067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4561067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3.141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3943261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2.394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3943261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2.384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3943261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14.86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20946033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11.248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20946033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11.316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20946033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9.741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14170426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7.233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14170426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7.155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14170426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8.542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13927660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6.664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13927660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6.803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13927660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13.563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22350543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10.498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22350543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22350543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16.528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25814262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12.786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25814262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12.871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25814262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14.608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22837445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11.403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22837445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11.445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22837445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73.269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1.05E+08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84.151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1.19E+08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64.338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1.19E+08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58.952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88727048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65.286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93820046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58.147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1.13E+08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30.864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45047198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40.733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58129516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43.658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85519263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34.815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50560029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56.136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80311527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51.258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97748244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8.602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11362102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12.268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16342087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12.442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21632822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7.612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10116868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12359944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16.77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29770861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EC14DC-2E2E-4C83-A21E-8A0ED9484CE4}"/>
              </a:ext>
            </a:extLst>
          </p:cNvPr>
          <p:cNvSpPr txBox="1"/>
          <p:nvPr/>
        </p:nvSpPr>
        <p:spPr>
          <a:xfrm>
            <a:off x="416556" y="486791"/>
            <a:ext cx="1035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當初使設為</a:t>
            </a:r>
            <a:r>
              <a:rPr lang="en-US" altLang="zh-TW" dirty="0"/>
              <a:t>37</a:t>
            </a:r>
            <a:r>
              <a:rPr lang="zh-TW" altLang="en-US" dirty="0"/>
              <a:t>時，</a:t>
            </a:r>
            <a:r>
              <a:rPr lang="en-US" altLang="zh-TW" dirty="0" err="1"/>
              <a:t>bestValue</a:t>
            </a:r>
            <a:r>
              <a:rPr lang="zh-TW" altLang="en-US" dirty="0"/>
              <a:t>和</a:t>
            </a:r>
            <a:r>
              <a:rPr lang="en-US" altLang="zh-TW" dirty="0" err="1"/>
              <a:t>bestMove</a:t>
            </a:r>
            <a:r>
              <a:rPr lang="zh-TW" altLang="en-US" dirty="0"/>
              <a:t>開始與上一頁一樣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可由下方表格觀察出，比</a:t>
            </a:r>
            <a:r>
              <a:rPr lang="en-US" altLang="zh-TW" dirty="0"/>
              <a:t>37</a:t>
            </a:r>
            <a:r>
              <a:rPr lang="zh-TW" altLang="en-US" dirty="0"/>
              <a:t>更大的初始設定，所花費時間和搜尋節點數成正比，而且更大的初始設定，也會有一樣的</a:t>
            </a:r>
            <a:r>
              <a:rPr lang="en-US" altLang="zh-TW" dirty="0" err="1"/>
              <a:t>bestValue</a:t>
            </a:r>
            <a:r>
              <a:rPr lang="zh-TW" altLang="en-US" dirty="0"/>
              <a:t>和</a:t>
            </a:r>
            <a:r>
              <a:rPr lang="en-US" altLang="zh-TW" dirty="0" err="1"/>
              <a:t>bestMove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5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</a:t>
            </a:r>
            <a:r>
              <a:rPr lang="zh-TW" altLang="en-US" sz="2000" dirty="0"/>
              <a:t>istory </a:t>
            </a:r>
            <a:r>
              <a:rPr lang="en-US" altLang="zh-TW" sz="2000" dirty="0"/>
              <a:t>H</a:t>
            </a:r>
            <a:r>
              <a:rPr lang="zh-TW" altLang="en-US" sz="2000" dirty="0"/>
              <a:t>euristic</a:t>
            </a:r>
          </a:p>
          <a:p>
            <a:pPr lvl="1"/>
            <a:r>
              <a:rPr lang="zh-TW" altLang="en-US" sz="1800" dirty="0"/>
              <a:t>定義</a:t>
            </a:r>
            <a:endParaRPr lang="en-US" altLang="zh-TW" sz="1800" dirty="0"/>
          </a:p>
          <a:p>
            <a:pPr lvl="1"/>
            <a:r>
              <a:rPr lang="zh-TW" altLang="en-US" sz="1800" dirty="0"/>
              <a:t>實驗前說明</a:t>
            </a:r>
            <a:endParaRPr lang="en-US" altLang="zh-TW" sz="1800" dirty="0"/>
          </a:p>
          <a:p>
            <a:pPr lvl="1"/>
            <a:r>
              <a:rPr lang="zh-TW" altLang="en-US" sz="1800" dirty="0"/>
              <a:t>不衰退</a:t>
            </a:r>
            <a:endParaRPr lang="en-US" altLang="zh-TW" sz="1800" dirty="0"/>
          </a:p>
          <a:p>
            <a:pPr lvl="1"/>
            <a:r>
              <a:rPr lang="zh-TW" altLang="en-US" sz="1800" dirty="0"/>
              <a:t>衰退 </a:t>
            </a:r>
            <a:r>
              <a:rPr lang="en-US" altLang="zh-TW" sz="1800" dirty="0"/>
              <a:t>–</a:t>
            </a:r>
            <a:r>
              <a:rPr lang="zh-TW" altLang="en-US" sz="1800" dirty="0"/>
              <a:t> 每回合</a:t>
            </a:r>
            <a:endParaRPr lang="en-US" altLang="zh-TW" sz="1800" dirty="0"/>
          </a:p>
          <a:p>
            <a:pPr lvl="1"/>
            <a:r>
              <a:rPr lang="zh-TW" altLang="en-US" sz="1800" dirty="0"/>
              <a:t>衰退 </a:t>
            </a:r>
            <a:r>
              <a:rPr lang="en-US" altLang="zh-TW" sz="1800" dirty="0"/>
              <a:t>–</a:t>
            </a:r>
            <a:r>
              <a:rPr lang="zh-TW" altLang="en-US" sz="1800" dirty="0"/>
              <a:t> 數回合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728EA95-EE66-47D5-A67A-C2B03AAE5C4E}"/>
              </a:ext>
            </a:extLst>
          </p:cNvPr>
          <p:cNvSpPr txBox="1"/>
          <p:nvPr/>
        </p:nvSpPr>
        <p:spPr>
          <a:xfrm>
            <a:off x="524898" y="614559"/>
            <a:ext cx="8172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計數器衰退 </a:t>
            </a:r>
            <a:r>
              <a:rPr lang="en-US" altLang="zh-TW" sz="2400" b="1" dirty="0"/>
              <a:t>-</a:t>
            </a:r>
            <a:r>
              <a:rPr lang="zh-TW" altLang="en-US" sz="2400" b="1" dirty="0"/>
              <a:t> 數回合後衰退 </a:t>
            </a:r>
            <a:r>
              <a:rPr lang="en-US" altLang="zh-TW" sz="2400" dirty="0"/>
              <a:t>– HT</a:t>
            </a:r>
            <a:r>
              <a:rPr lang="zh-TW" altLang="en-US" sz="2400" dirty="0"/>
              <a:t>版 </a:t>
            </a:r>
            <a:r>
              <a:rPr lang="en-US" altLang="zh-TW" sz="2400" dirty="0"/>
              <a:t>/</a:t>
            </a:r>
            <a:r>
              <a:rPr lang="zh-TW" altLang="en-US" sz="2400" dirty="0"/>
              <a:t> </a:t>
            </a:r>
            <a:r>
              <a:rPr lang="en-US" altLang="zh-TW" sz="2400" dirty="0"/>
              <a:t>HT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TT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Aspiration 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95AB52-3283-4632-9C7D-21701E784783}"/>
              </a:ext>
            </a:extLst>
          </p:cNvPr>
          <p:cNvSpPr txBox="1"/>
          <p:nvPr/>
        </p:nvSpPr>
        <p:spPr>
          <a:xfrm>
            <a:off x="524899" y="1997839"/>
            <a:ext cx="104981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數回合後衰退 </a:t>
            </a:r>
            <a:r>
              <a:rPr lang="en-US" altLang="zh-TW" sz="2000" dirty="0"/>
              <a:t>:</a:t>
            </a:r>
            <a:r>
              <a:rPr lang="zh-TW" altLang="en-US" sz="2000" dirty="0"/>
              <a:t> 設定一個數</a:t>
            </a:r>
            <a:r>
              <a:rPr lang="en-US" altLang="zh-TW" sz="2000" dirty="0"/>
              <a:t>M</a:t>
            </a:r>
            <a:r>
              <a:rPr lang="zh-TW" altLang="en-US" sz="2000" dirty="0"/>
              <a:t>，每</a:t>
            </a:r>
            <a:r>
              <a:rPr lang="en-US" altLang="zh-TW" sz="2000" dirty="0"/>
              <a:t>M</a:t>
            </a:r>
            <a:r>
              <a:rPr lang="zh-TW" altLang="en-US" sz="2000" dirty="0"/>
              <a:t>回合，做一次衰退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第四頁提到</a:t>
            </a:r>
            <a:r>
              <a:rPr lang="zh-TW" altLang="en-US" sz="2000" b="1" dirty="0">
                <a:latin typeface="Arial" panose="020B0604020202020204" pitchFamily="34" charset="0"/>
              </a:rPr>
              <a:t>「</a:t>
            </a:r>
            <a:r>
              <a:rPr lang="zh-TW" altLang="en-US" sz="2000" dirty="0"/>
              <a:t>在接下來測試中，需要保證一樣的</a:t>
            </a:r>
            <a:r>
              <a:rPr lang="en-US" altLang="zh-TW" sz="2000" dirty="0"/>
              <a:t>best value</a:t>
            </a:r>
            <a:r>
              <a:rPr lang="zh-TW" altLang="en-US" sz="2000" dirty="0"/>
              <a:t>和</a:t>
            </a:r>
            <a:r>
              <a:rPr lang="en-US" altLang="zh-TW" sz="2000" dirty="0"/>
              <a:t>best move</a:t>
            </a:r>
            <a:r>
              <a:rPr lang="zh-TW" altLang="en-US" sz="2000" dirty="0"/>
              <a:t>，紀錄陣列的初始</a:t>
            </a:r>
            <a:r>
              <a:rPr lang="en-US" altLang="zh-TW" sz="2000" dirty="0">
                <a:solidFill>
                  <a:srgbClr val="FF0000"/>
                </a:solidFill>
              </a:rPr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zh-TW" altLang="en-US" sz="2000" dirty="0">
                <a:solidFill>
                  <a:srgbClr val="FF0000"/>
                </a:solidFill>
              </a:rPr>
              <a:t>定期</a:t>
            </a:r>
            <a:r>
              <a:rPr lang="zh-TW" altLang="en-US" sz="2000" dirty="0"/>
              <a:t>計數器衰退會變動</a:t>
            </a:r>
            <a:r>
              <a:rPr lang="zh-TW" altLang="en-US" sz="2000" b="1" dirty="0">
                <a:latin typeface="Arial" panose="020B0604020202020204" pitchFamily="34" charset="0"/>
              </a:rPr>
              <a:t>」，又可解釋為</a:t>
            </a:r>
            <a:r>
              <a:rPr lang="zh-TW" altLang="en-US" sz="2000" b="1" dirty="0"/>
              <a:t>之前有設計好的</a:t>
            </a:r>
            <a:r>
              <a:rPr lang="en-US" altLang="zh-TW" sz="2000" b="1" dirty="0"/>
              <a:t>move ordering</a:t>
            </a:r>
            <a:r>
              <a:rPr lang="zh-TW" altLang="en-US" sz="2000" b="1" dirty="0"/>
              <a:t>在對局中要使用多少回合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取決於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越大越多回合</a:t>
            </a:r>
            <a:r>
              <a:rPr lang="zh-TW" altLang="en-US" sz="2000" b="1" dirty="0"/>
              <a:t>，要多快使用</a:t>
            </a:r>
            <a:r>
              <a:rPr lang="en-US" altLang="zh-TW" sz="2000" b="1" dirty="0"/>
              <a:t>History Heuristic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取決於定期計數器衰退，越頻繁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(M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越小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越快使用到</a:t>
            </a:r>
            <a:r>
              <a:rPr lang="zh-TW" altLang="en-US" sz="2000" b="1" dirty="0"/>
              <a:t>，因此可推測兩者為</a:t>
            </a:r>
            <a:r>
              <a:rPr lang="zh-TW" altLang="en-US" sz="2000" b="1" dirty="0">
                <a:solidFill>
                  <a:srgbClr val="FF0000"/>
                </a:solidFill>
              </a:rPr>
              <a:t>反比關係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zh-TW" altLang="en-US" sz="2000" b="1" dirty="0"/>
              <a:t>實驗方式 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先固定紀錄陣列的初始</a:t>
            </a:r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r>
              <a:rPr lang="zh-TW" altLang="en-US" sz="2000" b="1" dirty="0"/>
              <a:t>，再調整</a:t>
            </a:r>
            <a:r>
              <a:rPr lang="zh-TW" altLang="en-US" sz="2000" b="1" dirty="0">
                <a:solidFill>
                  <a:srgbClr val="FF0000"/>
                </a:solidFill>
              </a:rPr>
              <a:t>最小的</a:t>
            </a:r>
            <a:r>
              <a:rPr lang="en-US" altLang="zh-TW" sz="2000" b="1" dirty="0">
                <a:solidFill>
                  <a:srgbClr val="FF0000"/>
                </a:solidFill>
              </a:rPr>
              <a:t>M</a:t>
            </a:r>
            <a:r>
              <a:rPr lang="zh-TW" altLang="en-US" sz="2000" b="1" dirty="0"/>
              <a:t>能夠</a:t>
            </a:r>
            <a:r>
              <a:rPr lang="zh-TW" altLang="en-US" sz="2000" dirty="0"/>
              <a:t>保證一樣的</a:t>
            </a:r>
            <a:r>
              <a:rPr lang="en-US" altLang="zh-TW" sz="2000" dirty="0"/>
              <a:t>best value</a:t>
            </a:r>
            <a:r>
              <a:rPr lang="zh-TW" altLang="en-US" sz="2000" dirty="0"/>
              <a:t>和</a:t>
            </a:r>
            <a:r>
              <a:rPr lang="en-US" altLang="zh-TW" sz="2000" dirty="0"/>
              <a:t>best move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endParaRPr lang="en-US" altLang="zh-TW" sz="2000" b="1" dirty="0"/>
          </a:p>
          <a:p>
            <a:r>
              <a:rPr lang="zh-TW" altLang="en-US" sz="2000" b="1" dirty="0"/>
              <a:t>實驗目的 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pPr marL="342900" indent="-342900">
              <a:buAutoNum type="arabicPeriod"/>
            </a:pPr>
            <a:r>
              <a:rPr lang="zh-TW" altLang="en-US" sz="2000" b="1" dirty="0"/>
              <a:t>與</a:t>
            </a:r>
            <a:r>
              <a:rPr lang="zh-TW" altLang="en-US" sz="2000" b="1" dirty="0">
                <a:solidFill>
                  <a:srgbClr val="FF0000"/>
                </a:solidFill>
              </a:rPr>
              <a:t>計數器不衰退</a:t>
            </a:r>
            <a:r>
              <a:rPr lang="zh-TW" altLang="en-US" sz="2000" dirty="0"/>
              <a:t>結果相比，是否更優秀</a:t>
            </a:r>
            <a:r>
              <a:rPr lang="en-US" altLang="zh-TW" sz="2000" dirty="0"/>
              <a:t>?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是否確實為反比關係</a:t>
            </a:r>
            <a:r>
              <a:rPr lang="en-US" altLang="zh-TW" sz="2000" dirty="0"/>
              <a:t>?</a:t>
            </a:r>
          </a:p>
          <a:p>
            <a:pPr marL="342900" indent="-342900">
              <a:buAutoNum type="arabicPeriod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444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1511EA-4B5E-4C4A-8E80-96939B43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93037"/>
              </p:ext>
            </p:extLst>
          </p:nvPr>
        </p:nvGraphicFramePr>
        <p:xfrm>
          <a:off x="6700520" y="1679924"/>
          <a:ext cx="3333385" cy="35832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9858">
                  <a:extLst>
                    <a:ext uri="{9D8B030D-6E8A-4147-A177-3AD203B41FA5}">
                      <a16:colId xmlns:a16="http://schemas.microsoft.com/office/drawing/2014/main" val="3217317302"/>
                    </a:ext>
                  </a:extLst>
                </a:gridCol>
                <a:gridCol w="589858">
                  <a:extLst>
                    <a:ext uri="{9D8B030D-6E8A-4147-A177-3AD203B41FA5}">
                      <a16:colId xmlns:a16="http://schemas.microsoft.com/office/drawing/2014/main" val="4124536505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626023371"/>
                    </a:ext>
                  </a:extLst>
                </a:gridCol>
                <a:gridCol w="589858">
                  <a:extLst>
                    <a:ext uri="{9D8B030D-6E8A-4147-A177-3AD203B41FA5}">
                      <a16:colId xmlns:a16="http://schemas.microsoft.com/office/drawing/2014/main" val="2464814691"/>
                    </a:ext>
                  </a:extLst>
                </a:gridCol>
                <a:gridCol w="589858">
                  <a:extLst>
                    <a:ext uri="{9D8B030D-6E8A-4147-A177-3AD203B41FA5}">
                      <a16:colId xmlns:a16="http://schemas.microsoft.com/office/drawing/2014/main" val="264143654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583637511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443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2701073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6414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15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488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26949163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6556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1543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16092347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298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7562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33451994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98779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9259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2641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410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15.96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43665150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8478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4008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23330472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4256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16377942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421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58E5E4C-84EA-4C49-9130-A3C7CB9DA3CF}"/>
                  </a:ext>
                </a:extLst>
              </p:cNvPr>
              <p:cNvSpPr txBox="1"/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1" dirty="0"/>
                  <a:t>右側表格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計數器不衰退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sz="1800" b="1" dirty="0"/>
              </a:p>
              <a:p>
                <a:r>
                  <a:rPr lang="zh-TW" altLang="en-US" sz="1800" b="1" dirty="0"/>
                  <a:t>本頁目的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方便下一頁比較 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58E5E4C-84EA-4C49-9130-A3C7CB9DA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blipFill>
                <a:blip r:embed="rId2"/>
                <a:stretch>
                  <a:fillRect l="-1518" t="-2538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40988820-8568-44AA-ADC6-43FCAD9DC7D6}"/>
              </a:ext>
            </a:extLst>
          </p:cNvPr>
          <p:cNvSpPr txBox="1"/>
          <p:nvPr/>
        </p:nvSpPr>
        <p:spPr>
          <a:xfrm>
            <a:off x="524899" y="6145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計數器衰退 </a:t>
            </a:r>
            <a:r>
              <a:rPr lang="en-US" altLang="zh-TW" sz="2400" b="1" dirty="0"/>
              <a:t>-</a:t>
            </a:r>
            <a:r>
              <a:rPr lang="zh-TW" altLang="en-US" sz="2400" b="1" dirty="0"/>
              <a:t> 數回合後衰退 </a:t>
            </a:r>
            <a:r>
              <a:rPr lang="en-US" altLang="zh-TW" sz="2400" dirty="0"/>
              <a:t>– HT</a:t>
            </a:r>
            <a:r>
              <a:rPr lang="zh-TW" altLang="en-US" sz="2400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6697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09F10C-0FFA-42BD-9D1A-10ADB3F0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4417"/>
              </p:ext>
            </p:extLst>
          </p:nvPr>
        </p:nvGraphicFramePr>
        <p:xfrm>
          <a:off x="416556" y="1597279"/>
          <a:ext cx="11003278" cy="503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7369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889871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002872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3631053688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1788844753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3341950929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1438889989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2477477622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2138736904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858970872"/>
                    </a:ext>
                  </a:extLst>
                </a:gridCol>
                <a:gridCol w="607369">
                  <a:extLst>
                    <a:ext uri="{9D8B030D-6E8A-4147-A177-3AD203B41FA5}">
                      <a16:colId xmlns:a16="http://schemas.microsoft.com/office/drawing/2014/main" val="3971610280"/>
                    </a:ext>
                  </a:extLst>
                </a:gridCol>
              </a:tblGrid>
              <a:tr h="284734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1.671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1.745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1.314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3.521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3.648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2.741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2.734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3.519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5872467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3.406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5836373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2.694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5836373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2.671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5836373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15.266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28316225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15.345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28418719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11.639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28488633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11.709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28488633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11.866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22571923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12.015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22774879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9.164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23009410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9.329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23289004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8.759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16633735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11.089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18914315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7.901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18876728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8.314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19880570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9.033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18368581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12.596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25986712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11.66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32251464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11.422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30784514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15.881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32256391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15.84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30722020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13.133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34265160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13.582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35558876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11.091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22035065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12.142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25215274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10.576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27622619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11.728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30761310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15.52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29922441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20.897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40727246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18.647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47699203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21.095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53152996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19.155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40461463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21.404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45470375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16.019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43172189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23.151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60194721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22.028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46952360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20.838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44966665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16.552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44680679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18.759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50153073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27.417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58336698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26.212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55672670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18.721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51991057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24.152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67258457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25.805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54144117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12.417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25377624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9.013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24445792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8.753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23525548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8.122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15498008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6.088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11958033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5.927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15184466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6.212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15705639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EC14DC-2E2E-4C83-A21E-8A0ED9484CE4}"/>
              </a:ext>
            </a:extLst>
          </p:cNvPr>
          <p:cNvSpPr txBox="1"/>
          <p:nvPr/>
        </p:nvSpPr>
        <p:spPr>
          <a:xfrm>
            <a:off x="416557" y="486791"/>
            <a:ext cx="894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初使為</a:t>
            </a:r>
            <a:r>
              <a:rPr lang="en-US" altLang="zh-TW" dirty="0"/>
              <a:t>26</a:t>
            </a:r>
            <a:r>
              <a:rPr lang="zh-TW" altLang="en-US" dirty="0"/>
              <a:t>且</a:t>
            </a:r>
            <a:r>
              <a:rPr lang="en-US" altLang="zh-TW" dirty="0"/>
              <a:t>M</a:t>
            </a:r>
            <a:r>
              <a:rPr lang="zh-TW" altLang="en-US" dirty="0"/>
              <a:t>設為</a:t>
            </a:r>
            <a:r>
              <a:rPr lang="en-US" altLang="zh-TW" dirty="0"/>
              <a:t>4</a:t>
            </a:r>
            <a:r>
              <a:rPr lang="zh-TW" altLang="en-US" dirty="0"/>
              <a:t>時，</a:t>
            </a:r>
            <a:r>
              <a:rPr lang="en-US" altLang="zh-TW" dirty="0" err="1"/>
              <a:t>bestValue</a:t>
            </a:r>
            <a:r>
              <a:rPr lang="zh-TW" altLang="en-US" dirty="0"/>
              <a:t>和</a:t>
            </a:r>
            <a:r>
              <a:rPr lang="en-US" altLang="zh-TW" dirty="0" err="1"/>
              <a:t>bestMove</a:t>
            </a:r>
            <a:r>
              <a:rPr lang="zh-TW" altLang="en-US" dirty="0"/>
              <a:t>開始與上一頁一樣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可由下方表格觀察出，比</a:t>
            </a:r>
            <a:r>
              <a:rPr lang="en-US" altLang="zh-TW" dirty="0"/>
              <a:t>M(=4)</a:t>
            </a:r>
            <a:r>
              <a:rPr lang="zh-TW" altLang="en-US" dirty="0"/>
              <a:t>更大的值，所花費時間和搜尋節點數成正比，而且更大的</a:t>
            </a:r>
            <a:r>
              <a:rPr lang="en-US" altLang="zh-TW" dirty="0"/>
              <a:t>M</a:t>
            </a:r>
            <a:r>
              <a:rPr lang="zh-TW" altLang="en-US" dirty="0"/>
              <a:t>，也會有一樣的</a:t>
            </a:r>
            <a:r>
              <a:rPr lang="en-US" altLang="zh-TW" dirty="0" err="1"/>
              <a:t>bestValue</a:t>
            </a:r>
            <a:r>
              <a:rPr lang="zh-TW" altLang="en-US" dirty="0"/>
              <a:t>和</a:t>
            </a:r>
            <a:r>
              <a:rPr lang="en-US" altLang="zh-TW" dirty="0" err="1"/>
              <a:t>bestMove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1C90C8-A4E4-4D60-9945-3C371F39F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98054"/>
              </p:ext>
            </p:extLst>
          </p:nvPr>
        </p:nvGraphicFramePr>
        <p:xfrm>
          <a:off x="594877" y="1637919"/>
          <a:ext cx="11002245" cy="503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7312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889787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002778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3631053688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1788844753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3341950929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1438889989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2477477622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2138736904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858970872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3971610280"/>
                    </a:ext>
                  </a:extLst>
                </a:gridCol>
              </a:tblGrid>
              <a:tr h="284734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zh-TW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1.353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1.277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2701073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2.744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2.741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5970250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2.699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5845613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2.694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5836373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2.676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5836373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2.674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5872467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11.219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26949163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11.639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28488633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11.585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28400273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11.662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28329448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8.682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21630174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9.164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23009410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9.444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23551235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9.386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23647190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6.844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16092347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7.901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18876728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9.636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20058166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8.166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19573128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8.806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23619518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11.66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32251464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12.43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32984087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13.256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36103008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12.835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33451994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13.133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34265160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14.685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38701123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16.037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42077296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9.701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25248486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10.576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27622619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13.835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36732941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15.293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40779902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17.879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45589774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18.647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47699203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27.852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69173712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35.608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90198032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16.917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44853428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16.019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43172189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23.945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62288351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70816157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16.343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43665150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16.552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44680679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20.186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54990576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22.456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60434327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18.697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51716094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18.721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51991057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24.115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67189004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23.535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65072925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9.074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24437022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9.013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24445792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23532616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9.013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24520107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6.749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17104011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5.927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15184466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6.308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15986598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6.62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16595985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48CAD51-4789-43E9-8444-3359E0E78835}"/>
              </a:ext>
            </a:extLst>
          </p:cNvPr>
          <p:cNvSpPr txBox="1"/>
          <p:nvPr/>
        </p:nvSpPr>
        <p:spPr>
          <a:xfrm>
            <a:off x="594877" y="385191"/>
            <a:ext cx="894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下方表格是當初使為某個數值時，</a:t>
            </a:r>
            <a:r>
              <a:rPr lang="zh-TW" altLang="en-US" sz="1800" dirty="0"/>
              <a:t>保證一樣的</a:t>
            </a:r>
            <a:r>
              <a:rPr lang="en-US" altLang="zh-TW" sz="1800" dirty="0"/>
              <a:t>best value</a:t>
            </a:r>
            <a:r>
              <a:rPr lang="zh-TW" altLang="en-US" sz="1800" dirty="0"/>
              <a:t>和</a:t>
            </a:r>
            <a:r>
              <a:rPr lang="en-US" altLang="zh-TW" sz="1800" dirty="0"/>
              <a:t>best move</a:t>
            </a:r>
            <a:r>
              <a:rPr lang="zh-TW" altLang="en-US" sz="1800" dirty="0"/>
              <a:t>所設定最小</a:t>
            </a:r>
            <a:r>
              <a:rPr lang="en-US" altLang="zh-TW" sz="1800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可看出當初始設定上升，</a:t>
            </a:r>
            <a:r>
              <a:rPr lang="en-US" altLang="zh-TW" dirty="0"/>
              <a:t>M</a:t>
            </a:r>
            <a:r>
              <a:rPr lang="zh-TW" altLang="en-US" dirty="0"/>
              <a:t>下降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時間與搜尋節點數隨著初始設定上升而上升</a:t>
            </a:r>
          </a:p>
        </p:txBody>
      </p:sp>
    </p:spTree>
    <p:extLst>
      <p:ext uri="{BB962C8B-B14F-4D97-AF65-F5344CB8AC3E}">
        <p14:creationId xmlns:p14="http://schemas.microsoft.com/office/powerpoint/2010/main" val="4197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728EA95-EE66-47D5-A67A-C2B03AAE5C4E}"/>
              </a:ext>
            </a:extLst>
          </p:cNvPr>
          <p:cNvSpPr txBox="1"/>
          <p:nvPr/>
        </p:nvSpPr>
        <p:spPr>
          <a:xfrm>
            <a:off x="524899" y="695839"/>
            <a:ext cx="8161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計數器衰退 </a:t>
            </a:r>
            <a:r>
              <a:rPr lang="en-US" altLang="zh-TW" sz="2400" b="1" dirty="0"/>
              <a:t>-</a:t>
            </a:r>
            <a:r>
              <a:rPr lang="zh-TW" altLang="en-US" sz="2400" b="1" dirty="0"/>
              <a:t> 數回合後衰退</a:t>
            </a:r>
            <a:r>
              <a:rPr lang="en-US" altLang="zh-TW" sz="2400" dirty="0"/>
              <a:t>– HT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TT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Aspiration</a:t>
            </a:r>
            <a:r>
              <a:rPr lang="zh-TW" altLang="en-US" sz="2400" dirty="0"/>
              <a:t>版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0037BD-E779-4CBC-99BF-6BFF8FEB791C}"/>
                  </a:ext>
                </a:extLst>
              </p:cNvPr>
              <p:cNvSpPr txBox="1"/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1" dirty="0"/>
                  <a:t>右側表格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計數器不衰退</a:t>
                </a:r>
                <a:endParaRPr lang="en-US" altLang="zh-TW" sz="1800" b="1" dirty="0"/>
              </a:p>
              <a:p>
                <a:r>
                  <a:rPr lang="zh-TW" altLang="en-US" sz="18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sz="1800" b="1" dirty="0"/>
              </a:p>
              <a:p>
                <a:r>
                  <a:rPr lang="zh-TW" altLang="en-US" sz="1800" b="1" dirty="0"/>
                  <a:t>本頁目的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方便下一頁比較 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0037BD-E779-4CBC-99BF-6BFF8FE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2828833"/>
                <a:ext cx="3210560" cy="1200329"/>
              </a:xfrm>
              <a:prstGeom prst="rect">
                <a:avLst/>
              </a:prstGeom>
              <a:blipFill>
                <a:blip r:embed="rId2"/>
                <a:stretch>
                  <a:fillRect l="-1518" t="-2538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3FC839-EC6E-40AD-B491-B505AE99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19936"/>
              </p:ext>
            </p:extLst>
          </p:nvPr>
        </p:nvGraphicFramePr>
        <p:xfrm>
          <a:off x="6908802" y="1679922"/>
          <a:ext cx="3333600" cy="349814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6720">
                  <a:extLst>
                    <a:ext uri="{9D8B030D-6E8A-4147-A177-3AD203B41FA5}">
                      <a16:colId xmlns:a16="http://schemas.microsoft.com/office/drawing/2014/main" val="1305962267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1945440064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504910129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3247616489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960269451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TT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Aspiration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73595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4215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1.598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37486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4770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2.482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3949427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310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11.179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20572127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697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6.932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13751526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1577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5.964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12581740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66550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8.281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18541288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247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9.745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17885656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6509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12908462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0026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13.294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25473663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7643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9.878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19122832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5719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7.989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15418967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654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15.872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30400898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148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6.544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11680329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6569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9618563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70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09F10C-0FFA-42BD-9D1A-10ADB3F0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66337"/>
              </p:ext>
            </p:extLst>
          </p:nvPr>
        </p:nvGraphicFramePr>
        <p:xfrm>
          <a:off x="1911112" y="1698879"/>
          <a:ext cx="8817843" cy="503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2465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915200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031416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3631053688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788844753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3341950929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438889989"/>
                    </a:ext>
                  </a:extLst>
                </a:gridCol>
              </a:tblGrid>
              <a:tr h="284734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– 24</a:t>
                      </a:r>
                      <a:r>
                        <a:rPr lang="zh-TW" altLang="en-US" sz="1050" dirty="0"/>
                        <a:t>     </a:t>
                      </a:r>
                      <a:r>
                        <a:rPr lang="en-US" altLang="zh-TW" sz="1050" dirty="0"/>
                        <a:t>M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: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– 26</a:t>
                      </a:r>
                      <a:r>
                        <a:rPr lang="zh-TW" altLang="en-US" sz="1050" dirty="0"/>
                        <a:t>     </a:t>
                      </a:r>
                      <a:r>
                        <a:rPr lang="en-US" altLang="zh-TW" sz="1050" dirty="0"/>
                        <a:t>M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: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– 28</a:t>
                      </a:r>
                      <a:r>
                        <a:rPr lang="zh-TW" altLang="en-US" sz="1050" dirty="0"/>
                        <a:t>     </a:t>
                      </a:r>
                      <a:r>
                        <a:rPr lang="en-US" altLang="zh-TW" sz="1050" dirty="0"/>
                        <a:t>M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: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1.689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1.295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1.309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2.644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2.675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3.115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3949427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2.37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3950552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2.391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3944084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14.527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20572127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20814239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21091614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8.969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13751526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7.052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13775628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7.492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14577609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7.771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12581740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6.528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13634252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6.796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14071812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8.618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14717715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16932219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19977774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11.828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17019598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10.499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19842279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11.229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22566123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11941459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7.448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14639528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9.245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18155850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15.04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22769801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13.876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26728796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16.644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32241279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10.846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16850640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20562943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11.897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23056100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16083830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8.639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16769798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7.928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15454426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18.022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27276631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15.383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30204543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16.153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31026668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7.775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10865450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5.775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10462026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5.808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10497852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7.53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10247120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5.347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9593207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5.372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9557055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EC14DC-2E2E-4C83-A21E-8A0ED9484CE4}"/>
              </a:ext>
            </a:extLst>
          </p:cNvPr>
          <p:cNvSpPr txBox="1"/>
          <p:nvPr/>
        </p:nvSpPr>
        <p:spPr>
          <a:xfrm>
            <a:off x="416557" y="486791"/>
            <a:ext cx="894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可發現在初始設為</a:t>
            </a:r>
            <a:r>
              <a:rPr lang="en-US" altLang="zh-TW" dirty="0"/>
              <a:t>24</a:t>
            </a:r>
            <a:r>
              <a:rPr lang="zh-TW" altLang="en-US" dirty="0"/>
              <a:t>時，數回合衰退比</a:t>
            </a:r>
            <a:r>
              <a:rPr lang="zh-TW" altLang="en-US" sz="1800" b="1" dirty="0"/>
              <a:t>不衰退好一點點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70721-BD16-4A59-9B8E-3ACBBE25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1" y="304800"/>
            <a:ext cx="10131425" cy="1456267"/>
          </a:xfrm>
        </p:spPr>
        <p:txBody>
          <a:bodyPr/>
          <a:lstStyle/>
          <a:p>
            <a:r>
              <a:rPr lang="zh-TW" altLang="en-US" dirty="0"/>
              <a:t>結論與問題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F5C86-BE33-4AC6-A8BA-8D7A18C3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1" y="1761067"/>
            <a:ext cx="11346180" cy="4106333"/>
          </a:xfrm>
        </p:spPr>
        <p:txBody>
          <a:bodyPr>
            <a:normAutofit lnSpcReduction="10000"/>
          </a:bodyPr>
          <a:lstStyle/>
          <a:p>
            <a:r>
              <a:rPr lang="zh-TW" altLang="en-US" sz="2000" b="1" dirty="0"/>
              <a:t>計數器不衰退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雖然與書上作法有點差異，但實際效果還不錯，需要注意部分在於</a:t>
            </a:r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之後加深搜尋深度可能需要再做些調整</a:t>
            </a:r>
            <a:endParaRPr lang="en-US" altLang="zh-TW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sz="2000" b="1" dirty="0"/>
              <a:t>計數器衰退 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 每回合衰退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所展現出的效果較差，此方法過多</a:t>
            </a:r>
            <a:r>
              <a:rPr lang="en-US" altLang="zh-TW" sz="1800" b="1" dirty="0"/>
              <a:t>HT</a:t>
            </a:r>
            <a:r>
              <a:rPr lang="zh-TW" altLang="en-US" sz="1800" b="1" dirty="0"/>
              <a:t>效果，把原先設計</a:t>
            </a:r>
            <a:r>
              <a:rPr lang="en-US" altLang="zh-TW" sz="1800" b="1" dirty="0"/>
              <a:t>move ordering</a:t>
            </a:r>
            <a:r>
              <a:rPr lang="zh-TW" altLang="en-US" sz="1800" b="1" dirty="0"/>
              <a:t>優勢都沒了，但也從實驗中得出一些資訊</a:t>
            </a:r>
            <a:endParaRPr lang="en-US" altLang="zh-TW" sz="1800" b="1" dirty="0"/>
          </a:p>
          <a:p>
            <a:pPr lvl="1"/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關於</a:t>
            </a:r>
            <a:r>
              <a:rPr lang="en-US" altLang="zh-TW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17</a:t>
            </a:r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頁的界線，當大於界線，時間與節點會與界線變成正比；當小於界線，必定不會有相同的</a:t>
            </a:r>
            <a:r>
              <a:rPr lang="en-US" altLang="zh-TW" sz="17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bestValue</a:t>
            </a:r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和</a:t>
            </a:r>
            <a:r>
              <a:rPr lang="en-US" altLang="zh-TW" sz="17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bestMove</a:t>
            </a:r>
            <a:endParaRPr lang="en-US" altLang="zh-TW" sz="17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只要大於等於界線，都會有一樣的</a:t>
            </a:r>
            <a:r>
              <a:rPr lang="en-US" altLang="zh-TW" sz="17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bestValue</a:t>
            </a:r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和</a:t>
            </a:r>
            <a:r>
              <a:rPr lang="en-US" altLang="zh-TW" sz="17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bestMove</a:t>
            </a:r>
            <a:endParaRPr lang="en-US" altLang="zh-TW" sz="17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sz="2000" b="1" dirty="0"/>
              <a:t>計數器衰退 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 數回合後衰退 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HT</a:t>
            </a:r>
            <a:r>
              <a:rPr lang="zh-TW" altLang="en-US" sz="2000" b="1" dirty="0"/>
              <a:t>單獨使用效果比不衰退差，但</a:t>
            </a:r>
            <a:r>
              <a:rPr lang="en-US" altLang="zh-TW" sz="2000" b="1" dirty="0"/>
              <a:t>HT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+</a:t>
            </a:r>
            <a:r>
              <a:rPr lang="zh-TW" altLang="en-US" sz="2000" b="1" dirty="0"/>
              <a:t> </a:t>
            </a:r>
            <a:r>
              <a:rPr lang="en-US" altLang="zh-TW" sz="2000" b="1" dirty="0" smtClean="0"/>
              <a:t>TT </a:t>
            </a:r>
            <a:r>
              <a:rPr lang="en-US" altLang="zh-TW" sz="2000" b="1" dirty="0"/>
              <a:t>+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Aspiration</a:t>
            </a:r>
            <a:r>
              <a:rPr lang="zh-TW" altLang="en-US" sz="2000" b="1" dirty="0"/>
              <a:t>使用時比</a:t>
            </a:r>
            <a:r>
              <a:rPr lang="zh-TW" altLang="en-US" sz="1800" b="1" dirty="0"/>
              <a:t>不衰退 效果好一點點</a:t>
            </a:r>
            <a:endParaRPr lang="en-US" altLang="zh-TW" sz="1800" b="1" dirty="0"/>
          </a:p>
          <a:p>
            <a:pPr lvl="1"/>
            <a:r>
              <a:rPr lang="en-US" altLang="zh-TW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越大所花費時間和搜尋節點數成正比，而且必定有一樣的</a:t>
            </a:r>
            <a:r>
              <a:rPr lang="en-US" altLang="zh-TW" sz="17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bestValue</a:t>
            </a:r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和</a:t>
            </a:r>
            <a:r>
              <a:rPr lang="en-US" altLang="zh-TW" sz="17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bestMove</a:t>
            </a:r>
            <a:endParaRPr lang="zh-TW" altLang="en-US" sz="17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初始設定越大，</a:t>
            </a:r>
            <a:r>
              <a:rPr lang="en-US" altLang="zh-TW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zh-TW" altLang="en-US" sz="1700" b="1" dirty="0">
                <a:solidFill>
                  <a:srgbClr val="FF0000"/>
                </a:solidFill>
                <a:highlight>
                  <a:srgbClr val="FFFF00"/>
                </a:highlight>
              </a:rPr>
              <a:t>會越小，兩者關係為反比</a:t>
            </a:r>
            <a:endParaRPr lang="en-US" altLang="zh-TW" sz="17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計數器衰退需注意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初始設定上與定期衰退需謹慎調配，調的好效果很好，反之效果較差</a:t>
            </a:r>
          </a:p>
        </p:txBody>
      </p:sp>
    </p:spTree>
    <p:extLst>
      <p:ext uri="{BB962C8B-B14F-4D97-AF65-F5344CB8AC3E}">
        <p14:creationId xmlns:p14="http://schemas.microsoft.com/office/powerpoint/2010/main" val="20903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6273799" cy="1456267"/>
          </a:xfrm>
        </p:spPr>
        <p:txBody>
          <a:bodyPr/>
          <a:lstStyle/>
          <a:p>
            <a:r>
              <a:rPr lang="zh-TW" altLang="en-US" dirty="0"/>
              <a:t>結論與問題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5270499" cy="3649133"/>
              </a:xfrm>
            </p:spPr>
            <p:txBody>
              <a:bodyPr/>
              <a:lstStyle/>
              <a:p>
                <a:r>
                  <a:rPr lang="zh-TW" altLang="en-US" dirty="0" smtClean="0"/>
                  <a:t>最佳結果如右，使用 </a:t>
                </a:r>
                <a:r>
                  <a:rPr lang="en-US" altLang="zh-TW" dirty="0" smtClean="0"/>
                  <a:t>History Heuristic (HT) + Transposition Table (TT) + Aspiration Search</a:t>
                </a:r>
              </a:p>
              <a:p>
                <a:pPr lvl="1"/>
                <a:r>
                  <a:rPr lang="en-US" altLang="zh-TW" dirty="0" smtClean="0"/>
                  <a:t>Search depth = 12</a:t>
                </a:r>
              </a:p>
              <a:p>
                <a:pPr lvl="1"/>
                <a:r>
                  <a:rPr lang="en-US" altLang="zh-TW" dirty="0" smtClean="0"/>
                  <a:t>In HT, N = 24, M = 6</a:t>
                </a:r>
              </a:p>
              <a:p>
                <a:pPr lvl="1"/>
                <a:r>
                  <a:rPr lang="en-US" altLang="zh-TW" dirty="0" smtClean="0"/>
                  <a:t>The size of TT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altLang="zh-TW" dirty="0" smtClean="0"/>
                  <a:t>,  use 2.6 GB memory</a:t>
                </a:r>
              </a:p>
              <a:p>
                <a:pPr lvl="1"/>
                <a:r>
                  <a:rPr lang="en-US" altLang="zh-TW" dirty="0" smtClean="0"/>
                  <a:t>Aspiration search window =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±3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5270499" cy="3649133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09F10C-0FFA-42BD-9D1A-10ADB3F0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43541"/>
              </p:ext>
            </p:extLst>
          </p:nvPr>
        </p:nvGraphicFramePr>
        <p:xfrm>
          <a:off x="7727712" y="1070229"/>
          <a:ext cx="3413828" cy="5038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2465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915200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62465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</a:tblGrid>
              <a:tr h="284734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050" dirty="0"/>
                        <a:t>HT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 smtClean="0"/>
                        <a:t>TT </a:t>
                      </a:r>
                      <a:r>
                        <a:rPr lang="en-US" altLang="zh-TW" sz="1050" dirty="0"/>
                        <a:t>+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Aspiration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– 24</a:t>
                      </a:r>
                      <a:r>
                        <a:rPr lang="zh-TW" altLang="en-US" sz="1050" dirty="0"/>
                        <a:t>     </a:t>
                      </a:r>
                      <a:r>
                        <a:rPr lang="en-US" altLang="zh-TW" sz="1050" dirty="0"/>
                        <a:t>M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:</a:t>
                      </a:r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1.689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1942133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4586448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3.115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3949427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14.527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20572127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8.969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13751526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7.771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12581740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8.618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14717715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11.828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17019598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11941459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15.04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22769801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10.846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16850640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10.56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16083830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18.022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27276631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7.775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10865450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7.53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10247120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89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下周進度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比較不同版本的勝率 </a:t>
            </a:r>
            <a:r>
              <a:rPr lang="en-US" altLang="zh-TW" dirty="0" smtClean="0"/>
              <a:t>(self-play)</a:t>
            </a:r>
          </a:p>
          <a:p>
            <a:r>
              <a:rPr lang="zh-TW" altLang="en-US" dirty="0" smtClean="0"/>
              <a:t>找 </a:t>
            </a:r>
            <a:r>
              <a:rPr lang="en-US" altLang="zh-TW" dirty="0" smtClean="0"/>
              <a:t>P.17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en-US" altLang="zh-TW" dirty="0" err="1" smtClean="0"/>
              <a:t>bitboard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697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10D99CB-7BD9-403E-8BC8-83311DD749AC}"/>
              </a:ext>
            </a:extLst>
          </p:cNvPr>
          <p:cNvSpPr txBox="1"/>
          <p:nvPr/>
        </p:nvSpPr>
        <p:spPr>
          <a:xfrm>
            <a:off x="4738480" y="3105834"/>
            <a:ext cx="335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H</a:t>
            </a:r>
            <a:r>
              <a:rPr lang="zh-TW" altLang="en-US" sz="3600" dirty="0"/>
              <a:t>istory </a:t>
            </a:r>
            <a:r>
              <a:rPr lang="en-US" altLang="zh-TW" sz="3600" dirty="0"/>
              <a:t>H</a:t>
            </a:r>
            <a:r>
              <a:rPr lang="zh-TW" altLang="en-US" sz="3600" dirty="0"/>
              <a:t>euristic</a:t>
            </a:r>
          </a:p>
        </p:txBody>
      </p:sp>
    </p:spTree>
    <p:extLst>
      <p:ext uri="{BB962C8B-B14F-4D97-AF65-F5344CB8AC3E}">
        <p14:creationId xmlns:p14="http://schemas.microsoft.com/office/powerpoint/2010/main" val="28317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4798195-A94E-4183-8DD4-1A533CE2B358}"/>
              </a:ext>
            </a:extLst>
          </p:cNvPr>
          <p:cNvSpPr txBox="1"/>
          <p:nvPr/>
        </p:nvSpPr>
        <p:spPr>
          <a:xfrm>
            <a:off x="384347" y="320457"/>
            <a:ext cx="3072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</a:t>
            </a:r>
            <a:r>
              <a:rPr lang="zh-TW" altLang="en-US" sz="3200" dirty="0"/>
              <a:t>istory </a:t>
            </a:r>
            <a:r>
              <a:rPr lang="en-US" altLang="zh-TW" sz="3200" dirty="0"/>
              <a:t>H</a:t>
            </a:r>
            <a:r>
              <a:rPr lang="zh-TW" altLang="en-US" sz="3200" dirty="0"/>
              <a:t>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E78F96-3F44-4FE4-A758-D8D6744222AE}"/>
                  </a:ext>
                </a:extLst>
              </p:cNvPr>
              <p:cNvSpPr txBox="1"/>
              <p:nvPr/>
            </p:nvSpPr>
            <p:spPr>
              <a:xfrm>
                <a:off x="384346" y="1076054"/>
                <a:ext cx="11040627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/>
                  <a:t>定義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紀錄所有 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好的著手</a:t>
                </a:r>
                <a:r>
                  <a:rPr lang="zh-TW" altLang="en-US" sz="2400" b="1" dirty="0"/>
                  <a:t> </a:t>
                </a:r>
                <a:r>
                  <a:rPr lang="zh-TW" altLang="en-US" sz="2000" dirty="0"/>
                  <a:t>出現次數並統計，並在搜尋時，優先使用出現最佳步較多次的著手。</a:t>
                </a:r>
                <a:endParaRPr lang="en-US" altLang="zh-TW" sz="2000" dirty="0"/>
              </a:p>
              <a:p>
                <a:r>
                  <a:rPr lang="zh-TW" altLang="en-US" sz="2400" b="1" dirty="0"/>
                  <a:t>紀錄陣列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棋盤有</a:t>
                </a:r>
                <a:r>
                  <a:rPr lang="en-US" altLang="zh-TW" sz="2000" dirty="0"/>
                  <a:t>q</a:t>
                </a:r>
                <a:r>
                  <a:rPr lang="zh-TW" altLang="en-US" sz="2000" dirty="0"/>
                  <a:t>個不同位置，陣列大小為</a:t>
                </a:r>
                <a:r>
                  <a:rPr lang="en-US" altLang="zh-TW" sz="2000" dirty="0"/>
                  <a:t>q*q</a:t>
                </a:r>
                <a:r>
                  <a:rPr lang="zh-TW" altLang="en-US" sz="2000" dirty="0"/>
                  <a:t>大小，</a:t>
                </a:r>
                <a:r>
                  <a:rPr lang="en-US" altLang="zh-TW" sz="2000" dirty="0"/>
                  <a:t>HT[1…q][1…q]</a:t>
                </a:r>
                <a:r>
                  <a:rPr lang="zh-TW" altLang="en-US" sz="2000" dirty="0"/>
                  <a:t> </a:t>
                </a:r>
                <a:endParaRPr lang="en-US" altLang="zh-TW" sz="2000" dirty="0"/>
              </a:p>
              <a:p>
                <a:r>
                  <a:rPr lang="en-US" altLang="zh-TW" sz="2000" dirty="0"/>
                  <a:t>		</a:t>
                </a:r>
                <a:r>
                  <a:rPr lang="zh-TW" altLang="en-US" sz="2000" dirty="0"/>
                  <a:t>         例如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Si</a:t>
                </a:r>
                <a:r>
                  <a:rPr lang="zh-TW" altLang="en-US" sz="2000" dirty="0"/>
                  <a:t>位置移動到</a:t>
                </a:r>
                <a:r>
                  <a:rPr lang="en-US" altLang="zh-TW" sz="2000" dirty="0" err="1"/>
                  <a:t>Ti</a:t>
                </a:r>
                <a:r>
                  <a:rPr lang="zh-TW" altLang="en-US" sz="2000" dirty="0"/>
                  <a:t>，</a:t>
                </a:r>
                <a:r>
                  <a:rPr lang="en-US" altLang="zh-TW" sz="2000" dirty="0"/>
                  <a:t>HT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[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Si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][</a:t>
                </a:r>
                <a:r>
                  <a:rPr lang="zh-TW" altLang="en-US" sz="2000" dirty="0"/>
                  <a:t> </a:t>
                </a:r>
                <a:r>
                  <a:rPr lang="en-US" altLang="zh-TW" sz="2000" dirty="0" err="1"/>
                  <a:t>Ti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]</a:t>
                </a:r>
              </a:p>
              <a:p>
                <a:r>
                  <a:rPr lang="zh-TW" altLang="en-US" sz="2400" b="1" dirty="0"/>
                  <a:t>好的著手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</a:t>
                </a:r>
                <a:r>
                  <a:rPr lang="zh-TW" altLang="en-US" sz="1800" dirty="0"/>
                  <a:t>當發生 </a:t>
                </a:r>
                <a:r>
                  <a:rPr lang="zh-TW" altLang="en-US" b="1" i="0" dirty="0">
                    <a:effectLst/>
                    <a:latin typeface="Arial" panose="020B0604020202020204" pitchFamily="34" charset="0"/>
                  </a:rPr>
                  <a:t>「</a:t>
                </a:r>
                <a:r>
                  <a:rPr lang="zh-TW" altLang="en-US" sz="1800" b="1" dirty="0">
                    <a:solidFill>
                      <a:srgbClr val="FF0000"/>
                    </a:solidFill>
                  </a:rPr>
                  <a:t>剪枝</a:t>
                </a:r>
                <a:r>
                  <a:rPr lang="zh-TW" altLang="en-US" b="1" dirty="0">
                    <a:latin typeface="Arial" panose="020B0604020202020204" pitchFamily="34" charset="0"/>
                  </a:rPr>
                  <a:t>」</a:t>
                </a:r>
                <a:r>
                  <a:rPr lang="zh-TW" altLang="en-US" sz="1800" dirty="0"/>
                  <a:t> 或 </a:t>
                </a:r>
                <a:r>
                  <a:rPr lang="zh-TW" altLang="en-US" b="1" i="0" dirty="0">
                    <a:effectLst/>
                    <a:latin typeface="Arial" panose="020B0604020202020204" pitchFamily="34" charset="0"/>
                  </a:rPr>
                  <a:t>「</a:t>
                </a:r>
                <a:r>
                  <a:rPr lang="zh-TW" altLang="en-US" sz="1800" b="1" dirty="0">
                    <a:solidFill>
                      <a:srgbClr val="FF0000"/>
                    </a:solidFill>
                  </a:rPr>
                  <a:t>好步</a:t>
                </a:r>
                <a:r>
                  <a:rPr lang="en-US" altLang="zh-TW" sz="1800" b="1" dirty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sz="1800" b="1" dirty="0">
                    <a:solidFill>
                      <a:srgbClr val="FF0000"/>
                    </a:solidFill>
                  </a:rPr>
                  <a:t>未發生剪枝情況下的最佳走步</a:t>
                </a:r>
                <a:r>
                  <a:rPr lang="en-US" altLang="zh-TW" sz="1800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b="1" dirty="0">
                    <a:latin typeface="Arial" panose="020B0604020202020204" pitchFamily="34" charset="0"/>
                  </a:rPr>
                  <a:t>」</a:t>
                </a:r>
                <a:r>
                  <a:rPr lang="zh-TW" altLang="en-US" dirty="0">
                    <a:latin typeface="Arial" panose="020B0604020202020204" pitchFamily="34" charset="0"/>
                  </a:rPr>
                  <a:t>時</a:t>
                </a:r>
                <a:r>
                  <a:rPr lang="zh-TW" altLang="en-US" b="1" dirty="0">
                    <a:latin typeface="Arial" panose="020B0604020202020204" pitchFamily="34" charset="0"/>
                  </a:rPr>
                  <a:t>，</a:t>
                </a:r>
                <a:r>
                  <a:rPr lang="zh-TW" altLang="en-US" dirty="0">
                    <a:latin typeface="Arial" panose="020B0604020202020204" pitchFamily="34" charset="0"/>
                  </a:rPr>
                  <a:t>加上權重</a:t>
                </a:r>
                <a:endParaRPr lang="en-US" altLang="zh-TW" dirty="0">
                  <a:latin typeface="Arial" panose="020B0604020202020204" pitchFamily="34" charset="0"/>
                </a:endParaRPr>
              </a:p>
              <a:p>
                <a:r>
                  <a:rPr lang="zh-TW" altLang="en-US" sz="2400" b="1" dirty="0">
                    <a:latin typeface="Arial" panose="020B0604020202020204" pitchFamily="34" charset="0"/>
                  </a:rPr>
                  <a:t>權重設定 </a:t>
                </a:r>
                <a:r>
                  <a:rPr lang="en-US" altLang="zh-TW" b="1" dirty="0">
                    <a:latin typeface="Arial" panose="020B0604020202020204" pitchFamily="34" charset="0"/>
                  </a:rPr>
                  <a:t>:</a:t>
                </a:r>
                <a:r>
                  <a:rPr lang="zh-TW" altLang="en-US" b="1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𝒅𝒆𝒑𝒕𝒉</m:t>
                        </m:r>
                      </m:sup>
                    </m:sSup>
                  </m:oMath>
                </a14:m>
                <a:r>
                  <a:rPr lang="en-US" altLang="zh-TW" b="1" dirty="0">
                    <a:latin typeface="Arial" panose="020B0604020202020204" pitchFamily="34" charset="0"/>
                  </a:rPr>
                  <a:t> </a:t>
                </a:r>
                <a:r>
                  <a:rPr lang="zh-TW" altLang="en-US" b="1" dirty="0">
                    <a:latin typeface="Arial" panose="020B0604020202020204" pitchFamily="34" charset="0"/>
                  </a:rPr>
                  <a:t>， </a:t>
                </a:r>
                <a:r>
                  <a:rPr lang="en-US" altLang="zh-TW" dirty="0">
                    <a:latin typeface="Arial" panose="020B0604020202020204" pitchFamily="34" charset="0"/>
                  </a:rPr>
                  <a:t>depth</a:t>
                </a:r>
                <a:r>
                  <a:rPr lang="zh-TW" altLang="en-US" dirty="0">
                    <a:latin typeface="Arial" panose="020B0604020202020204" pitchFamily="34" charset="0"/>
                  </a:rPr>
                  <a:t>表示當前深度離葉節點深度</a:t>
                </a:r>
                <a:endParaRPr lang="en-US" altLang="zh-TW" dirty="0">
                  <a:latin typeface="Arial" panose="020B0604020202020204" pitchFamily="34" charset="0"/>
                </a:endParaRPr>
              </a:p>
              <a:p>
                <a:r>
                  <a:rPr lang="zh-TW" altLang="en-US" sz="2400" b="1" dirty="0"/>
                  <a:t>計數器衰退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主要解決</a:t>
                </a:r>
                <a:r>
                  <a:rPr lang="en-US" altLang="zh-TW" sz="1800" dirty="0"/>
                  <a:t>HT</a:t>
                </a:r>
                <a:r>
                  <a:rPr lang="zh-TW" altLang="en-US" sz="1800" dirty="0"/>
                  <a:t>可能會溢位，因此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定期</a:t>
                </a:r>
                <a:r>
                  <a:rPr lang="zh-TW" altLang="en-US" sz="1800" dirty="0"/>
                  <a:t>將紀錄除以</a:t>
                </a:r>
                <a:r>
                  <a:rPr lang="en-US" altLang="zh-TW" sz="1800" dirty="0"/>
                  <a:t>2</a:t>
                </a:r>
                <a:r>
                  <a:rPr lang="zh-TW" altLang="en-US" sz="1800" dirty="0"/>
                  <a:t>，不僅可以解決溢位問題，也可讓歷史紀錄</a:t>
                </a:r>
                <a:endParaRPr lang="en-US" altLang="zh-TW" sz="1800" dirty="0"/>
              </a:p>
              <a:p>
                <a:r>
                  <a:rPr lang="en-US" altLang="zh-TW" dirty="0"/>
                  <a:t>			       </a:t>
                </a:r>
                <a:r>
                  <a:rPr lang="zh-TW" altLang="en-US" sz="1800" dirty="0"/>
                  <a:t>隨時間降低。</a:t>
                </a:r>
                <a:endParaRPr lang="en-US" altLang="zh-TW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E78F96-3F44-4FE4-A758-D8D67442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6" y="1076054"/>
                <a:ext cx="11040627" cy="2523768"/>
              </a:xfrm>
              <a:prstGeom prst="rect">
                <a:avLst/>
              </a:prstGeom>
              <a:blipFill>
                <a:blip r:embed="rId2"/>
                <a:stretch>
                  <a:fillRect l="-828" t="-2174" r="-276" b="-2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8B3FED7-D65E-4E93-8C04-46CCBDA7968F}"/>
                  </a:ext>
                </a:extLst>
              </p:cNvPr>
              <p:cNvSpPr txBox="1"/>
              <p:nvPr/>
            </p:nvSpPr>
            <p:spPr>
              <a:xfrm>
                <a:off x="384346" y="3557222"/>
                <a:ext cx="11040627" cy="19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/>
                  <a:t>我的設計與上方定義不同 </a:t>
                </a:r>
                <a:r>
                  <a:rPr lang="en-US" altLang="zh-TW" sz="2400" b="1" dirty="0"/>
                  <a:t>:</a:t>
                </a:r>
                <a:r>
                  <a:rPr lang="zh-TW" altLang="en-US" sz="2400" b="1" dirty="0"/>
                  <a:t> </a:t>
                </a:r>
                <a:endParaRPr lang="en-US" altLang="zh-TW" sz="2400" b="1" dirty="0"/>
              </a:p>
              <a:p>
                <a:r>
                  <a:rPr lang="zh-TW" altLang="en-US" sz="1800" b="1" dirty="0"/>
                  <a:t>紀錄陣列 </a:t>
                </a:r>
                <a:r>
                  <a:rPr lang="en-US" altLang="zh-TW" sz="1800" b="1" dirty="0"/>
                  <a:t>:</a:t>
                </a:r>
                <a:r>
                  <a:rPr lang="zh-TW" altLang="en-US" sz="1800" b="1" dirty="0"/>
                  <a:t> 因為</a:t>
                </a:r>
                <a:r>
                  <a:rPr lang="en-US" altLang="zh-TW" sz="1800" b="1" dirty="0"/>
                  <a:t>Othello</a:t>
                </a:r>
                <a:r>
                  <a:rPr lang="zh-TW" altLang="en-US" sz="1800" b="1" dirty="0"/>
                  <a:t>沒有 移動棋子規則 ， 因此</a:t>
                </a:r>
                <a:r>
                  <a:rPr lang="en-US" altLang="zh-TW" sz="1800" b="1" dirty="0"/>
                  <a:t>HT</a:t>
                </a:r>
                <a:r>
                  <a:rPr lang="zh-TW" altLang="en-US" sz="1800" b="1" dirty="0"/>
                  <a:t> </a:t>
                </a:r>
                <a:r>
                  <a:rPr lang="en-US" altLang="zh-TW" sz="1800" b="1" dirty="0"/>
                  <a:t>[1…8][1…8]</a:t>
                </a:r>
                <a:r>
                  <a:rPr lang="zh-TW" altLang="en-US" sz="1800" b="1" dirty="0"/>
                  <a:t>，並且之前有設計好的</a:t>
                </a:r>
                <a:r>
                  <a:rPr lang="en-US" altLang="zh-TW" sz="1800" b="1" dirty="0"/>
                  <a:t>move ordering</a:t>
                </a:r>
                <a:r>
                  <a:rPr lang="zh-TW" altLang="en-US" sz="1800" b="1" dirty="0"/>
                  <a:t>設為初</a:t>
                </a:r>
                <a:endParaRPr lang="en-US" altLang="zh-TW" sz="1800" b="1" dirty="0"/>
              </a:p>
              <a:p>
                <a:r>
                  <a:rPr lang="en-US" altLang="zh-TW" b="1" dirty="0"/>
                  <a:t>		</a:t>
                </a:r>
                <a:r>
                  <a:rPr lang="zh-TW" altLang="en-US" b="1" dirty="0"/>
                  <a:t>   </a:t>
                </a:r>
                <a:r>
                  <a:rPr lang="zh-TW" altLang="en-US" sz="1800" b="1" dirty="0"/>
                  <a:t>始值，設計方式採用之前權重最高設為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zh-TW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TW" altLang="en-US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隨著權重下降指數</a:t>
                </a:r>
                <a:r>
                  <a:rPr lang="en-US" altLang="zh-TW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TW" altLang="en-US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也隨著下降 </a:t>
                </a:r>
                <a:r>
                  <a:rPr lang="en-US" altLang="zh-TW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zh-TW" altLang="en-US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下一頁有圖示</a:t>
                </a:r>
                <a:r>
                  <a:rPr lang="en-US" altLang="zh-TW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</a:p>
              <a:p>
                <a:r>
                  <a:rPr lang="zh-TW" altLang="en-US" sz="1800" b="1" dirty="0"/>
                  <a:t>計數器衰退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隨著不同測試，做對應的調整</a:t>
                </a:r>
                <a:endParaRPr lang="en-US" altLang="zh-TW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zh-TW" altLang="en-US" sz="2000" b="1" dirty="0">
                    <a:latin typeface="Arial" panose="020B0604020202020204" pitchFamily="34" charset="0"/>
                  </a:rPr>
                  <a:t>在接下來測試中，因為需要保證一樣的</a:t>
                </a:r>
                <a:r>
                  <a:rPr lang="en-US" altLang="zh-TW" sz="2000" b="1" dirty="0">
                    <a:latin typeface="Arial" panose="020B0604020202020204" pitchFamily="34" charset="0"/>
                  </a:rPr>
                  <a:t>best value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和</a:t>
                </a:r>
                <a:r>
                  <a:rPr lang="en-US" altLang="zh-TW" sz="2000" b="1" dirty="0">
                    <a:latin typeface="Arial" panose="020B0604020202020204" pitchFamily="34" charset="0"/>
                  </a:rPr>
                  <a:t>best move</a:t>
                </a:r>
                <a:r>
                  <a:rPr lang="zh-TW" altLang="en-US" sz="2000" b="1" dirty="0">
                    <a:latin typeface="Arial" panose="020B0604020202020204" pitchFamily="34" charset="0"/>
                  </a:rPr>
                  <a:t>，</a:t>
                </a:r>
                <a:r>
                  <a:rPr lang="zh-TW" altLang="en-US" sz="2000" b="1" dirty="0"/>
                  <a:t>紀錄陣列的初始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n</a:t>
                </a:r>
                <a:r>
                  <a:rPr lang="zh-TW" altLang="en-US" sz="2000" b="1" dirty="0"/>
                  <a:t> 和 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定期</a:t>
                </a:r>
                <a:r>
                  <a:rPr lang="zh-TW" altLang="en-US" sz="2000" b="1" dirty="0"/>
                  <a:t>計數器衰退會變動</a:t>
                </a:r>
                <a:endParaRPr lang="en-US" altLang="zh-TW" sz="20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8B3FED7-D65E-4E93-8C04-46CCBDA79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6" y="3557222"/>
                <a:ext cx="11040627" cy="1992020"/>
              </a:xfrm>
              <a:prstGeom prst="rect">
                <a:avLst/>
              </a:prstGeom>
              <a:blipFill>
                <a:blip r:embed="rId3"/>
                <a:stretch>
                  <a:fillRect l="-828" t="-2761" b="-4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DF7817-C34D-4B0A-934E-E41226A30320}"/>
              </a:ext>
            </a:extLst>
          </p:cNvPr>
          <p:cNvGrpSpPr/>
          <p:nvPr/>
        </p:nvGrpSpPr>
        <p:grpSpPr>
          <a:xfrm>
            <a:off x="4647363" y="5280586"/>
            <a:ext cx="7275007" cy="1600807"/>
            <a:chOff x="2597499" y="5316538"/>
            <a:chExt cx="7275007" cy="1600807"/>
          </a:xfrm>
        </p:grpSpPr>
        <p:sp>
          <p:nvSpPr>
            <p:cNvPr id="11" name="爆炸: 八角 10">
              <a:extLst>
                <a:ext uri="{FF2B5EF4-FFF2-40B4-BE49-F238E27FC236}">
                  <a16:creationId xmlns:a16="http://schemas.microsoft.com/office/drawing/2014/main" id="{79583F50-74BC-469C-B87C-674AC61CE872}"/>
                </a:ext>
              </a:extLst>
            </p:cNvPr>
            <p:cNvSpPr/>
            <p:nvPr/>
          </p:nvSpPr>
          <p:spPr>
            <a:xfrm>
              <a:off x="2597499" y="5316538"/>
              <a:ext cx="7275007" cy="1600807"/>
            </a:xfrm>
            <a:prstGeom prst="irregularSeal1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6F5F1EF4-7CEC-45DC-A902-E61F32A6B7D7}"/>
                    </a:ext>
                  </a:extLst>
                </p:cNvPr>
                <p:cNvSpPr txBox="1"/>
                <p:nvPr/>
              </p:nvSpPr>
              <p:spPr>
                <a:xfrm>
                  <a:off x="4544366" y="5781946"/>
                  <a:ext cx="4069582" cy="66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/>
                    <a:t>較差的權重會比較好的還要好嗎</a:t>
                  </a:r>
                  <a:r>
                    <a:rPr lang="en-US" altLang="zh-TW" b="1" dirty="0"/>
                    <a:t>?</a:t>
                  </a:r>
                </a:p>
                <a:p>
                  <a:r>
                    <a:rPr lang="zh-TW" altLang="en-US" b="1" dirty="0"/>
                    <a:t>例如 </a:t>
                  </a:r>
                  <a:r>
                    <a:rPr lang="en-US" altLang="zh-TW" b="1" dirty="0"/>
                    <a:t>:</a:t>
                  </a:r>
                  <a:r>
                    <a:rPr lang="zh-TW" altLang="en-US" b="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sup>
                      </m:sSup>
                    </m:oMath>
                  </a14:m>
                  <a:r>
                    <a:rPr lang="zh-TW" altLang="en-US" b="1" dirty="0">
                      <a:latin typeface="Arial" panose="020B0604020202020204" pitchFamily="34" charset="0"/>
                    </a:rPr>
                    <a:t>需要多少回合才能超越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p>
                      </m:sSup>
                    </m:oMath>
                  </a14:m>
                  <a:r>
                    <a:rPr lang="en-US" altLang="zh-TW" b="1" dirty="0">
                      <a:latin typeface="Arial" panose="020B0604020202020204" pitchFamily="34" charset="0"/>
                    </a:rPr>
                    <a:t> </a:t>
                  </a:r>
                  <a:endParaRPr lang="zh-TW" altLang="en-US" b="1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6F5F1EF4-7CEC-45DC-A902-E61F32A6B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66" y="5781946"/>
                  <a:ext cx="4069582" cy="669992"/>
                </a:xfrm>
                <a:prstGeom prst="rect">
                  <a:avLst/>
                </a:prstGeom>
                <a:blipFill>
                  <a:blip r:embed="rId4"/>
                  <a:stretch>
                    <a:fillRect l="-1349" t="-5505" b="-119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7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0BD69A-A5B8-4614-9EBA-8DFAB4FC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0962"/>
              </p:ext>
            </p:extLst>
          </p:nvPr>
        </p:nvGraphicFramePr>
        <p:xfrm>
          <a:off x="1588738" y="1672176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61F7BD7-8370-4DD6-A031-D66D0C356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051089"/>
                  </p:ext>
                </p:extLst>
              </p:nvPr>
            </p:nvGraphicFramePr>
            <p:xfrm>
              <a:off x="7003262" y="1672176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000">
                      <a:extLst>
                        <a:ext uri="{9D8B030D-6E8A-4147-A177-3AD203B41FA5}">
                          <a16:colId xmlns:a16="http://schemas.microsoft.com/office/drawing/2014/main" val="2826312390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2080703489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987757919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2129466395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1160048501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1830449849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1058989428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2782450633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3173889946"/>
                        </a:ext>
                      </a:extLst>
                    </a:gridCol>
                  </a:tblGrid>
                  <a:tr h="40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793484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632180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000923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44762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085503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649226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TW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385321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503735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70882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61F7BD7-8370-4DD6-A031-D66D0C356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051089"/>
                  </p:ext>
                </p:extLst>
              </p:nvPr>
            </p:nvGraphicFramePr>
            <p:xfrm>
              <a:off x="7003262" y="1672176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000">
                      <a:extLst>
                        <a:ext uri="{9D8B030D-6E8A-4147-A177-3AD203B41FA5}">
                          <a16:colId xmlns:a16="http://schemas.microsoft.com/office/drawing/2014/main" val="2826312390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2080703489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987757919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2129466395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1160048501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1830449849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1058989428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2782450633"/>
                        </a:ext>
                      </a:extLst>
                    </a:gridCol>
                    <a:gridCol w="400000">
                      <a:extLst>
                        <a:ext uri="{9D8B030D-6E8A-4147-A177-3AD203B41FA5}">
                          <a16:colId xmlns:a16="http://schemas.microsoft.com/office/drawing/2014/main" val="3173889946"/>
                        </a:ext>
                      </a:extLst>
                    </a:gridCol>
                  </a:tblGrid>
                  <a:tr h="40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793484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103077" r="-700000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103077" r="-610769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077" r="-501515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3077" r="-401515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3077" r="-301515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103077" r="-206154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103077" r="-103030" b="-7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103077" r="-3030" b="-7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632180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200000" r="-7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200000" r="-61076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5015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0000" r="-4015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00000" r="-3015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200000" r="-20615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200000" r="-10303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200000" r="-303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000923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300000" r="-7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300000" r="-61076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5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0000" r="-4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00000" r="-3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300000" r="-20615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300000" r="-10303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300000" r="-303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44762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406154" r="-700000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406154" r="-61076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6154" r="-501515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406154" r="-206154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406154" r="-103030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406154" r="-303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085503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498485" r="-700000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498485" r="-610769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8485" r="-501515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b="1" dirty="0">
                              <a:solidFill>
                                <a:schemeClr val="bg1"/>
                              </a:solidFill>
                            </a:rPr>
                            <a:t>●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498485" r="-206154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498485" r="-103030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498485" r="-3030" b="-3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649226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598485" r="-700000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598485" r="-610769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98485" r="-501515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98485" r="-401515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98485" r="-301515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598485" r="-206154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598485" r="-103030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598485" r="-3030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385321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709231" r="-70000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709231" r="-610769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9231" r="-501515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9231" r="-401515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09231" r="-301515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709231" r="-206154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709231" r="-10303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709231" r="-3030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503735"/>
                      </a:ext>
                    </a:extLst>
                  </a:tr>
                  <a:tr h="4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515" t="-796970" r="-7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04615" t="-796970" r="-61076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6970" r="-50151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6970" r="-40151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96970" r="-30151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9231" t="-796970" r="-20615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8485" t="-796970" r="-10303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8485" t="-796970" r="-303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70882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CE60E0C6-81D9-45EF-B07D-B536CBB69FBF}"/>
              </a:ext>
            </a:extLst>
          </p:cNvPr>
          <p:cNvSpPr/>
          <p:nvPr/>
        </p:nvSpPr>
        <p:spPr>
          <a:xfrm>
            <a:off x="5499798" y="3030048"/>
            <a:ext cx="1215850" cy="88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8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C2BBB33-95F1-4CE3-9D28-C2C0362A38E6}"/>
                  </a:ext>
                </a:extLst>
              </p:cNvPr>
              <p:cNvSpPr txBox="1"/>
              <p:nvPr/>
            </p:nvSpPr>
            <p:spPr>
              <a:xfrm>
                <a:off x="1001047" y="2305615"/>
                <a:ext cx="58629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測試固定條件</a:t>
                </a:r>
                <a:endParaRPr lang="en-US" altLang="zh-TW" sz="20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TW" sz="2000" dirty="0"/>
                  <a:t>Best value</a:t>
                </a:r>
                <a:r>
                  <a:rPr lang="zh-TW" altLang="en-US" sz="2000" dirty="0"/>
                  <a:t>和</a:t>
                </a:r>
                <a:r>
                  <a:rPr lang="en-US" altLang="zh-TW" sz="2000" dirty="0"/>
                  <a:t>Best move</a:t>
                </a:r>
                <a:r>
                  <a:rPr lang="zh-TW" altLang="en-US" sz="2000" dirty="0"/>
                  <a:t>需要與</a:t>
                </a:r>
                <a:r>
                  <a:rPr lang="en-US" altLang="zh-TW" sz="2000" dirty="0"/>
                  <a:t>H</a:t>
                </a:r>
                <a:r>
                  <a:rPr lang="zh-TW" altLang="en-US" sz="2000" dirty="0"/>
                  <a:t>istory </a:t>
                </a:r>
                <a:r>
                  <a:rPr lang="en-US" altLang="zh-TW" sz="2000" dirty="0"/>
                  <a:t>H</a:t>
                </a:r>
                <a:r>
                  <a:rPr lang="zh-TW" altLang="en-US" sz="2000" dirty="0"/>
                  <a:t>euristic以外方法一致才能比較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TW" sz="2000" dirty="0"/>
                  <a:t>H</a:t>
                </a:r>
                <a:r>
                  <a:rPr lang="zh-TW" altLang="en-US" sz="2000" dirty="0"/>
                  <a:t>istory </a:t>
                </a:r>
                <a:r>
                  <a:rPr lang="en-US" altLang="zh-TW" sz="2000" dirty="0"/>
                  <a:t>H</a:t>
                </a:r>
                <a:r>
                  <a:rPr lang="zh-TW" altLang="en-US" sz="2000" dirty="0"/>
                  <a:t>euristic都是人機對戰模式，因此不會有單獨盤面測試</a:t>
                </a:r>
                <a:endParaRPr lang="en-US" altLang="zh-TW" sz="20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dirty="0"/>
                  <a:t>機器採用</a:t>
                </a:r>
                <a:r>
                  <a:rPr lang="en-US" altLang="zh-TW" sz="2000" dirty="0"/>
                  <a:t>H</a:t>
                </a:r>
                <a:r>
                  <a:rPr lang="zh-TW" altLang="en-US" sz="2000" dirty="0"/>
                  <a:t>istory </a:t>
                </a:r>
                <a:r>
                  <a:rPr lang="en-US" altLang="zh-TW" sz="2000" dirty="0"/>
                  <a:t>H</a:t>
                </a:r>
                <a:r>
                  <a:rPr lang="zh-TW" altLang="en-US" sz="2000" dirty="0"/>
                  <a:t>euristic方法，人採用右方合法走步中權重最高任選一個下棋</a:t>
                </a:r>
                <a:endParaRPr lang="en-US" altLang="zh-TW" sz="20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TW" altLang="en-US" sz="2000" dirty="0"/>
                  <a:t>使用逐層加深最大到</a:t>
                </a:r>
                <a:r>
                  <a:rPr lang="en-US" altLang="zh-TW" sz="2000" dirty="0"/>
                  <a:t>12</a:t>
                </a:r>
                <a:r>
                  <a:rPr lang="zh-TW" altLang="en-US" sz="2000" dirty="0"/>
                  <a:t>層</a:t>
                </a:r>
                <a:endParaRPr lang="en-US" altLang="zh-TW" sz="20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TW" sz="2000" dirty="0"/>
                  <a:t>HT</a:t>
                </a:r>
                <a:r>
                  <a:rPr lang="zh-TW" altLang="en-US" sz="2000" dirty="0"/>
                  <a:t>陣列中數字最大可到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000" dirty="0"/>
                  <a:t>-1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C2BBB33-95F1-4CE3-9D28-C2C0362A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47" y="2305615"/>
                <a:ext cx="5862976" cy="2862322"/>
              </a:xfrm>
              <a:prstGeom prst="rect">
                <a:avLst/>
              </a:prstGeom>
              <a:blipFill>
                <a:blip r:embed="rId2"/>
                <a:stretch>
                  <a:fillRect l="-1040" t="-1277" r="-936" b="-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D7419C-9CD9-46AF-B362-BCE86328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60794"/>
              </p:ext>
            </p:extLst>
          </p:nvPr>
        </p:nvGraphicFramePr>
        <p:xfrm>
          <a:off x="7590953" y="1628999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8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7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47AE-E5F5-4396-A40A-5BB6AA4B51D3}"/>
              </a:ext>
            </a:extLst>
          </p:cNvPr>
          <p:cNvGrpSpPr/>
          <p:nvPr/>
        </p:nvGrpSpPr>
        <p:grpSpPr>
          <a:xfrm>
            <a:off x="3835121" y="200967"/>
            <a:ext cx="4521758" cy="1195754"/>
            <a:chOff x="3835121" y="291402"/>
            <a:chExt cx="4521758" cy="119575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500CD83-9F8C-4A15-8051-FFFAAF36B87F}"/>
                </a:ext>
              </a:extLst>
            </p:cNvPr>
            <p:cNvSpPr/>
            <p:nvPr/>
          </p:nvSpPr>
          <p:spPr>
            <a:xfrm>
              <a:off x="3835121" y="291402"/>
              <a:ext cx="4521758" cy="119575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37E0095-FA1A-4AD7-8DCC-9563008889D9}"/>
                </a:ext>
              </a:extLst>
            </p:cNvPr>
            <p:cNvSpPr txBox="1"/>
            <p:nvPr/>
          </p:nvSpPr>
          <p:spPr>
            <a:xfrm>
              <a:off x="4976865" y="658446"/>
              <a:ext cx="22382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H</a:t>
              </a:r>
              <a:r>
                <a:rPr lang="zh-TW" altLang="en-US" sz="2400" dirty="0"/>
                <a:t>istory </a:t>
              </a:r>
              <a:r>
                <a:rPr lang="en-US" altLang="zh-TW" sz="2400" dirty="0"/>
                <a:t>H</a:t>
              </a:r>
              <a:r>
                <a:rPr lang="zh-TW" altLang="en-US" sz="2400" dirty="0"/>
                <a:t>euristic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DE34DD-8853-40D3-A68B-C8A6DEAB0F73}"/>
              </a:ext>
            </a:extLst>
          </p:cNvPr>
          <p:cNvGrpSpPr/>
          <p:nvPr/>
        </p:nvGrpSpPr>
        <p:grpSpPr>
          <a:xfrm>
            <a:off x="952500" y="1916163"/>
            <a:ext cx="4521758" cy="1195754"/>
            <a:chOff x="3628711" y="291402"/>
            <a:chExt cx="4521758" cy="1195754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03B9955-6DD2-48AD-96A7-0188A062FEFC}"/>
                </a:ext>
              </a:extLst>
            </p:cNvPr>
            <p:cNvSpPr/>
            <p:nvPr/>
          </p:nvSpPr>
          <p:spPr>
            <a:xfrm>
              <a:off x="3628711" y="291402"/>
              <a:ext cx="4521758" cy="119575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D9AB013-53AD-4025-B8DE-09D13C61BDC0}"/>
                </a:ext>
              </a:extLst>
            </p:cNvPr>
            <p:cNvSpPr txBox="1"/>
            <p:nvPr/>
          </p:nvSpPr>
          <p:spPr>
            <a:xfrm>
              <a:off x="4770455" y="658445"/>
              <a:ext cx="22382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/>
                <a:t>計數器衰退</a:t>
              </a:r>
              <a:endParaRPr lang="zh-TW" altLang="en-US" sz="2400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D6FF20A-4394-4C86-9900-513DCC767A0C}"/>
              </a:ext>
            </a:extLst>
          </p:cNvPr>
          <p:cNvGrpSpPr/>
          <p:nvPr/>
        </p:nvGrpSpPr>
        <p:grpSpPr>
          <a:xfrm>
            <a:off x="7215135" y="1916164"/>
            <a:ext cx="4521758" cy="1195754"/>
            <a:chOff x="3835121" y="291402"/>
            <a:chExt cx="4521758" cy="1195754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95C6B08-7756-4E5D-8743-54B5E7F2F05B}"/>
                </a:ext>
              </a:extLst>
            </p:cNvPr>
            <p:cNvSpPr/>
            <p:nvPr/>
          </p:nvSpPr>
          <p:spPr>
            <a:xfrm>
              <a:off x="3835121" y="291402"/>
              <a:ext cx="4521758" cy="119575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C2842C7-0944-4396-82A0-526BCA133401}"/>
                </a:ext>
              </a:extLst>
            </p:cNvPr>
            <p:cNvSpPr txBox="1"/>
            <p:nvPr/>
          </p:nvSpPr>
          <p:spPr>
            <a:xfrm>
              <a:off x="4976865" y="658446"/>
              <a:ext cx="22382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/>
                <a:t>計數器不衰退</a:t>
              </a:r>
              <a:endParaRPr lang="zh-TW" altLang="en-US" sz="2400" dirty="0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59FDC19-C8A8-40BA-9D59-DA59391CCBDD}"/>
              </a:ext>
            </a:extLst>
          </p:cNvPr>
          <p:cNvCxnSpPr>
            <a:stCxn id="4" idx="4"/>
            <a:endCxn id="12" idx="1"/>
          </p:cNvCxnSpPr>
          <p:nvPr/>
        </p:nvCxnSpPr>
        <p:spPr>
          <a:xfrm>
            <a:off x="6096000" y="1396721"/>
            <a:ext cx="1781331" cy="6945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1817BE-AFE8-4FB0-BC5E-248B7300CB97}"/>
              </a:ext>
            </a:extLst>
          </p:cNvPr>
          <p:cNvCxnSpPr>
            <a:stCxn id="4" idx="4"/>
            <a:endCxn id="9" idx="7"/>
          </p:cNvCxnSpPr>
          <p:nvPr/>
        </p:nvCxnSpPr>
        <p:spPr>
          <a:xfrm flipH="1">
            <a:off x="4812062" y="1396721"/>
            <a:ext cx="1283938" cy="6945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流程圖: 替代程序 17">
                <a:extLst>
                  <a:ext uri="{FF2B5EF4-FFF2-40B4-BE49-F238E27FC236}">
                    <a16:creationId xmlns:a16="http://schemas.microsoft.com/office/drawing/2014/main" id="{7ACE37CE-2B41-4E64-8A25-FC2BF1A19132}"/>
                  </a:ext>
                </a:extLst>
              </p:cNvPr>
              <p:cNvSpPr/>
              <p:nvPr/>
            </p:nvSpPr>
            <p:spPr>
              <a:xfrm>
                <a:off x="10097756" y="3746083"/>
                <a:ext cx="994786" cy="2552282"/>
              </a:xfrm>
              <a:prstGeom prst="flowChartAlternateProcess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初始陣列</a:t>
                </a:r>
                <a:r>
                  <a:rPr lang="en-US" altLang="zh-TW" dirty="0"/>
                  <a:t>HT</a:t>
                </a:r>
                <a:r>
                  <a:rPr lang="zh-TW" altLang="en-US" dirty="0"/>
                  <a:t>的最高權重設為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流程圖: 替代程序 17">
                <a:extLst>
                  <a:ext uri="{FF2B5EF4-FFF2-40B4-BE49-F238E27FC236}">
                    <a16:creationId xmlns:a16="http://schemas.microsoft.com/office/drawing/2014/main" id="{7ACE37CE-2B41-4E64-8A25-FC2BF1A19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56" y="3746083"/>
                <a:ext cx="994786" cy="255228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流程圖: 替代程序 18">
                <a:extLst>
                  <a:ext uri="{FF2B5EF4-FFF2-40B4-BE49-F238E27FC236}">
                    <a16:creationId xmlns:a16="http://schemas.microsoft.com/office/drawing/2014/main" id="{CBECF81A-D50D-48CC-A80E-82EEFC5DFEA6}"/>
                  </a:ext>
                </a:extLst>
              </p:cNvPr>
              <p:cNvSpPr/>
              <p:nvPr/>
            </p:nvSpPr>
            <p:spPr>
              <a:xfrm>
                <a:off x="7877331" y="3746083"/>
                <a:ext cx="994786" cy="2552282"/>
              </a:xfrm>
              <a:prstGeom prst="flowChartAlternateProcess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初始陣列</a:t>
                </a:r>
                <a:r>
                  <a:rPr lang="en-US" altLang="zh-TW" dirty="0"/>
                  <a:t>HT</a:t>
                </a:r>
                <a:r>
                  <a:rPr lang="zh-TW" altLang="en-US" dirty="0"/>
                  <a:t>的最高權重設為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流程圖: 替代程序 18">
                <a:extLst>
                  <a:ext uri="{FF2B5EF4-FFF2-40B4-BE49-F238E27FC236}">
                    <a16:creationId xmlns:a16="http://schemas.microsoft.com/office/drawing/2014/main" id="{CBECF81A-D50D-48CC-A80E-82EEFC5DF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31" y="3746083"/>
                <a:ext cx="994786" cy="2552282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DF1B3AC-70A1-43CA-98C0-B1427F8FE6B1}"/>
              </a:ext>
            </a:extLst>
          </p:cNvPr>
          <p:cNvCxnSpPr>
            <a:stCxn id="12" idx="4"/>
            <a:endCxn id="19" idx="0"/>
          </p:cNvCxnSpPr>
          <p:nvPr/>
        </p:nvCxnSpPr>
        <p:spPr>
          <a:xfrm flipH="1">
            <a:off x="8374724" y="3111918"/>
            <a:ext cx="1101290" cy="6341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66F6AAB-03CA-481E-88C6-3849CA0C0567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9476014" y="3111918"/>
            <a:ext cx="1119135" cy="6341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流程圖: 替代程序 28">
            <a:extLst>
              <a:ext uri="{FF2B5EF4-FFF2-40B4-BE49-F238E27FC236}">
                <a16:creationId xmlns:a16="http://schemas.microsoft.com/office/drawing/2014/main" id="{36128AE9-103B-4339-B73C-AF1F883CDA01}"/>
              </a:ext>
            </a:extLst>
          </p:cNvPr>
          <p:cNvSpPr/>
          <p:nvPr/>
        </p:nvSpPr>
        <p:spPr>
          <a:xfrm>
            <a:off x="4212245" y="3746080"/>
            <a:ext cx="994786" cy="89625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每回合衰退</a:t>
            </a:r>
          </a:p>
        </p:txBody>
      </p:sp>
      <p:sp>
        <p:nvSpPr>
          <p:cNvPr id="30" name="流程圖: 替代程序 29">
            <a:extLst>
              <a:ext uri="{FF2B5EF4-FFF2-40B4-BE49-F238E27FC236}">
                <a16:creationId xmlns:a16="http://schemas.microsoft.com/office/drawing/2014/main" id="{5DD0521E-CB89-4AB3-A25C-A2FF56CABE95}"/>
              </a:ext>
            </a:extLst>
          </p:cNvPr>
          <p:cNvSpPr/>
          <p:nvPr/>
        </p:nvSpPr>
        <p:spPr>
          <a:xfrm>
            <a:off x="1311292" y="3746080"/>
            <a:ext cx="994786" cy="89625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數回合後衰退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FE7F5D9-7A88-465A-A23E-70EE098AB2B9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1808685" y="3111917"/>
            <a:ext cx="1404694" cy="634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5AD88F-0687-4334-8377-D6D215BAEB97}"/>
              </a:ext>
            </a:extLst>
          </p:cNvPr>
          <p:cNvCxnSpPr>
            <a:cxnSpLocks/>
            <a:stCxn id="9" idx="4"/>
            <a:endCxn id="29" idx="0"/>
          </p:cNvCxnSpPr>
          <p:nvPr/>
        </p:nvCxnSpPr>
        <p:spPr>
          <a:xfrm>
            <a:off x="3213379" y="3111917"/>
            <a:ext cx="1496259" cy="634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流程圖: 替代程序 27">
            <a:extLst>
              <a:ext uri="{FF2B5EF4-FFF2-40B4-BE49-F238E27FC236}">
                <a16:creationId xmlns:a16="http://schemas.microsoft.com/office/drawing/2014/main" id="{45BC8F42-C809-4757-BF11-6772E9989514}"/>
              </a:ext>
            </a:extLst>
          </p:cNvPr>
          <p:cNvSpPr/>
          <p:nvPr/>
        </p:nvSpPr>
        <p:spPr>
          <a:xfrm>
            <a:off x="4940491" y="5461279"/>
            <a:ext cx="994786" cy="89625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版</a:t>
            </a:r>
          </a:p>
        </p:txBody>
      </p:sp>
      <p:sp>
        <p:nvSpPr>
          <p:cNvPr id="33" name="流程圖: 替代程序 32">
            <a:extLst>
              <a:ext uri="{FF2B5EF4-FFF2-40B4-BE49-F238E27FC236}">
                <a16:creationId xmlns:a16="http://schemas.microsoft.com/office/drawing/2014/main" id="{14EDBBAA-F4A8-4FC3-A5DE-65CDF3C61066}"/>
              </a:ext>
            </a:extLst>
          </p:cNvPr>
          <p:cNvSpPr/>
          <p:nvPr/>
        </p:nvSpPr>
        <p:spPr>
          <a:xfrm>
            <a:off x="3374688" y="5461279"/>
            <a:ext cx="1334950" cy="89625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TT </a:t>
            </a:r>
            <a:r>
              <a:rPr lang="en-US" altLang="zh-TW" dirty="0"/>
              <a:t>+Aspiration 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15B24ED-65CC-4243-BD9A-842F40638B2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042163" y="4642338"/>
            <a:ext cx="667475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4F23323-EDA3-47A8-9950-BA0D9DB358D6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4709638" y="4642338"/>
            <a:ext cx="728246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流程圖: 替代程序 42">
            <a:extLst>
              <a:ext uri="{FF2B5EF4-FFF2-40B4-BE49-F238E27FC236}">
                <a16:creationId xmlns:a16="http://schemas.microsoft.com/office/drawing/2014/main" id="{6000FCA0-AA29-4576-96B6-09D4DD496009}"/>
              </a:ext>
            </a:extLst>
          </p:cNvPr>
          <p:cNvSpPr/>
          <p:nvPr/>
        </p:nvSpPr>
        <p:spPr>
          <a:xfrm>
            <a:off x="2039538" y="5461279"/>
            <a:ext cx="994786" cy="89625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版</a:t>
            </a:r>
          </a:p>
        </p:txBody>
      </p:sp>
      <p:sp>
        <p:nvSpPr>
          <p:cNvPr id="44" name="流程圖: 替代程序 43">
            <a:extLst>
              <a:ext uri="{FF2B5EF4-FFF2-40B4-BE49-F238E27FC236}">
                <a16:creationId xmlns:a16="http://schemas.microsoft.com/office/drawing/2014/main" id="{775DA9CB-5F7B-4613-9F63-F0941BDF8E62}"/>
              </a:ext>
            </a:extLst>
          </p:cNvPr>
          <p:cNvSpPr/>
          <p:nvPr/>
        </p:nvSpPr>
        <p:spPr>
          <a:xfrm>
            <a:off x="473735" y="5461279"/>
            <a:ext cx="1334950" cy="89625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TT </a:t>
            </a:r>
            <a:r>
              <a:rPr lang="en-US" altLang="zh-TW" dirty="0"/>
              <a:t>+Aspiration 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DF916D2-CF72-4F91-9207-6F065C8F0314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 flipH="1">
            <a:off x="1141210" y="4642338"/>
            <a:ext cx="667475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0165E2B-F34B-40FF-A6B2-ABD59F526B96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1808685" y="4642338"/>
            <a:ext cx="728246" cy="81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FF5B017-3D1B-499A-99B6-3741B33C6586}"/>
              </a:ext>
            </a:extLst>
          </p:cNvPr>
          <p:cNvSpPr/>
          <p:nvPr/>
        </p:nvSpPr>
        <p:spPr>
          <a:xfrm>
            <a:off x="6786880" y="1584960"/>
            <a:ext cx="5090160" cy="507207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EDF014-F626-452E-BB7E-0CED911A690E}"/>
                  </a:ext>
                </a:extLst>
              </p:cNvPr>
              <p:cNvSpPr txBox="1"/>
              <p:nvPr/>
            </p:nvSpPr>
            <p:spPr>
              <a:xfrm>
                <a:off x="428728" y="173985"/>
                <a:ext cx="41686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/>
                  <a:t>計數器不衰退</a:t>
                </a:r>
                <a:endParaRPr lang="en-US" altLang="zh-TW" sz="2400" b="1" dirty="0"/>
              </a:p>
              <a:p>
                <a:r>
                  <a:rPr lang="zh-TW" altLang="en-US" sz="2400" b="1" dirty="0"/>
                  <a:t>初始最高權重設為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altLang="zh-TW" sz="2400" b="1" dirty="0" smtClean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EDF014-F626-452E-BB7E-0CED911A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8" y="173985"/>
                <a:ext cx="4168672" cy="830997"/>
              </a:xfrm>
              <a:prstGeom prst="rect">
                <a:avLst/>
              </a:prstGeom>
              <a:blipFill>
                <a:blip r:embed="rId2"/>
                <a:stretch>
                  <a:fillRect l="-2193" t="-6618" r="-467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0D28C9-5ABE-41E1-9C9A-6EF2ECB6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4050"/>
              </p:ext>
            </p:extLst>
          </p:nvPr>
        </p:nvGraphicFramePr>
        <p:xfrm>
          <a:off x="4768671" y="173985"/>
          <a:ext cx="7250110" cy="65100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667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1050018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183353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TT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Aspiration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ply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2050903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2701073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2.783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4448515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3820210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9.291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18067916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26949163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14054505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7.344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14448383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16092347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22765059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12.447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25849380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33451994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22715276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62.196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119933201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114173685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90841706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15.96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43665150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56.313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110579621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13.652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24848736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23330472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33305989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16377942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23.355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41166967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40749922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01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17.072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28455508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43119352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1344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13.689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20121349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21202394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551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9851858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4.89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11721707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766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1729887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3265098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124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596906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1222856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988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216614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562555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29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242404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151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27363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95164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0082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33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10909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856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621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705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515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C0A0A69-5E55-4BE4-BC39-F30F2FD3D9B9}"/>
              </a:ext>
            </a:extLst>
          </p:cNvPr>
          <p:cNvSpPr txBox="1"/>
          <p:nvPr/>
        </p:nvSpPr>
        <p:spPr>
          <a:xfrm>
            <a:off x="428728" y="1102449"/>
            <a:ext cx="4243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上週測試結果</a:t>
            </a:r>
            <a:r>
              <a:rPr lang="en-US" altLang="zh-TW" dirty="0"/>
              <a:t>HT</a:t>
            </a:r>
            <a:r>
              <a:rPr lang="zh-TW" altLang="en-US" dirty="0"/>
              <a:t>有說到使用衰退方式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/>
              <a:t>code</a:t>
            </a:r>
            <a:r>
              <a:rPr lang="zh-TW" altLang="en-US" dirty="0"/>
              <a:t>上寫錯</a:t>
            </a:r>
            <a:r>
              <a:rPr lang="en-US" altLang="zh-TW" dirty="0"/>
              <a:t>(HT[</a:t>
            </a:r>
            <a:r>
              <a:rPr lang="en-US" altLang="zh-TW" dirty="0" err="1"/>
              <a:t>i</a:t>
            </a:r>
            <a:r>
              <a:rPr lang="en-US" altLang="zh-TW" dirty="0"/>
              <a:t>][j]&gt;&gt;1</a:t>
            </a:r>
            <a:r>
              <a:rPr lang="zh-TW" altLang="en-US" dirty="0"/>
              <a:t>無更改到數值</a:t>
            </a:r>
            <a:r>
              <a:rPr lang="en-US" altLang="zh-TW" dirty="0"/>
              <a:t>)</a:t>
            </a:r>
            <a:r>
              <a:rPr lang="zh-TW" altLang="en-US" dirty="0"/>
              <a:t>，實際上是無衰退的</a:t>
            </a:r>
            <a:endParaRPr lang="en-US" altLang="zh-TW" dirty="0"/>
          </a:p>
          <a:p>
            <a:r>
              <a:rPr lang="zh-TW" altLang="en-US" dirty="0"/>
              <a:t>但結果是正確且有效的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初始最高權重設定，主要是考慮到之前有設計好的</a:t>
            </a:r>
            <a:r>
              <a:rPr lang="en-US" altLang="zh-TW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move ordering</a:t>
            </a:r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，在對局前期想使用設計好的，隨著下到中局，漸漸轉變為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istory 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euristic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所統計出來的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move ordering</a:t>
            </a:r>
            <a:endParaRPr lang="zh-TW" altLang="en-US" sz="1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B6844CD-C5D5-424A-A9E3-AD81F373F895}"/>
              </a:ext>
            </a:extLst>
          </p:cNvPr>
          <p:cNvGrpSpPr/>
          <p:nvPr/>
        </p:nvGrpSpPr>
        <p:grpSpPr>
          <a:xfrm>
            <a:off x="643931" y="3964771"/>
            <a:ext cx="3813349" cy="2586754"/>
            <a:chOff x="2781208" y="5126565"/>
            <a:chExt cx="7275007" cy="2586754"/>
          </a:xfrm>
        </p:grpSpPr>
        <p:sp>
          <p:nvSpPr>
            <p:cNvPr id="8" name="爆炸: 八角 7">
              <a:extLst>
                <a:ext uri="{FF2B5EF4-FFF2-40B4-BE49-F238E27FC236}">
                  <a16:creationId xmlns:a16="http://schemas.microsoft.com/office/drawing/2014/main" id="{A2084408-C8BB-41EB-8734-1D9176F1B9D0}"/>
                </a:ext>
              </a:extLst>
            </p:cNvPr>
            <p:cNvSpPr/>
            <p:nvPr/>
          </p:nvSpPr>
          <p:spPr>
            <a:xfrm>
              <a:off x="2781208" y="5126565"/>
              <a:ext cx="7275007" cy="2586754"/>
            </a:xfrm>
            <a:prstGeom prst="irregularSeal1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0716ED1-AA3D-41FD-9670-0FC6D2E13D5E}"/>
                    </a:ext>
                  </a:extLst>
                </p:cNvPr>
                <p:cNvSpPr txBox="1"/>
                <p:nvPr/>
              </p:nvSpPr>
              <p:spPr>
                <a:xfrm>
                  <a:off x="4544366" y="5781946"/>
                  <a:ext cx="4069582" cy="66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/>
                    <a:t>較差的權重會比較好的還要好嗎</a:t>
                  </a:r>
                  <a:r>
                    <a:rPr lang="en-US" altLang="zh-TW" b="1" dirty="0"/>
                    <a:t>?</a:t>
                  </a:r>
                </a:p>
                <a:p>
                  <a:r>
                    <a:rPr lang="zh-TW" altLang="en-US" b="1" dirty="0"/>
                    <a:t>例如 </a:t>
                  </a:r>
                  <a:r>
                    <a:rPr lang="en-US" altLang="zh-TW" b="1" dirty="0"/>
                    <a:t>:</a:t>
                  </a:r>
                  <a:r>
                    <a:rPr lang="zh-TW" altLang="en-US" b="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sup>
                      </m:sSup>
                    </m:oMath>
                  </a14:m>
                  <a:r>
                    <a:rPr lang="zh-TW" altLang="en-US" b="1" dirty="0">
                      <a:latin typeface="Arial" panose="020B0604020202020204" pitchFamily="34" charset="0"/>
                    </a:rPr>
                    <a:t>需要多少回合才能超越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p>
                      </m:sSup>
                    </m:oMath>
                  </a14:m>
                  <a:r>
                    <a:rPr lang="en-US" altLang="zh-TW" b="1" dirty="0">
                      <a:latin typeface="Arial" panose="020B0604020202020204" pitchFamily="34" charset="0"/>
                    </a:rPr>
                    <a:t> </a:t>
                  </a:r>
                  <a:endParaRPr lang="zh-TW" altLang="en-US" b="1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0716ED1-AA3D-41FD-9670-0FC6D2E13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66" y="5781946"/>
                  <a:ext cx="4069582" cy="669992"/>
                </a:xfrm>
                <a:prstGeom prst="rect">
                  <a:avLst/>
                </a:prstGeom>
                <a:blipFill>
                  <a:blip r:embed="rId3"/>
                  <a:stretch>
                    <a:fillRect l="-2286" t="-4545" r="-571" b="-9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08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40EFAA-10D7-4482-8DCF-1BA7AA2B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7110"/>
              </p:ext>
            </p:extLst>
          </p:nvPr>
        </p:nvGraphicFramePr>
        <p:xfrm>
          <a:off x="7322715" y="1434688"/>
          <a:ext cx="4152663" cy="4605966"/>
        </p:xfrm>
        <a:graphic>
          <a:graphicData uri="http://schemas.openxmlformats.org/drawingml/2006/table">
            <a:tbl>
              <a:tblPr/>
              <a:tblGrid>
                <a:gridCol w="461407">
                  <a:extLst>
                    <a:ext uri="{9D8B030D-6E8A-4147-A177-3AD203B41FA5}">
                      <a16:colId xmlns:a16="http://schemas.microsoft.com/office/drawing/2014/main" val="1353937196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2688284316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699779472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465353858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1394248973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3449782019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912146625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3214312031"/>
                    </a:ext>
                  </a:extLst>
                </a:gridCol>
                <a:gridCol w="461407">
                  <a:extLst>
                    <a:ext uri="{9D8B030D-6E8A-4147-A177-3AD203B41FA5}">
                      <a16:colId xmlns:a16="http://schemas.microsoft.com/office/drawing/2014/main" val="4188207786"/>
                    </a:ext>
                  </a:extLst>
                </a:gridCol>
              </a:tblGrid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7373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844416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89214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325168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66694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73592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47126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1076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973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088FAE2-ED4D-4865-A06F-220AC33ACECF}"/>
                  </a:ext>
                </a:extLst>
              </p:cNvPr>
              <p:cNvSpPr txBox="1"/>
              <p:nvPr/>
            </p:nvSpPr>
            <p:spPr>
              <a:xfrm>
                <a:off x="7913356" y="588042"/>
                <a:ext cx="31323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/>
                  <a:t>下方是初始盤面，數字表示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1400" dirty="0"/>
                  <a:t>取</a:t>
                </a:r>
                <a:r>
                  <a:rPr lang="en-US" altLang="zh-TW" sz="1400" dirty="0"/>
                  <a:t>log2</a:t>
                </a:r>
                <a:r>
                  <a:rPr lang="zh-TW" altLang="en-US" sz="1400" dirty="0"/>
                  <a:t>後結果，</a:t>
                </a:r>
                <a:r>
                  <a:rPr lang="en-US" altLang="zh-TW" sz="1400" dirty="0"/>
                  <a:t>0</a:t>
                </a:r>
                <a:r>
                  <a:rPr lang="zh-TW" altLang="en-US" sz="1400" dirty="0"/>
                  <a:t>表示已經有棋子，有顏色標記表示過程有被更改權重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088FAE2-ED4D-4865-A06F-220AC33A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356" y="588042"/>
                <a:ext cx="3132303" cy="738664"/>
              </a:xfrm>
              <a:prstGeom prst="rect">
                <a:avLst/>
              </a:prstGeom>
              <a:blipFill>
                <a:blip r:embed="rId3"/>
                <a:stretch>
                  <a:fillRect l="-584" t="-163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003FA5-A194-4809-A5EE-26DBAAF4F027}"/>
              </a:ext>
            </a:extLst>
          </p:cNvPr>
          <p:cNvSpPr txBox="1"/>
          <p:nvPr/>
        </p:nvSpPr>
        <p:spPr>
          <a:xfrm>
            <a:off x="2622542" y="588042"/>
            <a:ext cx="13458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2</a:t>
            </a:r>
          </a:p>
          <a:p>
            <a:r>
              <a:rPr lang="zh-TW" altLang="en-US" sz="1200" dirty="0"/>
              <a:t>( 2, 2 ) : 16 -&gt; 17</a:t>
            </a:r>
          </a:p>
          <a:p>
            <a:r>
              <a:rPr lang="zh-TW" altLang="en-US" sz="1200" dirty="0"/>
              <a:t>( 2, 7 ) : 16 -&gt; 17</a:t>
            </a:r>
          </a:p>
          <a:p>
            <a:r>
              <a:rPr lang="zh-TW" altLang="en-US" sz="1200" dirty="0"/>
              <a:t>4</a:t>
            </a:r>
          </a:p>
          <a:p>
            <a:r>
              <a:rPr lang="zh-TW" altLang="en-US" sz="1200" dirty="0"/>
              <a:t>( 1, 2 ) : 17 -&gt; 18</a:t>
            </a:r>
          </a:p>
          <a:p>
            <a:r>
              <a:rPr lang="zh-TW" altLang="en-US" sz="1200" dirty="0"/>
              <a:t>( 2, 2 ) : 17 -&gt; 18</a:t>
            </a:r>
          </a:p>
          <a:p>
            <a:r>
              <a:rPr lang="zh-TW" altLang="en-US" sz="1200" dirty="0"/>
              <a:t>( 2, 8 ) : 17 -&gt; 18</a:t>
            </a:r>
          </a:p>
          <a:p>
            <a:r>
              <a:rPr lang="zh-TW" altLang="en-US" sz="1200" dirty="0"/>
              <a:t>5</a:t>
            </a:r>
          </a:p>
          <a:p>
            <a:r>
              <a:rPr lang="zh-TW" altLang="en-US" sz="1200" dirty="0"/>
              <a:t>( 1, 2 ) : 18 -&gt; 19</a:t>
            </a:r>
          </a:p>
          <a:p>
            <a:r>
              <a:rPr lang="zh-TW" altLang="en-US" sz="1200" dirty="0"/>
              <a:t>( 2, 2 ) : 18 -&gt; 19</a:t>
            </a:r>
          </a:p>
          <a:p>
            <a:r>
              <a:rPr lang="zh-TW" altLang="en-US" sz="1200" dirty="0"/>
              <a:t>( 2, 5 ) : 19 -&gt; 20</a:t>
            </a:r>
          </a:p>
          <a:p>
            <a:r>
              <a:rPr lang="zh-TW" altLang="en-US" sz="1200" dirty="0"/>
              <a:t>( 7, 2 ) : 16 -&gt; 17</a:t>
            </a:r>
          </a:p>
          <a:p>
            <a:r>
              <a:rPr lang="zh-TW" altLang="en-US" sz="1200" dirty="0"/>
              <a:t>6</a:t>
            </a:r>
          </a:p>
          <a:p>
            <a:r>
              <a:rPr lang="zh-TW" altLang="en-US" sz="1200" dirty="0"/>
              <a:t>( 2, 1 ) : 17 -&gt; 18</a:t>
            </a:r>
          </a:p>
          <a:p>
            <a:r>
              <a:rPr lang="zh-TW" altLang="en-US" sz="1200" dirty="0"/>
              <a:t>( 2, 8 ) : 18 -&gt; 19</a:t>
            </a:r>
          </a:p>
          <a:p>
            <a:r>
              <a:rPr lang="zh-TW" altLang="en-US" sz="1200" dirty="0"/>
              <a:t>( 3, 5 ) : 18 -&gt; 19</a:t>
            </a:r>
          </a:p>
          <a:p>
            <a:r>
              <a:rPr lang="zh-TW" altLang="en-US" sz="1200" dirty="0"/>
              <a:t>( 4, 3 ) : 18 -&gt; 19</a:t>
            </a:r>
          </a:p>
          <a:p>
            <a:r>
              <a:rPr lang="zh-TW" altLang="en-US" sz="1200" dirty="0"/>
              <a:t>7</a:t>
            </a:r>
          </a:p>
          <a:p>
            <a:r>
              <a:rPr lang="zh-TW" altLang="en-US" sz="1200" dirty="0"/>
              <a:t>( 1, 2 ) : 19 -&gt; 20</a:t>
            </a:r>
          </a:p>
          <a:p>
            <a:r>
              <a:rPr lang="zh-TW" altLang="en-US" sz="1200" dirty="0"/>
              <a:t>( 2, 2 ) : 19 -&gt; 20</a:t>
            </a:r>
          </a:p>
          <a:p>
            <a:r>
              <a:rPr lang="zh-TW" altLang="en-US" sz="1200" dirty="0"/>
              <a:t>8</a:t>
            </a:r>
          </a:p>
          <a:p>
            <a:r>
              <a:rPr lang="zh-TW" altLang="en-US" sz="1200" dirty="0"/>
              <a:t>( 2, 8 ) : 19 -&gt; 20</a:t>
            </a:r>
          </a:p>
          <a:p>
            <a:r>
              <a:rPr lang="zh-TW" altLang="en-US" sz="1200" dirty="0"/>
              <a:t>( 5, 3 ) : 18 -&gt; 19</a:t>
            </a:r>
          </a:p>
          <a:p>
            <a:r>
              <a:rPr lang="zh-TW" altLang="en-US" sz="1200" dirty="0"/>
              <a:t>( 6, 4 ) : 18 -&gt; 19</a:t>
            </a:r>
          </a:p>
          <a:p>
            <a:r>
              <a:rPr lang="zh-TW" altLang="en-US" sz="1200" dirty="0"/>
              <a:t>( 7, 7 ) : 16 -&gt; 17</a:t>
            </a:r>
          </a:p>
          <a:p>
            <a:r>
              <a:rPr lang="zh-TW" altLang="en-US" sz="1200" dirty="0"/>
              <a:t>9</a:t>
            </a:r>
          </a:p>
          <a:p>
            <a:r>
              <a:rPr lang="zh-TW" altLang="en-US" sz="1200" dirty="0"/>
              <a:t>( 1, 5 ) : 21 -&gt; 22</a:t>
            </a:r>
          </a:p>
          <a:p>
            <a:r>
              <a:rPr lang="zh-TW" altLang="en-US" sz="1200" dirty="0"/>
              <a:t>( 2, 1 ) : 18 -&gt; 19</a:t>
            </a:r>
          </a:p>
          <a:p>
            <a:r>
              <a:rPr lang="zh-TW" altLang="en-US" sz="1200" dirty="0"/>
              <a:t>( 7, 8 ) : 17 -&gt; 18</a:t>
            </a:r>
          </a:p>
          <a:p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DDFE5A-F264-4472-BB1D-805A452ED3C0}"/>
              </a:ext>
            </a:extLst>
          </p:cNvPr>
          <p:cNvSpPr txBox="1"/>
          <p:nvPr/>
        </p:nvSpPr>
        <p:spPr>
          <a:xfrm>
            <a:off x="4083240" y="593009"/>
            <a:ext cx="144583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10</a:t>
            </a:r>
          </a:p>
          <a:p>
            <a:r>
              <a:rPr lang="zh-TW" altLang="en-US" sz="1200" dirty="0"/>
              <a:t>( 1, 2 ) : 20 -&gt; 21</a:t>
            </a:r>
          </a:p>
          <a:p>
            <a:r>
              <a:rPr lang="zh-TW" altLang="en-US" sz="1200" dirty="0"/>
              <a:t>( 2, 2 ) : 20 -&gt; 21</a:t>
            </a:r>
          </a:p>
          <a:p>
            <a:r>
              <a:rPr lang="zh-TW" altLang="en-US" sz="1200" dirty="0"/>
              <a:t>( 2, 5 ) : 20 -&gt; 21</a:t>
            </a:r>
          </a:p>
          <a:p>
            <a:r>
              <a:rPr lang="zh-TW" altLang="en-US" sz="1200" dirty="0"/>
              <a:t>( 4, 3 ) : 19 -&gt; 20</a:t>
            </a:r>
          </a:p>
          <a:p>
            <a:r>
              <a:rPr lang="zh-TW" altLang="en-US" sz="1200" dirty="0"/>
              <a:t>( 4, 7 ) : 19 -&gt; 20</a:t>
            </a:r>
          </a:p>
          <a:p>
            <a:r>
              <a:rPr lang="zh-TW" altLang="en-US" sz="1200" dirty="0"/>
              <a:t>11</a:t>
            </a:r>
          </a:p>
          <a:p>
            <a:r>
              <a:rPr lang="zh-TW" altLang="en-US" sz="1200" dirty="0"/>
              <a:t>( 2, 1 ) : 19 -&gt; 20</a:t>
            </a:r>
          </a:p>
          <a:p>
            <a:r>
              <a:rPr lang="zh-TW" altLang="en-US" sz="1200" dirty="0"/>
              <a:t>( 2, 8 ) : 20 -&gt; 21</a:t>
            </a:r>
          </a:p>
          <a:p>
            <a:r>
              <a:rPr lang="zh-TW" altLang="en-US" sz="1200" dirty="0"/>
              <a:t>( 3, 2 ) : 20 -&gt; 21</a:t>
            </a:r>
          </a:p>
          <a:p>
            <a:r>
              <a:rPr lang="zh-TW" altLang="en-US" sz="1200" dirty="0"/>
              <a:t>( 4, 2 ) : 19 -&gt; 20</a:t>
            </a:r>
          </a:p>
          <a:p>
            <a:r>
              <a:rPr lang="zh-TW" altLang="en-US" sz="1200" dirty="0"/>
              <a:t>( 6, 5 ) : 18 -&gt; 19</a:t>
            </a:r>
          </a:p>
          <a:p>
            <a:r>
              <a:rPr lang="zh-TW" altLang="en-US" sz="1200" dirty="0"/>
              <a:t>( 7, 8 ) : 18 -&gt; 19</a:t>
            </a:r>
          </a:p>
          <a:p>
            <a:r>
              <a:rPr lang="zh-TW" altLang="en-US" sz="1200" dirty="0"/>
              <a:t>12</a:t>
            </a:r>
          </a:p>
          <a:p>
            <a:r>
              <a:rPr lang="zh-TW" altLang="en-US" sz="1200" dirty="0"/>
              <a:t>( 5, 2 ) : 19 -&gt; 20</a:t>
            </a:r>
          </a:p>
          <a:p>
            <a:r>
              <a:rPr lang="zh-TW" altLang="en-US" sz="1200" dirty="0"/>
              <a:t>( 7, 2 ) : 17 -&gt; 18</a:t>
            </a:r>
          </a:p>
          <a:p>
            <a:r>
              <a:rPr lang="zh-TW" altLang="en-US" sz="1200" dirty="0"/>
              <a:t>( 7, 7 ) : 17 -&gt; 18</a:t>
            </a:r>
          </a:p>
          <a:p>
            <a:r>
              <a:rPr lang="zh-TW" altLang="en-US" sz="1200" dirty="0"/>
              <a:t>13</a:t>
            </a:r>
          </a:p>
          <a:p>
            <a:r>
              <a:rPr lang="zh-TW" altLang="en-US" sz="1200" dirty="0"/>
              <a:t>( 2, 1 ) : 20 -&gt; 21</a:t>
            </a:r>
          </a:p>
          <a:p>
            <a:r>
              <a:rPr lang="zh-TW" altLang="en-US" sz="1200" dirty="0"/>
              <a:t>( 2, 2 ) : 21 -&gt; 22</a:t>
            </a:r>
          </a:p>
          <a:p>
            <a:r>
              <a:rPr lang="zh-TW" altLang="en-US" sz="1200" dirty="0"/>
              <a:t>( 4, 3 ) : 20 -&gt; 21</a:t>
            </a:r>
          </a:p>
          <a:p>
            <a:r>
              <a:rPr lang="zh-TW" altLang="en-US" sz="1200" dirty="0"/>
              <a:t>14</a:t>
            </a:r>
          </a:p>
          <a:p>
            <a:r>
              <a:rPr lang="zh-TW" altLang="en-US" sz="1200" dirty="0"/>
              <a:t>( 6, 5 ) : 19 -&gt; 20</a:t>
            </a:r>
          </a:p>
          <a:p>
            <a:r>
              <a:rPr lang="zh-TW" altLang="en-US" sz="1200" dirty="0"/>
              <a:t>( 7, 1 ) : 17 -&gt; 18</a:t>
            </a:r>
          </a:p>
          <a:p>
            <a:r>
              <a:rPr lang="zh-TW" altLang="en-US" sz="1200" dirty="0"/>
              <a:t>15</a:t>
            </a:r>
          </a:p>
          <a:p>
            <a:r>
              <a:rPr lang="zh-TW" altLang="en-US" sz="1200" dirty="0"/>
              <a:t>( 2, 5 ) : 21 -&gt; 22</a:t>
            </a:r>
          </a:p>
          <a:p>
            <a:r>
              <a:rPr lang="zh-TW" altLang="en-US" sz="1200" dirty="0"/>
              <a:t>( 2, 8 ) : 21 -&gt; 22</a:t>
            </a:r>
          </a:p>
          <a:p>
            <a:r>
              <a:rPr lang="zh-TW" altLang="en-US" sz="1200" dirty="0"/>
              <a:t>( 4, 7 ) : 20 -&gt; 21</a:t>
            </a:r>
          </a:p>
          <a:p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250251-CC58-4597-A9A2-0FA342E44121}"/>
              </a:ext>
            </a:extLst>
          </p:cNvPr>
          <p:cNvSpPr txBox="1"/>
          <p:nvPr/>
        </p:nvSpPr>
        <p:spPr>
          <a:xfrm>
            <a:off x="5532246" y="588042"/>
            <a:ext cx="1550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16</a:t>
            </a:r>
          </a:p>
          <a:p>
            <a:r>
              <a:rPr lang="zh-TW" altLang="en-US" sz="1400" dirty="0"/>
              <a:t>( 3, 2 ) : 21 -&gt; 22</a:t>
            </a:r>
          </a:p>
          <a:p>
            <a:r>
              <a:rPr lang="zh-TW" altLang="en-US" sz="1400" dirty="0"/>
              <a:t>( 7, 8 ) : 19 -&gt; 20</a:t>
            </a:r>
          </a:p>
          <a:p>
            <a:r>
              <a:rPr lang="zh-TW" altLang="en-US" sz="1400" dirty="0"/>
              <a:t>17</a:t>
            </a:r>
          </a:p>
          <a:p>
            <a:r>
              <a:rPr lang="zh-TW" altLang="en-US" sz="1400" dirty="0"/>
              <a:t>( 5, 2 ) : 20 -&gt; 21</a:t>
            </a:r>
          </a:p>
          <a:p>
            <a:r>
              <a:rPr lang="zh-TW" altLang="en-US" sz="1400" dirty="0"/>
              <a:t>( 7, 1 ) : 18 -&gt; 19</a:t>
            </a:r>
          </a:p>
          <a:p>
            <a:r>
              <a:rPr lang="zh-TW" altLang="en-US" sz="1400" dirty="0"/>
              <a:t>( 7, 2 ) : 18 -&gt; 19</a:t>
            </a:r>
          </a:p>
          <a:p>
            <a:r>
              <a:rPr lang="zh-TW" altLang="en-US" sz="1400" dirty="0"/>
              <a:t>( 7, 5 ) : 19 -&gt; 20</a:t>
            </a:r>
          </a:p>
          <a:p>
            <a:r>
              <a:rPr lang="zh-TW" altLang="en-US" sz="1400" dirty="0"/>
              <a:t>18</a:t>
            </a:r>
          </a:p>
          <a:p>
            <a:r>
              <a:rPr lang="zh-TW" altLang="en-US" sz="1400" dirty="0"/>
              <a:t>( 2, 1 ) : 21 -&gt; 22</a:t>
            </a:r>
          </a:p>
          <a:p>
            <a:r>
              <a:rPr lang="zh-TW" altLang="en-US" sz="1400" dirty="0"/>
              <a:t>( 7, 7 ) : 18 -&gt; 19</a:t>
            </a:r>
          </a:p>
          <a:p>
            <a:r>
              <a:rPr lang="zh-TW" altLang="en-US" sz="1400" dirty="0"/>
              <a:t>19</a:t>
            </a:r>
          </a:p>
          <a:p>
            <a:r>
              <a:rPr lang="zh-TW" altLang="en-US" sz="1400" dirty="0"/>
              <a:t>( 4, 1 ) : 21 -&gt; 22</a:t>
            </a:r>
          </a:p>
          <a:p>
            <a:r>
              <a:rPr lang="zh-TW" altLang="en-US" sz="1400" dirty="0"/>
              <a:t>( 7, 1 ) : 19 -&gt; 20</a:t>
            </a:r>
          </a:p>
          <a:p>
            <a:r>
              <a:rPr lang="zh-TW" altLang="en-US" sz="1400" dirty="0"/>
              <a:t>21</a:t>
            </a:r>
          </a:p>
          <a:p>
            <a:r>
              <a:rPr lang="zh-TW" altLang="en-US" sz="1400" dirty="0"/>
              <a:t>( 7, 2 ) : 19 -&gt; 20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66A8FAB-A321-44F1-A668-1724A67EA318}"/>
              </a:ext>
            </a:extLst>
          </p:cNvPr>
          <p:cNvSpPr txBox="1"/>
          <p:nvPr/>
        </p:nvSpPr>
        <p:spPr>
          <a:xfrm>
            <a:off x="625526" y="1719947"/>
            <a:ext cx="1993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右側單一數字一列表示第幾回合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接在下方表示該回合權重變動位置與權重由多少提升多少</a:t>
            </a:r>
          </a:p>
        </p:txBody>
      </p:sp>
    </p:spTree>
    <p:extLst>
      <p:ext uri="{BB962C8B-B14F-4D97-AF65-F5344CB8AC3E}">
        <p14:creationId xmlns:p14="http://schemas.microsoft.com/office/powerpoint/2010/main" val="28101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3576</TotalTime>
  <Words>5909</Words>
  <Application>Microsoft Office PowerPoint</Application>
  <PresentationFormat>寬螢幕</PresentationFormat>
  <Paragraphs>3386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Wingdings</vt:lpstr>
      <vt:lpstr>天體</vt:lpstr>
      <vt:lpstr>週進度報告(01/21)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計數器不衰退 – 小結論與問題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結論與問題</vt:lpstr>
      <vt:lpstr>結論與問題</vt:lpstr>
      <vt:lpstr>下周進度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cjc</cp:lastModifiedBy>
  <cp:revision>88</cp:revision>
  <dcterms:created xsi:type="dcterms:W3CDTF">2021-11-24T18:19:19Z</dcterms:created>
  <dcterms:modified xsi:type="dcterms:W3CDTF">2022-01-21T04:25:54Z</dcterms:modified>
</cp:coreProperties>
</file>