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61" r:id="rId2"/>
    <p:sldId id="257" r:id="rId3"/>
    <p:sldId id="366" r:id="rId4"/>
    <p:sldId id="385" r:id="rId5"/>
    <p:sldId id="373" r:id="rId6"/>
    <p:sldId id="374" r:id="rId7"/>
    <p:sldId id="384" r:id="rId8"/>
    <p:sldId id="386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69" autoAdjust="0"/>
  </p:normalViewPr>
  <p:slideViewPr>
    <p:cSldViewPr snapToGrid="0">
      <p:cViewPr varScale="1">
        <p:scale>
          <a:sx n="76" d="100"/>
          <a:sy n="76" d="100"/>
        </p:scale>
        <p:origin x="9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dirty="0"/>
              <a:t>Base</a:t>
            </a:r>
            <a:r>
              <a:rPr lang="en-US" altLang="zh-TW" sz="1800" baseline="0" dirty="0"/>
              <a:t> </a:t>
            </a:r>
            <a:r>
              <a:rPr lang="zh-TW" altLang="en-US" sz="1800" baseline="0" dirty="0"/>
              <a:t>與 </a:t>
            </a:r>
            <a:r>
              <a:rPr lang="en-US" altLang="zh-TW" sz="1800" baseline="0" dirty="0" err="1"/>
              <a:t>hashTable</a:t>
            </a:r>
            <a:r>
              <a:rPr lang="en-US" altLang="zh-TW" sz="1800" baseline="0" dirty="0"/>
              <a:t> </a:t>
            </a:r>
            <a:r>
              <a:rPr lang="zh-TW" altLang="en-US" sz="1800" baseline="0" dirty="0"/>
              <a:t>比較</a:t>
            </a:r>
            <a:r>
              <a:rPr lang="en-US" altLang="zh-TW" sz="1800" baseline="0" dirty="0"/>
              <a:t>(Node</a:t>
            </a:r>
            <a:r>
              <a:rPr lang="zh-TW" altLang="en-US" sz="1800" baseline="0" dirty="0"/>
              <a:t>數量</a:t>
            </a:r>
            <a:r>
              <a:rPr lang="en-US" altLang="zh-TW" sz="1800" baseline="0" dirty="0"/>
              <a:t>)</a:t>
            </a:r>
            <a:endParaRPr lang="zh-TW" alt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8.9392714322581376E-2"/>
          <c:y val="8.2274841029109286E-2"/>
          <c:w val="0.8981797326626072"/>
          <c:h val="0.78999197412056443"/>
        </c:manualLayout>
      </c:layout>
      <c:barChart>
        <c:barDir val="col"/>
        <c:grouping val="clustered"/>
        <c:varyColors val="0"/>
        <c:ser>
          <c:idx val="0"/>
          <c:order val="0"/>
          <c:tx>
            <c:v>Base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工作表1!$G$3:$G$27</c:f>
              <c:numCache>
                <c:formatCode>General</c:formatCode>
                <c:ptCount val="25"/>
                <c:pt idx="0">
                  <c:v>1390</c:v>
                </c:pt>
                <c:pt idx="1">
                  <c:v>1963</c:v>
                </c:pt>
                <c:pt idx="2">
                  <c:v>1337</c:v>
                </c:pt>
                <c:pt idx="3">
                  <c:v>415</c:v>
                </c:pt>
                <c:pt idx="4">
                  <c:v>1612</c:v>
                </c:pt>
                <c:pt idx="5">
                  <c:v>560</c:v>
                </c:pt>
                <c:pt idx="6">
                  <c:v>1314</c:v>
                </c:pt>
                <c:pt idx="7">
                  <c:v>846</c:v>
                </c:pt>
                <c:pt idx="8">
                  <c:v>382</c:v>
                </c:pt>
                <c:pt idx="9">
                  <c:v>1667</c:v>
                </c:pt>
                <c:pt idx="10">
                  <c:v>1065</c:v>
                </c:pt>
                <c:pt idx="11">
                  <c:v>1960</c:v>
                </c:pt>
                <c:pt idx="12">
                  <c:v>915</c:v>
                </c:pt>
                <c:pt idx="13">
                  <c:v>155</c:v>
                </c:pt>
                <c:pt idx="14">
                  <c:v>40</c:v>
                </c:pt>
                <c:pt idx="15">
                  <c:v>1263</c:v>
                </c:pt>
                <c:pt idx="16">
                  <c:v>865</c:v>
                </c:pt>
                <c:pt idx="17">
                  <c:v>150</c:v>
                </c:pt>
                <c:pt idx="18">
                  <c:v>700</c:v>
                </c:pt>
                <c:pt idx="19">
                  <c:v>1741</c:v>
                </c:pt>
                <c:pt idx="20">
                  <c:v>876</c:v>
                </c:pt>
                <c:pt idx="21">
                  <c:v>1977</c:v>
                </c:pt>
                <c:pt idx="22">
                  <c:v>949</c:v>
                </c:pt>
                <c:pt idx="23">
                  <c:v>1626</c:v>
                </c:pt>
                <c:pt idx="24">
                  <c:v>570</c:v>
                </c:pt>
              </c:numCache>
            </c:numRef>
          </c:cat>
          <c:val>
            <c:numRef>
              <c:f>工作表1!$B$3:$B$27</c:f>
              <c:numCache>
                <c:formatCode>General</c:formatCode>
                <c:ptCount val="25"/>
                <c:pt idx="0">
                  <c:v>544407509</c:v>
                </c:pt>
                <c:pt idx="1">
                  <c:v>571609583</c:v>
                </c:pt>
                <c:pt idx="2">
                  <c:v>191689426</c:v>
                </c:pt>
                <c:pt idx="3">
                  <c:v>2687348</c:v>
                </c:pt>
                <c:pt idx="4">
                  <c:v>214578363</c:v>
                </c:pt>
                <c:pt idx="5">
                  <c:v>446223984</c:v>
                </c:pt>
                <c:pt idx="6">
                  <c:v>413659718</c:v>
                </c:pt>
                <c:pt idx="7">
                  <c:v>98439968</c:v>
                </c:pt>
                <c:pt idx="8">
                  <c:v>197280142</c:v>
                </c:pt>
                <c:pt idx="9">
                  <c:v>135136175</c:v>
                </c:pt>
                <c:pt idx="10">
                  <c:v>240511291</c:v>
                </c:pt>
                <c:pt idx="11">
                  <c:v>395219413</c:v>
                </c:pt>
                <c:pt idx="12">
                  <c:v>368412819</c:v>
                </c:pt>
                <c:pt idx="13">
                  <c:v>49209021</c:v>
                </c:pt>
                <c:pt idx="14">
                  <c:v>185386131</c:v>
                </c:pt>
                <c:pt idx="15">
                  <c:v>941036891</c:v>
                </c:pt>
                <c:pt idx="16">
                  <c:v>316771828</c:v>
                </c:pt>
                <c:pt idx="17">
                  <c:v>140665754</c:v>
                </c:pt>
                <c:pt idx="18">
                  <c:v>250561426</c:v>
                </c:pt>
                <c:pt idx="19">
                  <c:v>893125628</c:v>
                </c:pt>
                <c:pt idx="20">
                  <c:v>368590793</c:v>
                </c:pt>
                <c:pt idx="21">
                  <c:v>399670257</c:v>
                </c:pt>
                <c:pt idx="22">
                  <c:v>340734997</c:v>
                </c:pt>
                <c:pt idx="23">
                  <c:v>232845144</c:v>
                </c:pt>
                <c:pt idx="24">
                  <c:v>418809421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3E-4955-AA29-04573E1A831A}"/>
            </c:ext>
          </c:extLst>
        </c:ser>
        <c:ser>
          <c:idx val="1"/>
          <c:order val="1"/>
          <c:tx>
            <c:v>HashTable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工作表1!$G$3:$G$27</c:f>
              <c:numCache>
                <c:formatCode>General</c:formatCode>
                <c:ptCount val="25"/>
                <c:pt idx="0">
                  <c:v>1390</c:v>
                </c:pt>
                <c:pt idx="1">
                  <c:v>1963</c:v>
                </c:pt>
                <c:pt idx="2">
                  <c:v>1337</c:v>
                </c:pt>
                <c:pt idx="3">
                  <c:v>415</c:v>
                </c:pt>
                <c:pt idx="4">
                  <c:v>1612</c:v>
                </c:pt>
                <c:pt idx="5">
                  <c:v>560</c:v>
                </c:pt>
                <c:pt idx="6">
                  <c:v>1314</c:v>
                </c:pt>
                <c:pt idx="7">
                  <c:v>846</c:v>
                </c:pt>
                <c:pt idx="8">
                  <c:v>382</c:v>
                </c:pt>
                <c:pt idx="9">
                  <c:v>1667</c:v>
                </c:pt>
                <c:pt idx="10">
                  <c:v>1065</c:v>
                </c:pt>
                <c:pt idx="11">
                  <c:v>1960</c:v>
                </c:pt>
                <c:pt idx="12">
                  <c:v>915</c:v>
                </c:pt>
                <c:pt idx="13">
                  <c:v>155</c:v>
                </c:pt>
                <c:pt idx="14">
                  <c:v>40</c:v>
                </c:pt>
                <c:pt idx="15">
                  <c:v>1263</c:v>
                </c:pt>
                <c:pt idx="16">
                  <c:v>865</c:v>
                </c:pt>
                <c:pt idx="17">
                  <c:v>150</c:v>
                </c:pt>
                <c:pt idx="18">
                  <c:v>700</c:v>
                </c:pt>
                <c:pt idx="19">
                  <c:v>1741</c:v>
                </c:pt>
                <c:pt idx="20">
                  <c:v>876</c:v>
                </c:pt>
                <c:pt idx="21">
                  <c:v>1977</c:v>
                </c:pt>
                <c:pt idx="22">
                  <c:v>949</c:v>
                </c:pt>
                <c:pt idx="23">
                  <c:v>1626</c:v>
                </c:pt>
                <c:pt idx="24">
                  <c:v>570</c:v>
                </c:pt>
              </c:numCache>
            </c:numRef>
          </c:cat>
          <c:val>
            <c:numRef>
              <c:f>工作表1!$E$3:$E$27</c:f>
              <c:numCache>
                <c:formatCode>General</c:formatCode>
                <c:ptCount val="25"/>
                <c:pt idx="0">
                  <c:v>365863612</c:v>
                </c:pt>
                <c:pt idx="1">
                  <c:v>319053171</c:v>
                </c:pt>
                <c:pt idx="2">
                  <c:v>116091679</c:v>
                </c:pt>
                <c:pt idx="3">
                  <c:v>1473377</c:v>
                </c:pt>
                <c:pt idx="4">
                  <c:v>130376152</c:v>
                </c:pt>
                <c:pt idx="5">
                  <c:v>267565544</c:v>
                </c:pt>
                <c:pt idx="6">
                  <c:v>259472981</c:v>
                </c:pt>
                <c:pt idx="7">
                  <c:v>62053729</c:v>
                </c:pt>
                <c:pt idx="8">
                  <c:v>112128881</c:v>
                </c:pt>
                <c:pt idx="9">
                  <c:v>70484359</c:v>
                </c:pt>
                <c:pt idx="10">
                  <c:v>129241352</c:v>
                </c:pt>
                <c:pt idx="11">
                  <c:v>240769098</c:v>
                </c:pt>
                <c:pt idx="12">
                  <c:v>206840424</c:v>
                </c:pt>
                <c:pt idx="13">
                  <c:v>32535278</c:v>
                </c:pt>
                <c:pt idx="14">
                  <c:v>83748879</c:v>
                </c:pt>
                <c:pt idx="15">
                  <c:v>606457041</c:v>
                </c:pt>
                <c:pt idx="16">
                  <c:v>192458081</c:v>
                </c:pt>
                <c:pt idx="17">
                  <c:v>79838962</c:v>
                </c:pt>
                <c:pt idx="18">
                  <c:v>159714519</c:v>
                </c:pt>
                <c:pt idx="19">
                  <c:v>536189019</c:v>
                </c:pt>
                <c:pt idx="20">
                  <c:v>227005210</c:v>
                </c:pt>
                <c:pt idx="21">
                  <c:v>258834438</c:v>
                </c:pt>
                <c:pt idx="22">
                  <c:v>207368279</c:v>
                </c:pt>
                <c:pt idx="23">
                  <c:v>108500124</c:v>
                </c:pt>
                <c:pt idx="24">
                  <c:v>263236180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3E-4955-AA29-04573E1A83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7148607"/>
        <c:axId val="2057153183"/>
      </c:barChart>
      <c:catAx>
        <c:axId val="20571486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400"/>
                  <a:t>盤面編號</a:t>
                </a:r>
              </a:p>
            </c:rich>
          </c:tx>
          <c:layout>
            <c:manualLayout>
              <c:xMode val="edge"/>
              <c:yMode val="edge"/>
              <c:x val="0.58708365362230253"/>
              <c:y val="0.931151853537446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57153183"/>
        <c:crosses val="autoZero"/>
        <c:auto val="1"/>
        <c:lblAlgn val="ctr"/>
        <c:lblOffset val="100"/>
        <c:noMultiLvlLbl val="0"/>
      </c:catAx>
      <c:valAx>
        <c:axId val="2057153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/>
                  <a:t>Node</a:t>
                </a:r>
                <a:r>
                  <a:rPr lang="zh-TW" altLang="en-US" sz="1200"/>
                  <a:t>數量</a:t>
                </a:r>
              </a:p>
            </c:rich>
          </c:tx>
          <c:layout>
            <c:manualLayout>
              <c:xMode val="edge"/>
              <c:yMode val="edge"/>
              <c:x val="1.0993569492222671E-2"/>
              <c:y val="0.34035125121995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57148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224315226668941"/>
          <c:y val="0.93118195514369373"/>
          <c:w val="0.14099143871680517"/>
          <c:h val="5.07675033400608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0" vert="eaVert"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/>
              <a:t>Base</a:t>
            </a:r>
            <a:r>
              <a:rPr lang="en-US" altLang="zh-TW" sz="1800" baseline="0"/>
              <a:t> </a:t>
            </a:r>
            <a:r>
              <a:rPr lang="zh-TW" altLang="en-US" sz="1800" baseline="0"/>
              <a:t>與 </a:t>
            </a:r>
            <a:r>
              <a:rPr lang="en-US" altLang="zh-TW" sz="1800" baseline="0"/>
              <a:t>hashTable </a:t>
            </a:r>
            <a:r>
              <a:rPr lang="zh-TW" altLang="en-US" sz="1800" baseline="0"/>
              <a:t>比較</a:t>
            </a:r>
            <a:r>
              <a:rPr lang="en-US" altLang="zh-TW" sz="1800" baseline="0"/>
              <a:t>(Time)</a:t>
            </a:r>
            <a:endParaRPr lang="zh-TW" alt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5.8482000642105063E-2"/>
          <c:y val="8.2274841029109286E-2"/>
          <c:w val="0.92909044634308358"/>
          <c:h val="0.7995753996201479"/>
        </c:manualLayout>
      </c:layout>
      <c:barChart>
        <c:barDir val="col"/>
        <c:grouping val="clustered"/>
        <c:varyColors val="0"/>
        <c:ser>
          <c:idx val="0"/>
          <c:order val="0"/>
          <c:tx>
            <c:v>Base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工作表1!$G$3:$G$27</c:f>
              <c:numCache>
                <c:formatCode>General</c:formatCode>
                <c:ptCount val="25"/>
                <c:pt idx="0">
                  <c:v>1390</c:v>
                </c:pt>
                <c:pt idx="1">
                  <c:v>1963</c:v>
                </c:pt>
                <c:pt idx="2">
                  <c:v>1337</c:v>
                </c:pt>
                <c:pt idx="3">
                  <c:v>415</c:v>
                </c:pt>
                <c:pt idx="4">
                  <c:v>1612</c:v>
                </c:pt>
                <c:pt idx="5">
                  <c:v>560</c:v>
                </c:pt>
                <c:pt idx="6">
                  <c:v>1314</c:v>
                </c:pt>
                <c:pt idx="7">
                  <c:v>846</c:v>
                </c:pt>
                <c:pt idx="8">
                  <c:v>382</c:v>
                </c:pt>
                <c:pt idx="9">
                  <c:v>1667</c:v>
                </c:pt>
                <c:pt idx="10">
                  <c:v>1065</c:v>
                </c:pt>
                <c:pt idx="11">
                  <c:v>1960</c:v>
                </c:pt>
                <c:pt idx="12">
                  <c:v>915</c:v>
                </c:pt>
                <c:pt idx="13">
                  <c:v>155</c:v>
                </c:pt>
                <c:pt idx="14">
                  <c:v>40</c:v>
                </c:pt>
                <c:pt idx="15">
                  <c:v>1263</c:v>
                </c:pt>
                <c:pt idx="16">
                  <c:v>865</c:v>
                </c:pt>
                <c:pt idx="17">
                  <c:v>150</c:v>
                </c:pt>
                <c:pt idx="18">
                  <c:v>700</c:v>
                </c:pt>
                <c:pt idx="19">
                  <c:v>1741</c:v>
                </c:pt>
                <c:pt idx="20">
                  <c:v>876</c:v>
                </c:pt>
                <c:pt idx="21">
                  <c:v>1977</c:v>
                </c:pt>
                <c:pt idx="22">
                  <c:v>949</c:v>
                </c:pt>
                <c:pt idx="23">
                  <c:v>1626</c:v>
                </c:pt>
                <c:pt idx="24">
                  <c:v>570</c:v>
                </c:pt>
              </c:numCache>
            </c:numRef>
          </c:cat>
          <c:val>
            <c:numRef>
              <c:f>工作表1!$A$3:$A$27</c:f>
              <c:numCache>
                <c:formatCode>General</c:formatCode>
                <c:ptCount val="25"/>
                <c:pt idx="0">
                  <c:v>202.49700000000001</c:v>
                </c:pt>
                <c:pt idx="1">
                  <c:v>208.93799999999999</c:v>
                </c:pt>
                <c:pt idx="2">
                  <c:v>74.945999999999998</c:v>
                </c:pt>
                <c:pt idx="3">
                  <c:v>1.218</c:v>
                </c:pt>
                <c:pt idx="4">
                  <c:v>87.135999999999996</c:v>
                </c:pt>
                <c:pt idx="5">
                  <c:v>173.20500000000001</c:v>
                </c:pt>
                <c:pt idx="6">
                  <c:v>161.929</c:v>
                </c:pt>
                <c:pt idx="7">
                  <c:v>40.957000000000001</c:v>
                </c:pt>
                <c:pt idx="8">
                  <c:v>77.623999999999995</c:v>
                </c:pt>
                <c:pt idx="9">
                  <c:v>52.045999999999999</c:v>
                </c:pt>
                <c:pt idx="10">
                  <c:v>93.472999999999999</c:v>
                </c:pt>
                <c:pt idx="11">
                  <c:v>152.03399999999999</c:v>
                </c:pt>
                <c:pt idx="12">
                  <c:v>138.25800000000001</c:v>
                </c:pt>
                <c:pt idx="13">
                  <c:v>18.876999999999999</c:v>
                </c:pt>
                <c:pt idx="14">
                  <c:v>69.16</c:v>
                </c:pt>
                <c:pt idx="15">
                  <c:v>343.38400000000001</c:v>
                </c:pt>
                <c:pt idx="16">
                  <c:v>121.72499999999999</c:v>
                </c:pt>
                <c:pt idx="17">
                  <c:v>53.433</c:v>
                </c:pt>
                <c:pt idx="18">
                  <c:v>94.56</c:v>
                </c:pt>
                <c:pt idx="19">
                  <c:v>337.661</c:v>
                </c:pt>
                <c:pt idx="20">
                  <c:v>142.34</c:v>
                </c:pt>
                <c:pt idx="21">
                  <c:v>150.53399999999999</c:v>
                </c:pt>
                <c:pt idx="22">
                  <c:v>135.72</c:v>
                </c:pt>
                <c:pt idx="23">
                  <c:v>88.85</c:v>
                </c:pt>
                <c:pt idx="24">
                  <c:v>156.43700000000001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0F-43C2-8F01-CA50CF275E9F}"/>
            </c:ext>
          </c:extLst>
        </c:ser>
        <c:ser>
          <c:idx val="1"/>
          <c:order val="1"/>
          <c:tx>
            <c:v>HashTable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工作表1!$G$3:$G$27</c:f>
              <c:numCache>
                <c:formatCode>General</c:formatCode>
                <c:ptCount val="25"/>
                <c:pt idx="0">
                  <c:v>1390</c:v>
                </c:pt>
                <c:pt idx="1">
                  <c:v>1963</c:v>
                </c:pt>
                <c:pt idx="2">
                  <c:v>1337</c:v>
                </c:pt>
                <c:pt idx="3">
                  <c:v>415</c:v>
                </c:pt>
                <c:pt idx="4">
                  <c:v>1612</c:v>
                </c:pt>
                <c:pt idx="5">
                  <c:v>560</c:v>
                </c:pt>
                <c:pt idx="6">
                  <c:v>1314</c:v>
                </c:pt>
                <c:pt idx="7">
                  <c:v>846</c:v>
                </c:pt>
                <c:pt idx="8">
                  <c:v>382</c:v>
                </c:pt>
                <c:pt idx="9">
                  <c:v>1667</c:v>
                </c:pt>
                <c:pt idx="10">
                  <c:v>1065</c:v>
                </c:pt>
                <c:pt idx="11">
                  <c:v>1960</c:v>
                </c:pt>
                <c:pt idx="12">
                  <c:v>915</c:v>
                </c:pt>
                <c:pt idx="13">
                  <c:v>155</c:v>
                </c:pt>
                <c:pt idx="14">
                  <c:v>40</c:v>
                </c:pt>
                <c:pt idx="15">
                  <c:v>1263</c:v>
                </c:pt>
                <c:pt idx="16">
                  <c:v>865</c:v>
                </c:pt>
                <c:pt idx="17">
                  <c:v>150</c:v>
                </c:pt>
                <c:pt idx="18">
                  <c:v>700</c:v>
                </c:pt>
                <c:pt idx="19">
                  <c:v>1741</c:v>
                </c:pt>
                <c:pt idx="20">
                  <c:v>876</c:v>
                </c:pt>
                <c:pt idx="21">
                  <c:v>1977</c:v>
                </c:pt>
                <c:pt idx="22">
                  <c:v>949</c:v>
                </c:pt>
                <c:pt idx="23">
                  <c:v>1626</c:v>
                </c:pt>
                <c:pt idx="24">
                  <c:v>570</c:v>
                </c:pt>
              </c:numCache>
            </c:numRef>
          </c:cat>
          <c:val>
            <c:numRef>
              <c:f>工作表1!$D$3:$D$27</c:f>
              <c:numCache>
                <c:formatCode>General</c:formatCode>
                <c:ptCount val="25"/>
                <c:pt idx="0">
                  <c:v>202.94800000000001</c:v>
                </c:pt>
                <c:pt idx="1">
                  <c:v>177.06800000000001</c:v>
                </c:pt>
                <c:pt idx="2">
                  <c:v>69.367999999999995</c:v>
                </c:pt>
                <c:pt idx="3">
                  <c:v>1.0149999999999999</c:v>
                </c:pt>
                <c:pt idx="4">
                  <c:v>81.724000000000004</c:v>
                </c:pt>
                <c:pt idx="5">
                  <c:v>156.27000000000001</c:v>
                </c:pt>
                <c:pt idx="6">
                  <c:v>158.26599999999999</c:v>
                </c:pt>
                <c:pt idx="7">
                  <c:v>39.276000000000003</c:v>
                </c:pt>
                <c:pt idx="8">
                  <c:v>68.525000000000006</c:v>
                </c:pt>
                <c:pt idx="9">
                  <c:v>40.258000000000003</c:v>
                </c:pt>
                <c:pt idx="10">
                  <c:v>74.817999999999998</c:v>
                </c:pt>
                <c:pt idx="11">
                  <c:v>138.01300000000001</c:v>
                </c:pt>
                <c:pt idx="12">
                  <c:v>118.105</c:v>
                </c:pt>
                <c:pt idx="13">
                  <c:v>18.675000000000001</c:v>
                </c:pt>
                <c:pt idx="14">
                  <c:v>47.109000000000002</c:v>
                </c:pt>
                <c:pt idx="15">
                  <c:v>343.08</c:v>
                </c:pt>
                <c:pt idx="16">
                  <c:v>114.232</c:v>
                </c:pt>
                <c:pt idx="17">
                  <c:v>46.639000000000003</c:v>
                </c:pt>
                <c:pt idx="18">
                  <c:v>93.558999999999997</c:v>
                </c:pt>
                <c:pt idx="19">
                  <c:v>318.73599999999999</c:v>
                </c:pt>
                <c:pt idx="20">
                  <c:v>135.137</c:v>
                </c:pt>
                <c:pt idx="21">
                  <c:v>149.74100000000001</c:v>
                </c:pt>
                <c:pt idx="22">
                  <c:v>124.36799999999999</c:v>
                </c:pt>
                <c:pt idx="23">
                  <c:v>63.439</c:v>
                </c:pt>
                <c:pt idx="24">
                  <c:v>152.44800000000001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0F-43C2-8F01-CA50CF275E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7148607"/>
        <c:axId val="2057153183"/>
      </c:barChart>
      <c:catAx>
        <c:axId val="20571486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200"/>
                  <a:t>盤面編號</a:t>
                </a:r>
              </a:p>
            </c:rich>
          </c:tx>
          <c:layout>
            <c:manualLayout>
              <c:xMode val="edge"/>
              <c:yMode val="edge"/>
              <c:x val="0.58708365362230253"/>
              <c:y val="0.93976251193923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57153183"/>
        <c:crosses val="autoZero"/>
        <c:auto val="1"/>
        <c:lblAlgn val="ctr"/>
        <c:lblOffset val="100"/>
        <c:noMultiLvlLbl val="0"/>
      </c:catAx>
      <c:valAx>
        <c:axId val="2057153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400" dirty="0"/>
                  <a:t>秒</a:t>
                </a:r>
              </a:p>
            </c:rich>
          </c:tx>
          <c:layout>
            <c:manualLayout>
              <c:xMode val="edge"/>
              <c:yMode val="edge"/>
              <c:x val="8.7339810665295753E-3"/>
              <c:y val="0.428610438050296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57148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224315226668941"/>
          <c:y val="0.93118195514369373"/>
          <c:w val="0.14099143871680517"/>
          <c:h val="5.07675033400608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0" vert="eaVert"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8EE63-BF9D-4ED2-B507-2CC6C7C29E2D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DB35E-765F-4D71-A7C0-8F7DEB99C5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770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DB35E-765F-4D71-A7C0-8F7DEB99C50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80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1E33D53-D2C4-4E56-86CC-6302C67D6DAB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999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49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026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150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25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716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43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17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0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34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77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87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3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57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41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16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E33D53-D2C4-4E56-86CC-6302C67D6DAB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123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1770B-6249-48FD-B779-A3EBB1AF5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/>
              <a:t>週進度報告</a:t>
            </a:r>
            <a:r>
              <a:rPr lang="en-US" altLang="zh-TW" sz="6000" dirty="0"/>
              <a:t>(02/11)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27788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5F0433-DC20-4E9F-B86D-2024B304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7EB174-9C59-42BE-8895-1231C05E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Bit board</a:t>
            </a:r>
            <a:r>
              <a:rPr lang="zh-TW" altLang="en-US" sz="2000" dirty="0"/>
              <a:t>測試</a:t>
            </a:r>
            <a:endParaRPr lang="en-US" altLang="zh-TW" sz="2000" dirty="0"/>
          </a:p>
          <a:p>
            <a:r>
              <a:rPr lang="zh-TW" altLang="en-US" sz="2000" dirty="0"/>
              <a:t>之後進度項目討論優先順序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78506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79345AB-EBEE-4DB0-A838-F98D77D7F43F}"/>
              </a:ext>
            </a:extLst>
          </p:cNvPr>
          <p:cNvSpPr txBox="1"/>
          <p:nvPr/>
        </p:nvSpPr>
        <p:spPr>
          <a:xfrm>
            <a:off x="4027995" y="3263188"/>
            <a:ext cx="41360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/>
              <a:t>Bit board</a:t>
            </a:r>
          </a:p>
        </p:txBody>
      </p:sp>
    </p:spTree>
    <p:extLst>
      <p:ext uri="{BB962C8B-B14F-4D97-AF65-F5344CB8AC3E}">
        <p14:creationId xmlns:p14="http://schemas.microsoft.com/office/powerpoint/2010/main" val="410473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E242CBB5-9930-4319-B272-27E58602AE16}"/>
              </a:ext>
            </a:extLst>
          </p:cNvPr>
          <p:cNvSpPr txBox="1"/>
          <p:nvPr/>
        </p:nvSpPr>
        <p:spPr>
          <a:xfrm>
            <a:off x="605414" y="905938"/>
            <a:ext cx="60943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/>
              <a:t>基本設定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E5C92D3-BC2C-4F02-A776-4472C3511D5F}"/>
              </a:ext>
            </a:extLst>
          </p:cNvPr>
          <p:cNvSpPr txBox="1"/>
          <p:nvPr/>
        </p:nvSpPr>
        <p:spPr>
          <a:xfrm>
            <a:off x="513786" y="1904800"/>
            <a:ext cx="111644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使用</a:t>
            </a:r>
            <a:r>
              <a:rPr lang="en-US" altLang="zh-TW" sz="2000" dirty="0"/>
              <a:t>Iterative Deepening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深度限制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14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秒數限制 </a:t>
            </a:r>
            <a:r>
              <a:rPr lang="en-US" altLang="zh-TW" sz="2000" dirty="0"/>
              <a:t>:</a:t>
            </a:r>
            <a:r>
              <a:rPr lang="zh-TW" altLang="en-US" sz="2000" dirty="0"/>
              <a:t> 無</a:t>
            </a: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資料正確性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b="1" dirty="0">
                <a:solidFill>
                  <a:srgbClr val="FF0000"/>
                </a:solidFill>
              </a:rPr>
              <a:t>Base</a:t>
            </a:r>
            <a:r>
              <a:rPr lang="zh-TW" altLang="en-US" sz="2000" b="1" dirty="0">
                <a:solidFill>
                  <a:srgbClr val="FF0000"/>
                </a:solidFill>
              </a:rPr>
              <a:t>版</a:t>
            </a:r>
            <a:r>
              <a:rPr lang="zh-TW" altLang="en-US" sz="2000" dirty="0"/>
              <a:t> 與 </a:t>
            </a:r>
            <a:r>
              <a:rPr lang="en-US" altLang="zh-TW" sz="2000" b="1" dirty="0">
                <a:solidFill>
                  <a:srgbClr val="00B050"/>
                </a:solidFill>
              </a:rPr>
              <a:t>TT</a:t>
            </a:r>
            <a:r>
              <a:rPr lang="zh-TW" altLang="en-US" sz="2000" b="1" dirty="0">
                <a:solidFill>
                  <a:srgbClr val="00B050"/>
                </a:solidFill>
              </a:rPr>
              <a:t>版</a:t>
            </a:r>
            <a:r>
              <a:rPr lang="zh-TW" altLang="en-US" sz="2000" dirty="0"/>
              <a:t>已有比較過最後</a:t>
            </a:r>
            <a:r>
              <a:rPr lang="en-US" altLang="zh-TW" sz="2000" dirty="0"/>
              <a:t>14</a:t>
            </a:r>
            <a:r>
              <a:rPr lang="zh-TW" altLang="en-US" sz="2000" dirty="0"/>
              <a:t>層所給出</a:t>
            </a:r>
            <a:r>
              <a:rPr lang="en-US" altLang="zh-TW" sz="2000" dirty="0" err="1"/>
              <a:t>bestValue</a:t>
            </a:r>
            <a:r>
              <a:rPr lang="zh-TW" altLang="en-US" sz="2000" dirty="0"/>
              <a:t> </a:t>
            </a:r>
            <a:r>
              <a:rPr lang="en-US" altLang="zh-TW" sz="2000" dirty="0"/>
              <a:t>and </a:t>
            </a:r>
            <a:r>
              <a:rPr lang="en-US" altLang="zh-TW" sz="2000" dirty="0" err="1"/>
              <a:t>bestMove</a:t>
            </a:r>
            <a:r>
              <a:rPr lang="zh-TW" altLang="en-US" sz="2000" dirty="0"/>
              <a:t>都一樣</a:t>
            </a: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000" dirty="0"/>
              <a:t>Transposition Table</a:t>
            </a:r>
            <a:r>
              <a:rPr lang="zh-TW" altLang="en-US" sz="2000" dirty="0"/>
              <a:t>額外花費分別有二項</a:t>
            </a:r>
            <a:endParaRPr lang="en-US" altLang="zh-TW" sz="2000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b="1" dirty="0"/>
              <a:t>當 翻轉棋子 和 下棋 和 變更顏色，都需要藉由</a:t>
            </a:r>
            <a:r>
              <a:rPr lang="en-US" altLang="zh-TW" sz="2000" b="1" dirty="0"/>
              <a:t>XOR</a:t>
            </a:r>
            <a:r>
              <a:rPr lang="zh-TW" altLang="en-US" sz="2000" b="1" dirty="0"/>
              <a:t>更改</a:t>
            </a:r>
            <a:r>
              <a:rPr lang="en-US" altLang="zh-TW" sz="2000" b="1" dirty="0"/>
              <a:t>hash Key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b="1" dirty="0"/>
              <a:t>每個節點進入</a:t>
            </a:r>
            <a:r>
              <a:rPr lang="en-US" altLang="zh-TW" sz="2000" b="1" dirty="0"/>
              <a:t>function</a:t>
            </a:r>
            <a:r>
              <a:rPr lang="zh-TW" altLang="en-US" sz="2000" b="1" dirty="0"/>
              <a:t>中，需先查找</a:t>
            </a:r>
            <a:r>
              <a:rPr lang="en-US" altLang="zh-TW" sz="2000" b="1" dirty="0">
                <a:solidFill>
                  <a:srgbClr val="00B050"/>
                </a:solidFill>
              </a:rPr>
              <a:t>Table</a:t>
            </a:r>
            <a:r>
              <a:rPr lang="zh-TW" altLang="en-US" sz="2000" b="1" dirty="0"/>
              <a:t>中是否存放</a:t>
            </a:r>
            <a:r>
              <a:rPr lang="en-US" altLang="zh-TW" sz="2000" b="1" dirty="0"/>
              <a:t>+</a:t>
            </a:r>
            <a:r>
              <a:rPr lang="zh-TW" altLang="en-US" sz="2000" b="1" dirty="0"/>
              <a:t>判斷</a:t>
            </a:r>
            <a:r>
              <a:rPr lang="en-US" altLang="zh-TW" sz="2000" b="1" dirty="0"/>
              <a:t>flag+</a:t>
            </a:r>
            <a:r>
              <a:rPr lang="zh-TW" altLang="en-US" sz="2000" b="1" dirty="0"/>
              <a:t>更新</a:t>
            </a:r>
            <a:r>
              <a:rPr lang="en-US" altLang="zh-TW" sz="2000" b="1" dirty="0">
                <a:solidFill>
                  <a:srgbClr val="00B050"/>
                </a:solidFill>
              </a:rPr>
              <a:t>Table</a:t>
            </a: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測試原因 </a:t>
            </a:r>
            <a:r>
              <a:rPr lang="en-US" altLang="zh-TW" sz="2000" dirty="0"/>
              <a:t>:</a:t>
            </a:r>
            <a:r>
              <a:rPr lang="zh-TW" altLang="en-US" sz="2000" dirty="0"/>
              <a:t> 根據之前測試中，盤面</a:t>
            </a:r>
            <a:r>
              <a:rPr lang="en-US" altLang="zh-TW" sz="2000" dirty="0"/>
              <a:t>1390</a:t>
            </a:r>
            <a:r>
              <a:rPr lang="zh-TW" altLang="en-US" sz="2000" dirty="0"/>
              <a:t> 和 盤面</a:t>
            </a:r>
            <a:r>
              <a:rPr lang="en-US" altLang="zh-TW" sz="2000" dirty="0"/>
              <a:t>1263</a:t>
            </a:r>
            <a:r>
              <a:rPr lang="zh-TW" altLang="en-US" sz="2000" dirty="0"/>
              <a:t> 使用 </a:t>
            </a:r>
            <a:r>
              <a:rPr lang="en-US" altLang="zh-TW" sz="2000" dirty="0"/>
              <a:t>Transposition Table</a:t>
            </a:r>
            <a:r>
              <a:rPr lang="zh-TW" altLang="en-US" sz="2000" dirty="0"/>
              <a:t> 版與 </a:t>
            </a:r>
            <a:r>
              <a:rPr lang="en-US" altLang="zh-TW" sz="2000" dirty="0"/>
              <a:t>Base</a:t>
            </a:r>
            <a:r>
              <a:rPr lang="zh-TW" altLang="en-US" sz="2000" dirty="0"/>
              <a:t> 版雖然節點數有明顯降低，但實測秒數卻幾乎沒降低，其中額外花費第一項時間比較多</a:t>
            </a: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測試目的 </a:t>
            </a:r>
            <a:r>
              <a:rPr lang="en-US" altLang="zh-TW" sz="2000" dirty="0"/>
              <a:t>:</a:t>
            </a:r>
            <a:r>
              <a:rPr lang="zh-TW" altLang="en-US" sz="2000" dirty="0"/>
              <a:t> 額外花費第一項使用</a:t>
            </a:r>
            <a:r>
              <a:rPr lang="en-US" altLang="zh-TW" sz="2000" dirty="0"/>
              <a:t>Bit Board</a:t>
            </a:r>
            <a:r>
              <a:rPr lang="zh-TW" altLang="en-US" sz="2000" dirty="0"/>
              <a:t>是否有改善</a:t>
            </a: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程式碼來源 </a:t>
            </a:r>
            <a:r>
              <a:rPr lang="en-US" altLang="zh-TW" sz="2000" dirty="0"/>
              <a:t>:</a:t>
            </a:r>
            <a:r>
              <a:rPr lang="zh-TW" altLang="en-US" sz="2000" dirty="0"/>
              <a:t> 參考學妹</a:t>
            </a:r>
            <a:r>
              <a:rPr lang="en-US" altLang="zh-TW" sz="2000" dirty="0"/>
              <a:t>Bit Board</a:t>
            </a:r>
            <a:r>
              <a:rPr lang="zh-TW" altLang="en-US" sz="2000" dirty="0"/>
              <a:t>程式碼並加以修改</a:t>
            </a: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000" dirty="0"/>
              <a:t>Hash Key : Bit Board</a:t>
            </a:r>
            <a:r>
              <a:rPr lang="zh-TW" altLang="en-US" sz="2000" dirty="0"/>
              <a:t>中與之前測試使用的一致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98423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0D4B7487-8478-493C-8D6D-C1FC023120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950688"/>
              </p:ext>
            </p:extLst>
          </p:nvPr>
        </p:nvGraphicFramePr>
        <p:xfrm>
          <a:off x="473837" y="478274"/>
          <a:ext cx="11241151" cy="5899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橢圓 6">
            <a:extLst>
              <a:ext uri="{FF2B5EF4-FFF2-40B4-BE49-F238E27FC236}">
                <a16:creationId xmlns:a16="http://schemas.microsoft.com/office/drawing/2014/main" id="{44B464E7-2943-43C9-BABD-76B25DF24BF0}"/>
              </a:ext>
            </a:extLst>
          </p:cNvPr>
          <p:cNvSpPr/>
          <p:nvPr/>
        </p:nvSpPr>
        <p:spPr>
          <a:xfrm>
            <a:off x="1366577" y="2893925"/>
            <a:ext cx="602901" cy="2783394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4DCCEC1-B42E-4446-B10A-EED4ECCAB193}"/>
              </a:ext>
            </a:extLst>
          </p:cNvPr>
          <p:cNvSpPr/>
          <p:nvPr/>
        </p:nvSpPr>
        <p:spPr>
          <a:xfrm>
            <a:off x="7417359" y="1065126"/>
            <a:ext cx="602901" cy="4612193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954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F6F83FC2-191D-4A8D-9594-41F6CD0C9F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1097737"/>
              </p:ext>
            </p:extLst>
          </p:nvPr>
        </p:nvGraphicFramePr>
        <p:xfrm>
          <a:off x="473837" y="478274"/>
          <a:ext cx="11241151" cy="5899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橢圓 1">
            <a:extLst>
              <a:ext uri="{FF2B5EF4-FFF2-40B4-BE49-F238E27FC236}">
                <a16:creationId xmlns:a16="http://schemas.microsoft.com/office/drawing/2014/main" id="{D952C8BB-66FD-4A6B-9925-E88033406232}"/>
              </a:ext>
            </a:extLst>
          </p:cNvPr>
          <p:cNvSpPr/>
          <p:nvPr/>
        </p:nvSpPr>
        <p:spPr>
          <a:xfrm>
            <a:off x="984739" y="2642717"/>
            <a:ext cx="602901" cy="3155182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E07B76CD-A7E2-4EB8-ABC1-CD16A3AF3D91}"/>
              </a:ext>
            </a:extLst>
          </p:cNvPr>
          <p:cNvSpPr/>
          <p:nvPr/>
        </p:nvSpPr>
        <p:spPr>
          <a:xfrm>
            <a:off x="7266633" y="1137138"/>
            <a:ext cx="602901" cy="4851679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048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1C7BD4D-D689-4663-81F3-A0B887479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656374"/>
              </p:ext>
            </p:extLst>
          </p:nvPr>
        </p:nvGraphicFramePr>
        <p:xfrm>
          <a:off x="829115" y="1600787"/>
          <a:ext cx="10533769" cy="118289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74806">
                  <a:extLst>
                    <a:ext uri="{9D8B030D-6E8A-4147-A177-3AD203B41FA5}">
                      <a16:colId xmlns:a16="http://schemas.microsoft.com/office/drawing/2014/main" val="2380457816"/>
                    </a:ext>
                  </a:extLst>
                </a:gridCol>
                <a:gridCol w="1191522">
                  <a:extLst>
                    <a:ext uri="{9D8B030D-6E8A-4147-A177-3AD203B41FA5}">
                      <a16:colId xmlns:a16="http://schemas.microsoft.com/office/drawing/2014/main" val="3840920782"/>
                    </a:ext>
                  </a:extLst>
                </a:gridCol>
                <a:gridCol w="1049542">
                  <a:extLst>
                    <a:ext uri="{9D8B030D-6E8A-4147-A177-3AD203B41FA5}">
                      <a16:colId xmlns:a16="http://schemas.microsoft.com/office/drawing/2014/main" val="4214022605"/>
                    </a:ext>
                  </a:extLst>
                </a:gridCol>
                <a:gridCol w="1083673">
                  <a:extLst>
                    <a:ext uri="{9D8B030D-6E8A-4147-A177-3AD203B41FA5}">
                      <a16:colId xmlns:a16="http://schemas.microsoft.com/office/drawing/2014/main" val="1535332032"/>
                    </a:ext>
                  </a:extLst>
                </a:gridCol>
                <a:gridCol w="947147">
                  <a:extLst>
                    <a:ext uri="{9D8B030D-6E8A-4147-A177-3AD203B41FA5}">
                      <a16:colId xmlns:a16="http://schemas.microsoft.com/office/drawing/2014/main" val="3955838336"/>
                    </a:ext>
                  </a:extLst>
                </a:gridCol>
                <a:gridCol w="1510317">
                  <a:extLst>
                    <a:ext uri="{9D8B030D-6E8A-4147-A177-3AD203B41FA5}">
                      <a16:colId xmlns:a16="http://schemas.microsoft.com/office/drawing/2014/main" val="3338823917"/>
                    </a:ext>
                  </a:extLst>
                </a:gridCol>
                <a:gridCol w="895950">
                  <a:extLst>
                    <a:ext uri="{9D8B030D-6E8A-4147-A177-3AD203B41FA5}">
                      <a16:colId xmlns:a16="http://schemas.microsoft.com/office/drawing/2014/main" val="569202301"/>
                    </a:ext>
                  </a:extLst>
                </a:gridCol>
                <a:gridCol w="1490406">
                  <a:extLst>
                    <a:ext uri="{9D8B030D-6E8A-4147-A177-3AD203B41FA5}">
                      <a16:colId xmlns:a16="http://schemas.microsoft.com/office/drawing/2014/main" val="2824487884"/>
                    </a:ext>
                  </a:extLst>
                </a:gridCol>
                <a:gridCol w="1490406">
                  <a:extLst>
                    <a:ext uri="{9D8B030D-6E8A-4147-A177-3AD203B41FA5}">
                      <a16:colId xmlns:a16="http://schemas.microsoft.com/office/drawing/2014/main" val="1330065998"/>
                    </a:ext>
                  </a:extLst>
                </a:gridCol>
              </a:tblGrid>
              <a:tr h="183776">
                <a:tc>
                  <a:txBody>
                    <a:bodyPr/>
                    <a:lstStyle/>
                    <a:p>
                      <a:pPr algn="ctr" fontAlgn="b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 err="1">
                          <a:effectLst/>
                        </a:rPr>
                        <a:t>HashTable</a:t>
                      </a:r>
                      <a:r>
                        <a:rPr lang="zh-TW" altLang="en-US" sz="1200" u="none" strike="noStrike" dirty="0">
                          <a:effectLst/>
                        </a:rPr>
                        <a:t>版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花費</a:t>
                      </a:r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花費</a:t>
                      </a:r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>
                          <a:effectLst/>
                        </a:rPr>
                        <a:t>Bit-board   </a:t>
                      </a:r>
                      <a:r>
                        <a:rPr lang="en-US" altLang="zh-TW" sz="1200" u="none" strike="noStrike" dirty="0" err="1">
                          <a:effectLst/>
                        </a:rPr>
                        <a:t>HashTable</a:t>
                      </a:r>
                      <a:r>
                        <a:rPr lang="zh-TW" altLang="en-US" sz="1200" u="none" strike="noStrike" dirty="0">
                          <a:effectLst/>
                        </a:rPr>
                        <a:t>版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花費</a:t>
                      </a:r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花費</a:t>
                      </a:r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688644"/>
                  </a:ext>
                </a:extLst>
              </a:tr>
              <a:tr h="330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board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(Time)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(Node)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S1(Time)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S2(Time)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(Time)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(Node)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S1(Time)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S2(Time)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969881"/>
                  </a:ext>
                </a:extLst>
              </a:tr>
              <a:tr h="33079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1390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196.54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365,863,612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37.68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20.79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142.86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365,863,612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27.97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18.44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9430"/>
                  </a:ext>
                </a:extLst>
              </a:tr>
              <a:tr h="33079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1263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334.77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606,457,041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76.65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36.03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253.22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606,457,041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49.73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33.21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930543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2684D6FF-A8AC-4BE1-B48E-D70FD5A8F13A}"/>
              </a:ext>
            </a:extLst>
          </p:cNvPr>
          <p:cNvSpPr txBox="1"/>
          <p:nvPr/>
        </p:nvSpPr>
        <p:spPr>
          <a:xfrm>
            <a:off x="829115" y="586136"/>
            <a:ext cx="102311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u="none" strike="noStrike" dirty="0">
                <a:effectLst/>
              </a:rPr>
              <a:t>花費</a:t>
            </a:r>
            <a:r>
              <a:rPr lang="en-US" altLang="zh-TW" sz="1600" b="1" dirty="0"/>
              <a:t>1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:</a:t>
            </a:r>
            <a:r>
              <a:rPr lang="zh-TW" altLang="en-US" sz="1600" b="1" dirty="0"/>
              <a:t> 當 翻轉棋子 和 下棋 和 變更顏色，都需要藉由</a:t>
            </a:r>
            <a:r>
              <a:rPr lang="en-US" altLang="zh-TW" sz="1600" b="1" dirty="0"/>
              <a:t>XOR</a:t>
            </a:r>
            <a:r>
              <a:rPr lang="zh-TW" altLang="en-US" sz="1600" b="1" dirty="0"/>
              <a:t>更改</a:t>
            </a:r>
            <a:r>
              <a:rPr lang="en-US" altLang="zh-TW" sz="1600" b="1" dirty="0"/>
              <a:t>hash Key</a:t>
            </a:r>
          </a:p>
          <a:p>
            <a:r>
              <a:rPr lang="zh-TW" altLang="en-US" sz="1600" u="none" strike="noStrike" dirty="0">
                <a:effectLst/>
              </a:rPr>
              <a:t>花費</a:t>
            </a:r>
            <a:r>
              <a:rPr lang="en-US" altLang="zh-TW" sz="1600" b="1" dirty="0"/>
              <a:t>2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:</a:t>
            </a:r>
            <a:r>
              <a:rPr lang="zh-TW" altLang="en-US" sz="1600" b="1" dirty="0"/>
              <a:t> 每個節點進入</a:t>
            </a:r>
            <a:r>
              <a:rPr lang="en-US" altLang="zh-TW" sz="1600" b="1" dirty="0"/>
              <a:t>function</a:t>
            </a:r>
            <a:r>
              <a:rPr lang="zh-TW" altLang="en-US" sz="1600" b="1" dirty="0"/>
              <a:t>中，需先查找</a:t>
            </a:r>
            <a:r>
              <a:rPr lang="en-US" altLang="zh-TW" sz="1600" b="1" dirty="0" err="1">
                <a:solidFill>
                  <a:srgbClr val="00B050"/>
                </a:solidFill>
              </a:rPr>
              <a:t>hashTable</a:t>
            </a:r>
            <a:r>
              <a:rPr lang="zh-TW" altLang="en-US" sz="1600" b="1" dirty="0"/>
              <a:t>中是否存放</a:t>
            </a:r>
            <a:r>
              <a:rPr lang="en-US" altLang="zh-TW" sz="1600" b="1" dirty="0"/>
              <a:t>+</a:t>
            </a:r>
            <a:r>
              <a:rPr lang="zh-TW" altLang="en-US" sz="1600" b="1" dirty="0"/>
              <a:t>判斷</a:t>
            </a:r>
            <a:r>
              <a:rPr lang="en-US" altLang="zh-TW" sz="1600" b="1" dirty="0"/>
              <a:t>flag+</a:t>
            </a:r>
            <a:r>
              <a:rPr lang="zh-TW" altLang="en-US" sz="1600" b="1" dirty="0"/>
              <a:t>更新</a:t>
            </a:r>
            <a:r>
              <a:rPr lang="en-US" altLang="zh-TW" sz="1600" b="1" dirty="0" err="1">
                <a:solidFill>
                  <a:srgbClr val="00B050"/>
                </a:solidFill>
              </a:rPr>
              <a:t>hashTable</a:t>
            </a:r>
            <a:endParaRPr lang="en-US" altLang="zh-TW" sz="1600" b="1" dirty="0">
              <a:solidFill>
                <a:srgbClr val="00B050"/>
              </a:solidFill>
            </a:endParaRPr>
          </a:p>
        </p:txBody>
      </p:sp>
      <p:graphicFrame>
        <p:nvGraphicFramePr>
          <p:cNvPr id="11" name="表格 6">
            <a:extLst>
              <a:ext uri="{FF2B5EF4-FFF2-40B4-BE49-F238E27FC236}">
                <a16:creationId xmlns:a16="http://schemas.microsoft.com/office/drawing/2014/main" id="{2EB28F29-65C7-4AD2-B7D2-0D9BA58AB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908250"/>
              </p:ext>
            </p:extLst>
          </p:nvPr>
        </p:nvGraphicFramePr>
        <p:xfrm>
          <a:off x="7242184" y="3798332"/>
          <a:ext cx="2568042" cy="2585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338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725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0F2892E3-B441-4B0D-875A-A520EA659C83}"/>
              </a:ext>
            </a:extLst>
          </p:cNvPr>
          <p:cNvSpPr txBox="1"/>
          <p:nvPr/>
        </p:nvSpPr>
        <p:spPr>
          <a:xfrm>
            <a:off x="7053019" y="3429023"/>
            <a:ext cx="868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altLang="zh-TW" sz="1800" u="none" strike="noStrike" dirty="0">
                <a:effectLst/>
              </a:rPr>
              <a:t>1263</a:t>
            </a:r>
            <a:endParaRPr lang="en-US" altLang="zh-TW" sz="1800" b="0" i="0" u="none" strike="noStrike" dirty="0">
              <a:solidFill>
                <a:srgbClr val="00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3FADCEE4-9C46-4309-9A77-06FE65ACF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277179"/>
              </p:ext>
            </p:extLst>
          </p:nvPr>
        </p:nvGraphicFramePr>
        <p:xfrm>
          <a:off x="1700711" y="3798332"/>
          <a:ext cx="2568042" cy="2585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338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725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BDC73C21-0D0B-4D35-9063-2783F6E2A400}"/>
              </a:ext>
            </a:extLst>
          </p:cNvPr>
          <p:cNvSpPr txBox="1"/>
          <p:nvPr/>
        </p:nvSpPr>
        <p:spPr>
          <a:xfrm>
            <a:off x="1581583" y="3429000"/>
            <a:ext cx="788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altLang="zh-TW" sz="1800" u="none" strike="noStrike" dirty="0">
                <a:effectLst/>
              </a:rPr>
              <a:t>1390</a:t>
            </a:r>
            <a:endParaRPr lang="en-US" altLang="zh-TW" sz="1800" b="0" i="0" u="none" strike="noStrike" dirty="0">
              <a:solidFill>
                <a:srgbClr val="00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48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D37DFC-A4A9-4CA1-9AB7-210C5DC9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之後進度項目討論優先順序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AF5C87-1358-4BEE-A20F-A98103F5C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755191" cy="3649133"/>
          </a:xfrm>
        </p:spPr>
        <p:txBody>
          <a:bodyPr/>
          <a:lstStyle/>
          <a:p>
            <a:r>
              <a:rPr lang="en-US" altLang="zh-TW" dirty="0" err="1"/>
              <a:t>Yahari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王暄喻學長有跟我說目前</a:t>
            </a:r>
            <a:r>
              <a:rPr lang="en-US" altLang="zh-TW" dirty="0"/>
              <a:t>Lab</a:t>
            </a:r>
            <a:r>
              <a:rPr lang="zh-TW" altLang="en-US" dirty="0"/>
              <a:t>配給我的那台需要重灌回</a:t>
            </a:r>
            <a:r>
              <a:rPr lang="en-US" altLang="zh-TW" dirty="0"/>
              <a:t>Linux</a:t>
            </a:r>
            <a:r>
              <a:rPr lang="zh-TW" altLang="en-US" dirty="0"/>
              <a:t>，並且需要跟老師您拿印疊</a:t>
            </a:r>
            <a:r>
              <a:rPr lang="en-US" altLang="zh-TW" dirty="0"/>
              <a:t>10TB</a:t>
            </a:r>
            <a:r>
              <a:rPr lang="zh-TW" altLang="en-US" dirty="0"/>
              <a:t>，之後好像需要到中研院那邊拿新版本的</a:t>
            </a:r>
            <a:endParaRPr lang="en-US" altLang="zh-TW" dirty="0"/>
          </a:p>
          <a:p>
            <a:r>
              <a:rPr lang="zh-TW" altLang="en-US" dirty="0"/>
              <a:t>暗棋平台</a:t>
            </a:r>
            <a:endParaRPr lang="en-US" altLang="zh-TW" dirty="0"/>
          </a:p>
          <a:p>
            <a:r>
              <a:rPr lang="zh-TW" altLang="en-US" dirty="0"/>
              <a:t>接黑白棋平台 </a:t>
            </a:r>
            <a:r>
              <a:rPr lang="en-US" altLang="zh-TW" dirty="0"/>
              <a:t>–</a:t>
            </a:r>
            <a:r>
              <a:rPr lang="zh-TW" altLang="en-US" dirty="0"/>
              <a:t> 目前還</a:t>
            </a:r>
            <a:r>
              <a:rPr lang="zh-TW" altLang="en-US"/>
              <a:t>正在弄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4145EE-DA1F-45C3-9383-5E3615F87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068" y="1337733"/>
            <a:ext cx="4392131" cy="479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80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DC2D0E4-0444-491F-B81F-3A5173294464}"/>
              </a:ext>
            </a:extLst>
          </p:cNvPr>
          <p:cNvSpPr txBox="1"/>
          <p:nvPr/>
        </p:nvSpPr>
        <p:spPr>
          <a:xfrm>
            <a:off x="3429000" y="2705725"/>
            <a:ext cx="533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/>
              <a:t>報告結束</a:t>
            </a:r>
            <a:endParaRPr lang="en-US" altLang="zh-TW" sz="4400" dirty="0"/>
          </a:p>
          <a:p>
            <a:pPr algn="ctr"/>
            <a:r>
              <a:rPr lang="zh-TW" altLang="en-US" sz="4400" dirty="0"/>
              <a:t>謝謝</a:t>
            </a:r>
          </a:p>
        </p:txBody>
      </p:sp>
    </p:spTree>
    <p:extLst>
      <p:ext uri="{BB962C8B-B14F-4D97-AF65-F5344CB8AC3E}">
        <p14:creationId xmlns:p14="http://schemas.microsoft.com/office/powerpoint/2010/main" val="4293991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2774</TotalTime>
  <Words>429</Words>
  <Application>Microsoft Office PowerPoint</Application>
  <PresentationFormat>寬螢幕</PresentationFormat>
  <Paragraphs>121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Wingdings</vt:lpstr>
      <vt:lpstr>天體</vt:lpstr>
      <vt:lpstr>週進度報告(02/11)</vt:lpstr>
      <vt:lpstr>目錄</vt:lpstr>
      <vt:lpstr>PowerPoint 簡報</vt:lpstr>
      <vt:lpstr>PowerPoint 簡報</vt:lpstr>
      <vt:lpstr>PowerPoint 簡報</vt:lpstr>
      <vt:lpstr>PowerPoint 簡報</vt:lpstr>
      <vt:lpstr>PowerPoint 簡報</vt:lpstr>
      <vt:lpstr>之後進度項目討論優先順序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Othello (黑白棋)</dc:title>
  <dc:creator>A6221010</dc:creator>
  <cp:lastModifiedBy>A6221010</cp:lastModifiedBy>
  <cp:revision>49</cp:revision>
  <dcterms:created xsi:type="dcterms:W3CDTF">2021-11-24T18:19:19Z</dcterms:created>
  <dcterms:modified xsi:type="dcterms:W3CDTF">2022-02-11T02:00:30Z</dcterms:modified>
</cp:coreProperties>
</file>