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6" r:id="rId4"/>
    <p:sldId id="365" r:id="rId5"/>
    <p:sldId id="379" r:id="rId6"/>
    <p:sldId id="380" r:id="rId7"/>
    <p:sldId id="381" r:id="rId8"/>
    <p:sldId id="382" r:id="rId9"/>
    <p:sldId id="387" r:id="rId10"/>
    <p:sldId id="394" r:id="rId11"/>
    <p:sldId id="390" r:id="rId12"/>
    <p:sldId id="389" r:id="rId13"/>
    <p:sldId id="396" r:id="rId14"/>
    <p:sldId id="397" r:id="rId15"/>
    <p:sldId id="408" r:id="rId16"/>
    <p:sldId id="410" r:id="rId17"/>
    <p:sldId id="409" r:id="rId18"/>
    <p:sldId id="411" r:id="rId19"/>
    <p:sldId id="41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Base</a:t>
            </a:r>
            <a:r>
              <a:rPr lang="zh-TW" dirty="0"/>
              <a:t>與 </a:t>
            </a:r>
            <a:r>
              <a:rPr lang="en-US" dirty="0"/>
              <a:t>TT </a:t>
            </a:r>
            <a:r>
              <a:rPr lang="zh-TW" dirty="0"/>
              <a:t>比較</a:t>
            </a:r>
            <a:r>
              <a:rPr lang="en-US" dirty="0"/>
              <a:t>(Node</a:t>
            </a:r>
            <a:r>
              <a:rPr lang="zh-TW" dirty="0"/>
              <a:t>數量</a:t>
            </a:r>
            <a:r>
              <a:rPr lang="en-US" dirty="0"/>
              <a:t>)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2618184739267362E-2"/>
          <c:y val="9.3479545025014127E-2"/>
          <c:w val="0.89495426224592123"/>
          <c:h val="0.7880550844836105"/>
        </c:manualLayout>
      </c:layout>
      <c:barChart>
        <c:barDir val="col"/>
        <c:grouping val="clustered"/>
        <c:varyColors val="0"/>
        <c:ser>
          <c:idx val="0"/>
          <c:order val="0"/>
          <c:tx>
            <c:v>Base-PK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工作表2!$C$2:$C$31</c:f>
              <c:numCache>
                <c:formatCode>General</c:formatCode>
                <c:ptCount val="30"/>
                <c:pt idx="0">
                  <c:v>2820925</c:v>
                </c:pt>
                <c:pt idx="1">
                  <c:v>6458619</c:v>
                </c:pt>
                <c:pt idx="2">
                  <c:v>5594112</c:v>
                </c:pt>
                <c:pt idx="3">
                  <c:v>24604501</c:v>
                </c:pt>
                <c:pt idx="4">
                  <c:v>23053895</c:v>
                </c:pt>
                <c:pt idx="5">
                  <c:v>20548168</c:v>
                </c:pt>
                <c:pt idx="6">
                  <c:v>36356709</c:v>
                </c:pt>
                <c:pt idx="7">
                  <c:v>46635509</c:v>
                </c:pt>
                <c:pt idx="8">
                  <c:v>47637853</c:v>
                </c:pt>
                <c:pt idx="9">
                  <c:v>268754944</c:v>
                </c:pt>
                <c:pt idx="10">
                  <c:v>357291577</c:v>
                </c:pt>
                <c:pt idx="11">
                  <c:v>1097137157</c:v>
                </c:pt>
                <c:pt idx="12">
                  <c:v>230621257</c:v>
                </c:pt>
                <c:pt idx="13">
                  <c:v>52593853</c:v>
                </c:pt>
                <c:pt idx="14">
                  <c:v>61010053</c:v>
                </c:pt>
                <c:pt idx="15">
                  <c:v>86261815</c:v>
                </c:pt>
                <c:pt idx="16">
                  <c:v>61624015</c:v>
                </c:pt>
                <c:pt idx="17">
                  <c:v>37767385</c:v>
                </c:pt>
                <c:pt idx="18">
                  <c:v>16839855</c:v>
                </c:pt>
                <c:pt idx="19">
                  <c:v>2920113</c:v>
                </c:pt>
                <c:pt idx="20">
                  <c:v>1523061</c:v>
                </c:pt>
                <c:pt idx="21">
                  <c:v>431262</c:v>
                </c:pt>
                <c:pt idx="22">
                  <c:v>260304</c:v>
                </c:pt>
                <c:pt idx="23">
                  <c:v>106670</c:v>
                </c:pt>
                <c:pt idx="24">
                  <c:v>7366</c:v>
                </c:pt>
                <c:pt idx="25">
                  <c:v>1319</c:v>
                </c:pt>
                <c:pt idx="26">
                  <c:v>228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3-4496-8536-33532ED416F0}"/>
            </c:ext>
          </c:extLst>
        </c:ser>
        <c:ser>
          <c:idx val="1"/>
          <c:order val="1"/>
          <c:tx>
            <c:v>hashTable-PK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工作表2!$E$2:$E$31</c:f>
              <c:numCache>
                <c:formatCode>General</c:formatCode>
                <c:ptCount val="30"/>
                <c:pt idx="0">
                  <c:v>2171925</c:v>
                </c:pt>
                <c:pt idx="1">
                  <c:v>4985500</c:v>
                </c:pt>
                <c:pt idx="2">
                  <c:v>3921847</c:v>
                </c:pt>
                <c:pt idx="3">
                  <c:v>18795330</c:v>
                </c:pt>
                <c:pt idx="4">
                  <c:v>15066521</c:v>
                </c:pt>
                <c:pt idx="5">
                  <c:v>15109911</c:v>
                </c:pt>
                <c:pt idx="6">
                  <c:v>23879341</c:v>
                </c:pt>
                <c:pt idx="7">
                  <c:v>27479738</c:v>
                </c:pt>
                <c:pt idx="8">
                  <c:v>26507019</c:v>
                </c:pt>
                <c:pt idx="9">
                  <c:v>141434975</c:v>
                </c:pt>
                <c:pt idx="10">
                  <c:v>144973565</c:v>
                </c:pt>
                <c:pt idx="11">
                  <c:v>422913398</c:v>
                </c:pt>
                <c:pt idx="12">
                  <c:v>122645119</c:v>
                </c:pt>
                <c:pt idx="13">
                  <c:v>28630698</c:v>
                </c:pt>
                <c:pt idx="14">
                  <c:v>34671407</c:v>
                </c:pt>
                <c:pt idx="15">
                  <c:v>44542113</c:v>
                </c:pt>
                <c:pt idx="16">
                  <c:v>31011449</c:v>
                </c:pt>
                <c:pt idx="17">
                  <c:v>22542464</c:v>
                </c:pt>
                <c:pt idx="18">
                  <c:v>10720232</c:v>
                </c:pt>
                <c:pt idx="19">
                  <c:v>1759925</c:v>
                </c:pt>
                <c:pt idx="20">
                  <c:v>914512</c:v>
                </c:pt>
                <c:pt idx="21">
                  <c:v>266485</c:v>
                </c:pt>
                <c:pt idx="22">
                  <c:v>157448</c:v>
                </c:pt>
                <c:pt idx="23">
                  <c:v>68885</c:v>
                </c:pt>
                <c:pt idx="24">
                  <c:v>4936</c:v>
                </c:pt>
                <c:pt idx="25">
                  <c:v>1166</c:v>
                </c:pt>
                <c:pt idx="26">
                  <c:v>210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3-4496-8536-33532ED41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22024032"/>
        <c:axId val="1622024864"/>
      </c:barChart>
      <c:catAx>
        <c:axId val="162202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回合</a:t>
                </a:r>
              </a:p>
            </c:rich>
          </c:tx>
          <c:layout>
            <c:manualLayout>
              <c:xMode val="edge"/>
              <c:yMode val="edge"/>
              <c:x val="0.59855899097877063"/>
              <c:y val="0.94113597975478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2024864"/>
        <c:crosses val="autoZero"/>
        <c:auto val="1"/>
        <c:lblAlgn val="ctr"/>
        <c:lblOffset val="100"/>
        <c:noMultiLvlLbl val="0"/>
      </c:catAx>
      <c:valAx>
        <c:axId val="162202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</a:t>
                </a:r>
                <a:r>
                  <a:rPr lang="zh-TW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20240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Base </a:t>
            </a:r>
            <a:r>
              <a:rPr lang="zh-TW" dirty="0"/>
              <a:t>與 </a:t>
            </a:r>
            <a:r>
              <a:rPr lang="en-US" dirty="0"/>
              <a:t>TT </a:t>
            </a:r>
            <a:r>
              <a:rPr lang="zh-TW" dirty="0"/>
              <a:t>比較</a:t>
            </a:r>
            <a:r>
              <a:rPr lang="en-US" dirty="0"/>
              <a:t>(Time)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87672513271073E-2"/>
          <c:y val="9.3479545025014127E-2"/>
          <c:w val="0.90123274867289271"/>
          <c:h val="0.73857990241818816"/>
        </c:manualLayout>
      </c:layout>
      <c:barChart>
        <c:barDir val="col"/>
        <c:grouping val="clustered"/>
        <c:varyColors val="0"/>
        <c:ser>
          <c:idx val="0"/>
          <c:order val="0"/>
          <c:tx>
            <c:v>Base-PK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工作表2!$B$2:$B$31</c:f>
              <c:numCache>
                <c:formatCode>General</c:formatCode>
                <c:ptCount val="30"/>
                <c:pt idx="0">
                  <c:v>1.355</c:v>
                </c:pt>
                <c:pt idx="1">
                  <c:v>3.1349999999999998</c:v>
                </c:pt>
                <c:pt idx="2">
                  <c:v>2.6539999999999999</c:v>
                </c:pt>
                <c:pt idx="3">
                  <c:v>10.433999999999999</c:v>
                </c:pt>
                <c:pt idx="4">
                  <c:v>10.268000000000001</c:v>
                </c:pt>
                <c:pt idx="5">
                  <c:v>8.8640000000000008</c:v>
                </c:pt>
                <c:pt idx="6">
                  <c:v>13.55</c:v>
                </c:pt>
                <c:pt idx="7">
                  <c:v>17.757000000000001</c:v>
                </c:pt>
                <c:pt idx="8">
                  <c:v>17.643000000000001</c:v>
                </c:pt>
                <c:pt idx="9">
                  <c:v>97.503</c:v>
                </c:pt>
                <c:pt idx="10">
                  <c:v>123.276</c:v>
                </c:pt>
                <c:pt idx="11">
                  <c:v>370.464</c:v>
                </c:pt>
                <c:pt idx="12">
                  <c:v>80.852999999999994</c:v>
                </c:pt>
                <c:pt idx="13">
                  <c:v>19.158999999999999</c:v>
                </c:pt>
                <c:pt idx="14">
                  <c:v>22.338000000000001</c:v>
                </c:pt>
                <c:pt idx="15">
                  <c:v>32.279000000000003</c:v>
                </c:pt>
                <c:pt idx="16">
                  <c:v>24.94</c:v>
                </c:pt>
                <c:pt idx="17">
                  <c:v>16.334</c:v>
                </c:pt>
                <c:pt idx="18">
                  <c:v>7.5049999999999999</c:v>
                </c:pt>
                <c:pt idx="19">
                  <c:v>1.6240000000000001</c:v>
                </c:pt>
                <c:pt idx="20">
                  <c:v>0.90600000000000003</c:v>
                </c:pt>
                <c:pt idx="21">
                  <c:v>0.25</c:v>
                </c:pt>
                <c:pt idx="22">
                  <c:v>0.17199999999999999</c:v>
                </c:pt>
                <c:pt idx="23">
                  <c:v>0.109</c:v>
                </c:pt>
                <c:pt idx="24">
                  <c:v>1.4999999999999999E-2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8-4045-83B3-0CBD67FFDE77}"/>
            </c:ext>
          </c:extLst>
        </c:ser>
        <c:ser>
          <c:idx val="1"/>
          <c:order val="1"/>
          <c:tx>
            <c:v>hashTable-PK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工作表2!$D$2:$D$31</c:f>
              <c:numCache>
                <c:formatCode>General</c:formatCode>
                <c:ptCount val="30"/>
                <c:pt idx="0">
                  <c:v>1.5529999999999999</c:v>
                </c:pt>
                <c:pt idx="1">
                  <c:v>3.0470000000000002</c:v>
                </c:pt>
                <c:pt idx="2">
                  <c:v>2.1459999999999999</c:v>
                </c:pt>
                <c:pt idx="3">
                  <c:v>9.6869999999999994</c:v>
                </c:pt>
                <c:pt idx="4">
                  <c:v>7.4080000000000004</c:v>
                </c:pt>
                <c:pt idx="5">
                  <c:v>7.0620000000000003</c:v>
                </c:pt>
                <c:pt idx="6">
                  <c:v>10.782</c:v>
                </c:pt>
                <c:pt idx="7">
                  <c:v>13.223000000000001</c:v>
                </c:pt>
                <c:pt idx="8">
                  <c:v>13.129</c:v>
                </c:pt>
                <c:pt idx="9">
                  <c:v>72.936999999999998</c:v>
                </c:pt>
                <c:pt idx="10">
                  <c:v>72.700999999999993</c:v>
                </c:pt>
                <c:pt idx="11">
                  <c:v>216.864</c:v>
                </c:pt>
                <c:pt idx="12">
                  <c:v>61.848999999999997</c:v>
                </c:pt>
                <c:pt idx="13">
                  <c:v>15.513999999999999</c:v>
                </c:pt>
                <c:pt idx="14">
                  <c:v>18.873999999999999</c:v>
                </c:pt>
                <c:pt idx="15">
                  <c:v>25.861999999999998</c:v>
                </c:pt>
                <c:pt idx="16">
                  <c:v>18.670999999999999</c:v>
                </c:pt>
                <c:pt idx="17">
                  <c:v>15.198</c:v>
                </c:pt>
                <c:pt idx="18">
                  <c:v>7.0110000000000001</c:v>
                </c:pt>
                <c:pt idx="19">
                  <c:v>1.1399999999999999</c:v>
                </c:pt>
                <c:pt idx="20">
                  <c:v>0.63500000000000001</c:v>
                </c:pt>
                <c:pt idx="21">
                  <c:v>0.188</c:v>
                </c:pt>
                <c:pt idx="22">
                  <c:v>0.11</c:v>
                </c:pt>
                <c:pt idx="23">
                  <c:v>6.2E-2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48-4045-83B3-0CBD67FFD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22024032"/>
        <c:axId val="1622024864"/>
      </c:barChart>
      <c:catAx>
        <c:axId val="162202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回合</a:t>
                </a:r>
              </a:p>
            </c:rich>
          </c:tx>
          <c:layout>
            <c:manualLayout>
              <c:xMode val="edge"/>
              <c:yMode val="edge"/>
              <c:x val="0.58386705933523975"/>
              <c:y val="0.9432886443552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2024864"/>
        <c:crosses val="autoZero"/>
        <c:auto val="1"/>
        <c:lblAlgn val="ctr"/>
        <c:lblOffset val="100"/>
        <c:noMultiLvlLbl val="0"/>
      </c:catAx>
      <c:valAx>
        <c:axId val="162202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秒</a:t>
                </a:r>
              </a:p>
            </c:rich>
          </c:tx>
          <c:layout>
            <c:manualLayout>
              <c:xMode val="edge"/>
              <c:yMode val="edge"/>
              <c:x val="1.1050121480949953E-2"/>
              <c:y val="0.452452808761175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20240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TW" dirty="0"/>
              <a:t>B</a:t>
            </a:r>
            <a:r>
              <a:rPr lang="en-US" dirty="0"/>
              <a:t>ase vs TT vs AS</a:t>
            </a:r>
            <a:r>
              <a:rPr lang="zh-TW" dirty="0"/>
              <a:t> </a:t>
            </a:r>
            <a:r>
              <a:rPr lang="en-US" dirty="0"/>
              <a:t>vs TT+AS</a:t>
            </a:r>
            <a:r>
              <a:rPr lang="zh-TW" dirty="0"/>
              <a:t> </a:t>
            </a:r>
            <a:r>
              <a:rPr lang="en-US" dirty="0"/>
              <a:t>-</a:t>
            </a:r>
            <a:r>
              <a:rPr lang="zh-TW" dirty="0"/>
              <a:t> </a:t>
            </a:r>
            <a:r>
              <a:rPr lang="en-US" dirty="0"/>
              <a:t>Node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1362964945128318"/>
          <c:y val="9.9837256112788764E-2"/>
          <c:w val="0.87345305701112685"/>
          <c:h val="0.79300733345105168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工作表1!$B$1:$B$30</c:f>
              <c:numCache>
                <c:formatCode>General</c:formatCode>
                <c:ptCount val="30"/>
                <c:pt idx="0">
                  <c:v>2820925</c:v>
                </c:pt>
                <c:pt idx="1">
                  <c:v>6458619</c:v>
                </c:pt>
                <c:pt idx="2">
                  <c:v>5594112</c:v>
                </c:pt>
                <c:pt idx="3">
                  <c:v>24604501</c:v>
                </c:pt>
                <c:pt idx="4">
                  <c:v>23053895</c:v>
                </c:pt>
                <c:pt idx="5">
                  <c:v>20548168</c:v>
                </c:pt>
                <c:pt idx="6">
                  <c:v>36356709</c:v>
                </c:pt>
                <c:pt idx="7">
                  <c:v>46635509</c:v>
                </c:pt>
                <c:pt idx="8">
                  <c:v>47637853</c:v>
                </c:pt>
                <c:pt idx="9">
                  <c:v>268754944</c:v>
                </c:pt>
                <c:pt idx="10">
                  <c:v>357291577</c:v>
                </c:pt>
                <c:pt idx="11">
                  <c:v>1097137157</c:v>
                </c:pt>
                <c:pt idx="12">
                  <c:v>230621257</c:v>
                </c:pt>
                <c:pt idx="13">
                  <c:v>52593853</c:v>
                </c:pt>
                <c:pt idx="14">
                  <c:v>61010053</c:v>
                </c:pt>
                <c:pt idx="15">
                  <c:v>86261815</c:v>
                </c:pt>
                <c:pt idx="16">
                  <c:v>61624015</c:v>
                </c:pt>
                <c:pt idx="17">
                  <c:v>37767385</c:v>
                </c:pt>
                <c:pt idx="18">
                  <c:v>16839855</c:v>
                </c:pt>
                <c:pt idx="19">
                  <c:v>2920113</c:v>
                </c:pt>
                <c:pt idx="20">
                  <c:v>1523061</c:v>
                </c:pt>
                <c:pt idx="21">
                  <c:v>431262</c:v>
                </c:pt>
                <c:pt idx="22">
                  <c:v>260304</c:v>
                </c:pt>
                <c:pt idx="23">
                  <c:v>106670</c:v>
                </c:pt>
                <c:pt idx="24">
                  <c:v>7366</c:v>
                </c:pt>
                <c:pt idx="25">
                  <c:v>1319</c:v>
                </c:pt>
                <c:pt idx="26">
                  <c:v>228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1-44A2-AF5C-E620C0210215}"/>
            </c:ext>
          </c:extLst>
        </c:ser>
        <c:ser>
          <c:idx val="1"/>
          <c:order val="1"/>
          <c:tx>
            <c:v>TT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工作表1!$D$1:$D$30</c:f>
              <c:numCache>
                <c:formatCode>General</c:formatCode>
                <c:ptCount val="30"/>
                <c:pt idx="0">
                  <c:v>2171925</c:v>
                </c:pt>
                <c:pt idx="1">
                  <c:v>4985500</c:v>
                </c:pt>
                <c:pt idx="2">
                  <c:v>3921847</c:v>
                </c:pt>
                <c:pt idx="3">
                  <c:v>18795330</c:v>
                </c:pt>
                <c:pt idx="4">
                  <c:v>15066521</c:v>
                </c:pt>
                <c:pt idx="5">
                  <c:v>15109911</c:v>
                </c:pt>
                <c:pt idx="6">
                  <c:v>23879341</c:v>
                </c:pt>
                <c:pt idx="7">
                  <c:v>27479738</c:v>
                </c:pt>
                <c:pt idx="8">
                  <c:v>26507019</c:v>
                </c:pt>
                <c:pt idx="9">
                  <c:v>141434975</c:v>
                </c:pt>
                <c:pt idx="10">
                  <c:v>144973565</c:v>
                </c:pt>
                <c:pt idx="11">
                  <c:v>422913398</c:v>
                </c:pt>
                <c:pt idx="12">
                  <c:v>122645119</c:v>
                </c:pt>
                <c:pt idx="13">
                  <c:v>28630698</c:v>
                </c:pt>
                <c:pt idx="14">
                  <c:v>34671407</c:v>
                </c:pt>
                <c:pt idx="15">
                  <c:v>44542113</c:v>
                </c:pt>
                <c:pt idx="16">
                  <c:v>31011449</c:v>
                </c:pt>
                <c:pt idx="17">
                  <c:v>22542464</c:v>
                </c:pt>
                <c:pt idx="18">
                  <c:v>10720232</c:v>
                </c:pt>
                <c:pt idx="19">
                  <c:v>1759925</c:v>
                </c:pt>
                <c:pt idx="20">
                  <c:v>914512</c:v>
                </c:pt>
                <c:pt idx="21">
                  <c:v>266485</c:v>
                </c:pt>
                <c:pt idx="22">
                  <c:v>157448</c:v>
                </c:pt>
                <c:pt idx="23">
                  <c:v>68885</c:v>
                </c:pt>
                <c:pt idx="24">
                  <c:v>4936</c:v>
                </c:pt>
                <c:pt idx="25">
                  <c:v>1166</c:v>
                </c:pt>
                <c:pt idx="26">
                  <c:v>210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D1-44A2-AF5C-E620C0210215}"/>
            </c:ext>
          </c:extLst>
        </c:ser>
        <c:ser>
          <c:idx val="2"/>
          <c:order val="2"/>
          <c:tx>
            <c:v>AS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工作表1!$F$1:$F$30</c:f>
              <c:numCache>
                <c:formatCode>General</c:formatCode>
                <c:ptCount val="30"/>
                <c:pt idx="0">
                  <c:v>2658735</c:v>
                </c:pt>
                <c:pt idx="1">
                  <c:v>5771775</c:v>
                </c:pt>
                <c:pt idx="2">
                  <c:v>5457939</c:v>
                </c:pt>
                <c:pt idx="3">
                  <c:v>23520528</c:v>
                </c:pt>
                <c:pt idx="4">
                  <c:v>21608129</c:v>
                </c:pt>
                <c:pt idx="5">
                  <c:v>19528598</c:v>
                </c:pt>
                <c:pt idx="6">
                  <c:v>34496715</c:v>
                </c:pt>
                <c:pt idx="7">
                  <c:v>43945910</c:v>
                </c:pt>
                <c:pt idx="8">
                  <c:v>41898374</c:v>
                </c:pt>
                <c:pt idx="9">
                  <c:v>232524543</c:v>
                </c:pt>
                <c:pt idx="10">
                  <c:v>282467617</c:v>
                </c:pt>
                <c:pt idx="11">
                  <c:v>224202098</c:v>
                </c:pt>
                <c:pt idx="12">
                  <c:v>204989204</c:v>
                </c:pt>
                <c:pt idx="13">
                  <c:v>44645642</c:v>
                </c:pt>
                <c:pt idx="14">
                  <c:v>60106458</c:v>
                </c:pt>
                <c:pt idx="15">
                  <c:v>84979973</c:v>
                </c:pt>
                <c:pt idx="16">
                  <c:v>64356051</c:v>
                </c:pt>
                <c:pt idx="17">
                  <c:v>38695165</c:v>
                </c:pt>
                <c:pt idx="18">
                  <c:v>17802811</c:v>
                </c:pt>
                <c:pt idx="19">
                  <c:v>2925677</c:v>
                </c:pt>
                <c:pt idx="20">
                  <c:v>931085</c:v>
                </c:pt>
                <c:pt idx="21">
                  <c:v>411346</c:v>
                </c:pt>
                <c:pt idx="22">
                  <c:v>171846</c:v>
                </c:pt>
                <c:pt idx="23">
                  <c:v>40945</c:v>
                </c:pt>
                <c:pt idx="24">
                  <c:v>6613</c:v>
                </c:pt>
                <c:pt idx="25">
                  <c:v>760</c:v>
                </c:pt>
                <c:pt idx="26">
                  <c:v>220</c:v>
                </c:pt>
                <c:pt idx="27">
                  <c:v>30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D1-44A2-AF5C-E620C0210215}"/>
            </c:ext>
          </c:extLst>
        </c:ser>
        <c:ser>
          <c:idx val="3"/>
          <c:order val="3"/>
          <c:tx>
            <c:v>TT + AS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工作表1!$H$1:$H$30</c:f>
              <c:numCache>
                <c:formatCode>General</c:formatCode>
                <c:ptCount val="30"/>
                <c:pt idx="0">
                  <c:v>2050903</c:v>
                </c:pt>
                <c:pt idx="1">
                  <c:v>4448515</c:v>
                </c:pt>
                <c:pt idx="2">
                  <c:v>3820210</c:v>
                </c:pt>
                <c:pt idx="3">
                  <c:v>18067916</c:v>
                </c:pt>
                <c:pt idx="4">
                  <c:v>14054505</c:v>
                </c:pt>
                <c:pt idx="5">
                  <c:v>14448383</c:v>
                </c:pt>
                <c:pt idx="6">
                  <c:v>22765059</c:v>
                </c:pt>
                <c:pt idx="7">
                  <c:v>25849380</c:v>
                </c:pt>
                <c:pt idx="8">
                  <c:v>22715276</c:v>
                </c:pt>
                <c:pt idx="9">
                  <c:v>119933201</c:v>
                </c:pt>
                <c:pt idx="10">
                  <c:v>114173685</c:v>
                </c:pt>
                <c:pt idx="11">
                  <c:v>90841706</c:v>
                </c:pt>
                <c:pt idx="12">
                  <c:v>110579621</c:v>
                </c:pt>
                <c:pt idx="13">
                  <c:v>24848736</c:v>
                </c:pt>
                <c:pt idx="14">
                  <c:v>33305989</c:v>
                </c:pt>
                <c:pt idx="15">
                  <c:v>41166967</c:v>
                </c:pt>
                <c:pt idx="16">
                  <c:v>28455508</c:v>
                </c:pt>
                <c:pt idx="17">
                  <c:v>20121349</c:v>
                </c:pt>
                <c:pt idx="18">
                  <c:v>9851858</c:v>
                </c:pt>
                <c:pt idx="19">
                  <c:v>1729887</c:v>
                </c:pt>
                <c:pt idx="20">
                  <c:v>596906</c:v>
                </c:pt>
                <c:pt idx="21">
                  <c:v>216614</c:v>
                </c:pt>
                <c:pt idx="22">
                  <c:v>100643</c:v>
                </c:pt>
                <c:pt idx="23">
                  <c:v>27363</c:v>
                </c:pt>
                <c:pt idx="24">
                  <c:v>4279</c:v>
                </c:pt>
                <c:pt idx="25">
                  <c:v>647</c:v>
                </c:pt>
                <c:pt idx="26">
                  <c:v>202</c:v>
                </c:pt>
                <c:pt idx="27">
                  <c:v>30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D1-44A2-AF5C-E620C0210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47782623"/>
        <c:axId val="1429927135"/>
      </c:barChart>
      <c:catAx>
        <c:axId val="124778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回合</a:t>
                </a:r>
              </a:p>
            </c:rich>
          </c:tx>
          <c:layout>
            <c:manualLayout>
              <c:xMode val="edge"/>
              <c:yMode val="edge"/>
              <c:x val="0.58679638423767144"/>
              <c:y val="0.94960945657250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9927135"/>
        <c:crosses val="autoZero"/>
        <c:auto val="1"/>
        <c:lblAlgn val="ctr"/>
        <c:lblOffset val="100"/>
        <c:noMultiLvlLbl val="0"/>
      </c:catAx>
      <c:valAx>
        <c:axId val="14299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778262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TW" dirty="0"/>
              <a:t>B</a:t>
            </a:r>
            <a:r>
              <a:rPr lang="en-US" dirty="0"/>
              <a:t>ase vs TT vs AS</a:t>
            </a:r>
            <a:r>
              <a:rPr lang="zh-TW" dirty="0"/>
              <a:t> </a:t>
            </a:r>
            <a:r>
              <a:rPr lang="en-US" dirty="0"/>
              <a:t>vs TT+AS</a:t>
            </a:r>
            <a:r>
              <a:rPr lang="zh-TW" dirty="0"/>
              <a:t> </a:t>
            </a:r>
            <a:r>
              <a:rPr lang="en-US" dirty="0"/>
              <a:t>-</a:t>
            </a:r>
            <a:r>
              <a:rPr lang="zh-TW" dirty="0"/>
              <a:t> </a:t>
            </a:r>
            <a:r>
              <a:rPr lang="en-US" dirty="0"/>
              <a:t>Time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7.0330297694634142E-2"/>
          <c:y val="9.8888645881161752E-2"/>
          <c:w val="0.91685559148357865"/>
          <c:h val="0.7866078880747398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工作表1!$A$1:$A$30</c:f>
              <c:numCache>
                <c:formatCode>General</c:formatCode>
                <c:ptCount val="30"/>
                <c:pt idx="0">
                  <c:v>1.36</c:v>
                </c:pt>
                <c:pt idx="1">
                  <c:v>3.14</c:v>
                </c:pt>
                <c:pt idx="2">
                  <c:v>2.65</c:v>
                </c:pt>
                <c:pt idx="3">
                  <c:v>10.43</c:v>
                </c:pt>
                <c:pt idx="4">
                  <c:v>10.27</c:v>
                </c:pt>
                <c:pt idx="5">
                  <c:v>8.86</c:v>
                </c:pt>
                <c:pt idx="6">
                  <c:v>13.55</c:v>
                </c:pt>
                <c:pt idx="7">
                  <c:v>17.760000000000002</c:v>
                </c:pt>
                <c:pt idx="8">
                  <c:v>17.64</c:v>
                </c:pt>
                <c:pt idx="9">
                  <c:v>97.5</c:v>
                </c:pt>
                <c:pt idx="10">
                  <c:v>123.28</c:v>
                </c:pt>
                <c:pt idx="11">
                  <c:v>370.46</c:v>
                </c:pt>
                <c:pt idx="12">
                  <c:v>80.849999999999994</c:v>
                </c:pt>
                <c:pt idx="13">
                  <c:v>19.16</c:v>
                </c:pt>
                <c:pt idx="14">
                  <c:v>22.34</c:v>
                </c:pt>
                <c:pt idx="15">
                  <c:v>32.28</c:v>
                </c:pt>
                <c:pt idx="16">
                  <c:v>24.94</c:v>
                </c:pt>
                <c:pt idx="17">
                  <c:v>16.329999999999998</c:v>
                </c:pt>
                <c:pt idx="18">
                  <c:v>7.51</c:v>
                </c:pt>
                <c:pt idx="19">
                  <c:v>1.62</c:v>
                </c:pt>
                <c:pt idx="20">
                  <c:v>0.91</c:v>
                </c:pt>
                <c:pt idx="21">
                  <c:v>0.25</c:v>
                </c:pt>
                <c:pt idx="22">
                  <c:v>0.17</c:v>
                </c:pt>
                <c:pt idx="23">
                  <c:v>0.11</c:v>
                </c:pt>
                <c:pt idx="24">
                  <c:v>0.02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3-4322-AFE5-0798A3C71D4D}"/>
            </c:ext>
          </c:extLst>
        </c:ser>
        <c:ser>
          <c:idx val="1"/>
          <c:order val="1"/>
          <c:tx>
            <c:v>TT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工作表1!$C$1:$C$30</c:f>
              <c:numCache>
                <c:formatCode>General</c:formatCode>
                <c:ptCount val="30"/>
                <c:pt idx="0">
                  <c:v>1.55</c:v>
                </c:pt>
                <c:pt idx="1">
                  <c:v>3.05</c:v>
                </c:pt>
                <c:pt idx="2">
                  <c:v>2.15</c:v>
                </c:pt>
                <c:pt idx="3">
                  <c:v>9.69</c:v>
                </c:pt>
                <c:pt idx="4">
                  <c:v>7.41</c:v>
                </c:pt>
                <c:pt idx="5">
                  <c:v>7.06</c:v>
                </c:pt>
                <c:pt idx="6">
                  <c:v>10.78</c:v>
                </c:pt>
                <c:pt idx="7">
                  <c:v>13.22</c:v>
                </c:pt>
                <c:pt idx="8">
                  <c:v>13.13</c:v>
                </c:pt>
                <c:pt idx="9">
                  <c:v>72.94</c:v>
                </c:pt>
                <c:pt idx="10">
                  <c:v>72.7</c:v>
                </c:pt>
                <c:pt idx="11">
                  <c:v>216.86</c:v>
                </c:pt>
                <c:pt idx="12">
                  <c:v>61.85</c:v>
                </c:pt>
                <c:pt idx="13">
                  <c:v>15.51</c:v>
                </c:pt>
                <c:pt idx="14">
                  <c:v>18.87</c:v>
                </c:pt>
                <c:pt idx="15">
                  <c:v>25.86</c:v>
                </c:pt>
                <c:pt idx="16">
                  <c:v>18.670000000000002</c:v>
                </c:pt>
                <c:pt idx="17">
                  <c:v>15.2</c:v>
                </c:pt>
                <c:pt idx="18">
                  <c:v>7.01</c:v>
                </c:pt>
                <c:pt idx="19">
                  <c:v>1.1399999999999999</c:v>
                </c:pt>
                <c:pt idx="20">
                  <c:v>0.64</c:v>
                </c:pt>
                <c:pt idx="21">
                  <c:v>0.19</c:v>
                </c:pt>
                <c:pt idx="22">
                  <c:v>0.11</c:v>
                </c:pt>
                <c:pt idx="23">
                  <c:v>0.06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3-4322-AFE5-0798A3C71D4D}"/>
            </c:ext>
          </c:extLst>
        </c:ser>
        <c:ser>
          <c:idx val="2"/>
          <c:order val="2"/>
          <c:tx>
            <c:v>AS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工作表1!$E$1:$E$30</c:f>
              <c:numCache>
                <c:formatCode>General</c:formatCode>
                <c:ptCount val="30"/>
                <c:pt idx="0">
                  <c:v>1.24</c:v>
                </c:pt>
                <c:pt idx="1">
                  <c:v>2.54</c:v>
                </c:pt>
                <c:pt idx="2">
                  <c:v>2.4</c:v>
                </c:pt>
                <c:pt idx="3">
                  <c:v>9.27</c:v>
                </c:pt>
                <c:pt idx="4">
                  <c:v>8.39</c:v>
                </c:pt>
                <c:pt idx="5">
                  <c:v>7.71</c:v>
                </c:pt>
                <c:pt idx="6">
                  <c:v>12.24</c:v>
                </c:pt>
                <c:pt idx="7">
                  <c:v>15.5</c:v>
                </c:pt>
                <c:pt idx="8">
                  <c:v>14.79</c:v>
                </c:pt>
                <c:pt idx="9">
                  <c:v>82.91</c:v>
                </c:pt>
                <c:pt idx="10">
                  <c:v>96.08</c:v>
                </c:pt>
                <c:pt idx="11">
                  <c:v>73.86</c:v>
                </c:pt>
                <c:pt idx="12">
                  <c:v>71.38</c:v>
                </c:pt>
                <c:pt idx="13">
                  <c:v>15.97</c:v>
                </c:pt>
                <c:pt idx="14">
                  <c:v>21.83</c:v>
                </c:pt>
                <c:pt idx="15">
                  <c:v>31.38</c:v>
                </c:pt>
                <c:pt idx="16">
                  <c:v>24.34</c:v>
                </c:pt>
                <c:pt idx="17">
                  <c:v>16.59</c:v>
                </c:pt>
                <c:pt idx="18">
                  <c:v>7.67</c:v>
                </c:pt>
                <c:pt idx="19">
                  <c:v>1.51</c:v>
                </c:pt>
                <c:pt idx="20">
                  <c:v>0.67</c:v>
                </c:pt>
                <c:pt idx="21">
                  <c:v>0.25</c:v>
                </c:pt>
                <c:pt idx="22">
                  <c:v>0.13</c:v>
                </c:pt>
                <c:pt idx="23">
                  <c:v>0.06</c:v>
                </c:pt>
                <c:pt idx="24">
                  <c:v>0.02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3-4322-AFE5-0798A3C71D4D}"/>
            </c:ext>
          </c:extLst>
        </c:ser>
        <c:ser>
          <c:idx val="3"/>
          <c:order val="3"/>
          <c:tx>
            <c:v>TT + AS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工作表1!$G$1:$G$30</c:f>
              <c:numCache>
                <c:formatCode>General</c:formatCode>
                <c:ptCount val="30"/>
                <c:pt idx="0">
                  <c:v>1.56</c:v>
                </c:pt>
                <c:pt idx="1">
                  <c:v>2.78</c:v>
                </c:pt>
                <c:pt idx="2">
                  <c:v>2.08</c:v>
                </c:pt>
                <c:pt idx="3">
                  <c:v>9.2899999999999991</c:v>
                </c:pt>
                <c:pt idx="4">
                  <c:v>7.9</c:v>
                </c:pt>
                <c:pt idx="5">
                  <c:v>7.34</c:v>
                </c:pt>
                <c:pt idx="6">
                  <c:v>11.25</c:v>
                </c:pt>
                <c:pt idx="7">
                  <c:v>12.45</c:v>
                </c:pt>
                <c:pt idx="8">
                  <c:v>11.08</c:v>
                </c:pt>
                <c:pt idx="9">
                  <c:v>62.2</c:v>
                </c:pt>
                <c:pt idx="10">
                  <c:v>56.04</c:v>
                </c:pt>
                <c:pt idx="11">
                  <c:v>44.2</c:v>
                </c:pt>
                <c:pt idx="12">
                  <c:v>56.31</c:v>
                </c:pt>
                <c:pt idx="13">
                  <c:v>13.65</c:v>
                </c:pt>
                <c:pt idx="14">
                  <c:v>18.23</c:v>
                </c:pt>
                <c:pt idx="15">
                  <c:v>23.36</c:v>
                </c:pt>
                <c:pt idx="16">
                  <c:v>17.07</c:v>
                </c:pt>
                <c:pt idx="17">
                  <c:v>13.69</c:v>
                </c:pt>
                <c:pt idx="18">
                  <c:v>6.37</c:v>
                </c:pt>
                <c:pt idx="19">
                  <c:v>1.1399999999999999</c:v>
                </c:pt>
                <c:pt idx="20">
                  <c:v>0.41</c:v>
                </c:pt>
                <c:pt idx="21">
                  <c:v>0.16</c:v>
                </c:pt>
                <c:pt idx="22">
                  <c:v>0.11</c:v>
                </c:pt>
                <c:pt idx="23">
                  <c:v>0.03</c:v>
                </c:pt>
                <c:pt idx="24">
                  <c:v>0.02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A3-4322-AFE5-0798A3C71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47782623"/>
        <c:axId val="1429927135"/>
      </c:barChart>
      <c:catAx>
        <c:axId val="124778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回合</a:t>
                </a:r>
              </a:p>
            </c:rich>
          </c:tx>
          <c:layout>
            <c:manualLayout>
              <c:xMode val="edge"/>
              <c:yMode val="edge"/>
              <c:x val="0.61009476755001169"/>
              <c:y val="0.94751790663189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9927135"/>
        <c:crosses val="autoZero"/>
        <c:auto val="1"/>
        <c:lblAlgn val="ctr"/>
        <c:lblOffset val="100"/>
        <c:noMultiLvlLbl val="0"/>
      </c:catAx>
      <c:valAx>
        <c:axId val="14299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778262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Base vs TT+AS vs HT vs TT+AS+HT  -  Node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289926584644779"/>
          <c:y val="0.10285635052689961"/>
          <c:w val="0.85910042876048143"/>
          <c:h val="0.79547042077812891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工作表3!$B$1:$B$30</c:f>
              <c:numCache>
                <c:formatCode>General</c:formatCode>
                <c:ptCount val="30"/>
                <c:pt idx="0">
                  <c:v>2820925</c:v>
                </c:pt>
                <c:pt idx="1">
                  <c:v>6458619</c:v>
                </c:pt>
                <c:pt idx="2">
                  <c:v>5594112</c:v>
                </c:pt>
                <c:pt idx="3">
                  <c:v>24604501</c:v>
                </c:pt>
                <c:pt idx="4">
                  <c:v>23053895</c:v>
                </c:pt>
                <c:pt idx="5">
                  <c:v>20548168</c:v>
                </c:pt>
                <c:pt idx="6">
                  <c:v>36356709</c:v>
                </c:pt>
                <c:pt idx="7">
                  <c:v>46635509</c:v>
                </c:pt>
                <c:pt idx="8">
                  <c:v>47637853</c:v>
                </c:pt>
                <c:pt idx="9">
                  <c:v>268754944</c:v>
                </c:pt>
                <c:pt idx="10">
                  <c:v>357291577</c:v>
                </c:pt>
                <c:pt idx="11">
                  <c:v>1097137157</c:v>
                </c:pt>
                <c:pt idx="12">
                  <c:v>230621257</c:v>
                </c:pt>
                <c:pt idx="13">
                  <c:v>52593853</c:v>
                </c:pt>
                <c:pt idx="14">
                  <c:v>61010053</c:v>
                </c:pt>
                <c:pt idx="15">
                  <c:v>86261815</c:v>
                </c:pt>
                <c:pt idx="16">
                  <c:v>61624015</c:v>
                </c:pt>
                <c:pt idx="17">
                  <c:v>37767385</c:v>
                </c:pt>
                <c:pt idx="18">
                  <c:v>16839855</c:v>
                </c:pt>
                <c:pt idx="19">
                  <c:v>2920113</c:v>
                </c:pt>
                <c:pt idx="20">
                  <c:v>1523061</c:v>
                </c:pt>
                <c:pt idx="21">
                  <c:v>431262</c:v>
                </c:pt>
                <c:pt idx="22">
                  <c:v>260304</c:v>
                </c:pt>
                <c:pt idx="23">
                  <c:v>106670</c:v>
                </c:pt>
                <c:pt idx="24">
                  <c:v>7366</c:v>
                </c:pt>
                <c:pt idx="25">
                  <c:v>1319</c:v>
                </c:pt>
                <c:pt idx="26">
                  <c:v>228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A-4CBC-A4DE-32C44D013105}"/>
            </c:ext>
          </c:extLst>
        </c:ser>
        <c:ser>
          <c:idx val="1"/>
          <c:order val="1"/>
          <c:tx>
            <c:v>TT+AS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工作表3!$D$1:$D$30</c:f>
              <c:numCache>
                <c:formatCode>General</c:formatCode>
                <c:ptCount val="30"/>
                <c:pt idx="0">
                  <c:v>2050903</c:v>
                </c:pt>
                <c:pt idx="1">
                  <c:v>4448515</c:v>
                </c:pt>
                <c:pt idx="2">
                  <c:v>3820210</c:v>
                </c:pt>
                <c:pt idx="3">
                  <c:v>18067916</c:v>
                </c:pt>
                <c:pt idx="4">
                  <c:v>14054505</c:v>
                </c:pt>
                <c:pt idx="5">
                  <c:v>14448383</c:v>
                </c:pt>
                <c:pt idx="6">
                  <c:v>22765059</c:v>
                </c:pt>
                <c:pt idx="7">
                  <c:v>25849380</c:v>
                </c:pt>
                <c:pt idx="8">
                  <c:v>22715276</c:v>
                </c:pt>
                <c:pt idx="9">
                  <c:v>119933201</c:v>
                </c:pt>
                <c:pt idx="10">
                  <c:v>114173685</c:v>
                </c:pt>
                <c:pt idx="11">
                  <c:v>90841706</c:v>
                </c:pt>
                <c:pt idx="12">
                  <c:v>110579621</c:v>
                </c:pt>
                <c:pt idx="13">
                  <c:v>24848736</c:v>
                </c:pt>
                <c:pt idx="14">
                  <c:v>33305989</c:v>
                </c:pt>
                <c:pt idx="15">
                  <c:v>41166967</c:v>
                </c:pt>
                <c:pt idx="16">
                  <c:v>28455508</c:v>
                </c:pt>
                <c:pt idx="17">
                  <c:v>20121349</c:v>
                </c:pt>
                <c:pt idx="18">
                  <c:v>9851858</c:v>
                </c:pt>
                <c:pt idx="19">
                  <c:v>1729887</c:v>
                </c:pt>
                <c:pt idx="20">
                  <c:v>596906</c:v>
                </c:pt>
                <c:pt idx="21">
                  <c:v>216614</c:v>
                </c:pt>
                <c:pt idx="22">
                  <c:v>100643</c:v>
                </c:pt>
                <c:pt idx="23">
                  <c:v>27363</c:v>
                </c:pt>
                <c:pt idx="24">
                  <c:v>4279</c:v>
                </c:pt>
                <c:pt idx="25">
                  <c:v>647</c:v>
                </c:pt>
                <c:pt idx="26">
                  <c:v>202</c:v>
                </c:pt>
                <c:pt idx="27">
                  <c:v>30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1A-4CBC-A4DE-32C44D013105}"/>
            </c:ext>
          </c:extLst>
        </c:ser>
        <c:ser>
          <c:idx val="2"/>
          <c:order val="2"/>
          <c:tx>
            <c:v>HT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工作表3!$F$1:$F$30</c:f>
              <c:numCache>
                <c:formatCode>General</c:formatCode>
                <c:ptCount val="30"/>
                <c:pt idx="0">
                  <c:v>2701073</c:v>
                </c:pt>
                <c:pt idx="1">
                  <c:v>5970250</c:v>
                </c:pt>
                <c:pt idx="2">
                  <c:v>5845613</c:v>
                </c:pt>
                <c:pt idx="3">
                  <c:v>26949163</c:v>
                </c:pt>
                <c:pt idx="4">
                  <c:v>21630174</c:v>
                </c:pt>
                <c:pt idx="5">
                  <c:v>16092347</c:v>
                </c:pt>
                <c:pt idx="6">
                  <c:v>23619518</c:v>
                </c:pt>
                <c:pt idx="7">
                  <c:v>33451994</c:v>
                </c:pt>
                <c:pt idx="8">
                  <c:v>25248486</c:v>
                </c:pt>
                <c:pt idx="9">
                  <c:v>45589774</c:v>
                </c:pt>
                <c:pt idx="10">
                  <c:v>44853428</c:v>
                </c:pt>
                <c:pt idx="11">
                  <c:v>43665150</c:v>
                </c:pt>
                <c:pt idx="12">
                  <c:v>51716094</c:v>
                </c:pt>
                <c:pt idx="13">
                  <c:v>24437022</c:v>
                </c:pt>
                <c:pt idx="14">
                  <c:v>17104011</c:v>
                </c:pt>
                <c:pt idx="15">
                  <c:v>41292730</c:v>
                </c:pt>
                <c:pt idx="16">
                  <c:v>41036665</c:v>
                </c:pt>
                <c:pt idx="17">
                  <c:v>17966733</c:v>
                </c:pt>
                <c:pt idx="18">
                  <c:v>10954033</c:v>
                </c:pt>
                <c:pt idx="19">
                  <c:v>3265098</c:v>
                </c:pt>
                <c:pt idx="20">
                  <c:v>1227501</c:v>
                </c:pt>
                <c:pt idx="21">
                  <c:v>574387</c:v>
                </c:pt>
                <c:pt idx="22">
                  <c:v>242404</c:v>
                </c:pt>
                <c:pt idx="23">
                  <c:v>95164</c:v>
                </c:pt>
                <c:pt idx="24">
                  <c:v>7780</c:v>
                </c:pt>
                <c:pt idx="25">
                  <c:v>1128</c:v>
                </c:pt>
                <c:pt idx="26">
                  <c:v>249</c:v>
                </c:pt>
                <c:pt idx="27">
                  <c:v>34</c:v>
                </c:pt>
                <c:pt idx="28">
                  <c:v>8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1A-4CBC-A4DE-32C44D013105}"/>
            </c:ext>
          </c:extLst>
        </c:ser>
        <c:ser>
          <c:idx val="3"/>
          <c:order val="3"/>
          <c:tx>
            <c:v>TT+AS+HT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工作表3!$H$1:$H$30</c:f>
              <c:numCache>
                <c:formatCode>General</c:formatCode>
                <c:ptCount val="30"/>
                <c:pt idx="0">
                  <c:v>1942133</c:v>
                </c:pt>
                <c:pt idx="1">
                  <c:v>4586448</c:v>
                </c:pt>
                <c:pt idx="2">
                  <c:v>3949427</c:v>
                </c:pt>
                <c:pt idx="3">
                  <c:v>20572127</c:v>
                </c:pt>
                <c:pt idx="4">
                  <c:v>13751526</c:v>
                </c:pt>
                <c:pt idx="5">
                  <c:v>12581740</c:v>
                </c:pt>
                <c:pt idx="6">
                  <c:v>14717715</c:v>
                </c:pt>
                <c:pt idx="7">
                  <c:v>17019598</c:v>
                </c:pt>
                <c:pt idx="8">
                  <c:v>11941459</c:v>
                </c:pt>
                <c:pt idx="9">
                  <c:v>22769801</c:v>
                </c:pt>
                <c:pt idx="10">
                  <c:v>16850640</c:v>
                </c:pt>
                <c:pt idx="11">
                  <c:v>16083830</c:v>
                </c:pt>
                <c:pt idx="12">
                  <c:v>27276631</c:v>
                </c:pt>
                <c:pt idx="13">
                  <c:v>10865450</c:v>
                </c:pt>
                <c:pt idx="14">
                  <c:v>10247120</c:v>
                </c:pt>
                <c:pt idx="15">
                  <c:v>19527305</c:v>
                </c:pt>
                <c:pt idx="16">
                  <c:v>23011872</c:v>
                </c:pt>
                <c:pt idx="17">
                  <c:v>10743460</c:v>
                </c:pt>
                <c:pt idx="18">
                  <c:v>6374628</c:v>
                </c:pt>
                <c:pt idx="19">
                  <c:v>1842584</c:v>
                </c:pt>
                <c:pt idx="20">
                  <c:v>615842</c:v>
                </c:pt>
                <c:pt idx="21">
                  <c:v>305164</c:v>
                </c:pt>
                <c:pt idx="22">
                  <c:v>81043</c:v>
                </c:pt>
                <c:pt idx="23">
                  <c:v>33531</c:v>
                </c:pt>
                <c:pt idx="24">
                  <c:v>4952</c:v>
                </c:pt>
                <c:pt idx="25">
                  <c:v>735</c:v>
                </c:pt>
                <c:pt idx="26">
                  <c:v>220</c:v>
                </c:pt>
                <c:pt idx="27">
                  <c:v>34</c:v>
                </c:pt>
                <c:pt idx="28">
                  <c:v>8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1A-4CBC-A4DE-32C44D013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44265279"/>
        <c:axId val="1535544031"/>
      </c:barChart>
      <c:catAx>
        <c:axId val="1244265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回合</a:t>
                </a:r>
              </a:p>
            </c:rich>
          </c:tx>
          <c:layout>
            <c:manualLayout>
              <c:xMode val="edge"/>
              <c:yMode val="edge"/>
              <c:x val="0.61120516719380791"/>
              <c:y val="0.948210957740820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5544031"/>
        <c:crosses val="autoZero"/>
        <c:auto val="1"/>
        <c:lblAlgn val="ctr"/>
        <c:lblOffset val="100"/>
        <c:noMultiLvlLbl val="0"/>
      </c:catAx>
      <c:valAx>
        <c:axId val="153554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數量</a:t>
                </a:r>
              </a:p>
            </c:rich>
          </c:tx>
          <c:layout>
            <c:manualLayout>
              <c:xMode val="edge"/>
              <c:yMode val="edge"/>
              <c:x val="1.8668979363113476E-2"/>
              <c:y val="0.446584807204702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42652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Base vs TT+AS vs HT vs TT+AS+HT  -  Time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7.4793497569777323E-2"/>
          <c:y val="0.10285635052689961"/>
          <c:w val="0.90720621046723771"/>
          <c:h val="0.78685976237633837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工作表3!$A$1:$A$30</c:f>
              <c:numCache>
                <c:formatCode>General</c:formatCode>
                <c:ptCount val="30"/>
                <c:pt idx="0">
                  <c:v>1.36</c:v>
                </c:pt>
                <c:pt idx="1">
                  <c:v>3.14</c:v>
                </c:pt>
                <c:pt idx="2">
                  <c:v>2.65</c:v>
                </c:pt>
                <c:pt idx="3">
                  <c:v>10.43</c:v>
                </c:pt>
                <c:pt idx="4">
                  <c:v>10.27</c:v>
                </c:pt>
                <c:pt idx="5">
                  <c:v>8.86</c:v>
                </c:pt>
                <c:pt idx="6">
                  <c:v>13.55</c:v>
                </c:pt>
                <c:pt idx="7">
                  <c:v>17.760000000000002</c:v>
                </c:pt>
                <c:pt idx="8">
                  <c:v>17.64</c:v>
                </c:pt>
                <c:pt idx="9">
                  <c:v>97.5</c:v>
                </c:pt>
                <c:pt idx="10">
                  <c:v>123.28</c:v>
                </c:pt>
                <c:pt idx="11">
                  <c:v>370.46</c:v>
                </c:pt>
                <c:pt idx="12">
                  <c:v>80.849999999999994</c:v>
                </c:pt>
                <c:pt idx="13">
                  <c:v>19.16</c:v>
                </c:pt>
                <c:pt idx="14">
                  <c:v>22.34</c:v>
                </c:pt>
                <c:pt idx="15">
                  <c:v>32.28</c:v>
                </c:pt>
                <c:pt idx="16">
                  <c:v>24.94</c:v>
                </c:pt>
                <c:pt idx="17">
                  <c:v>16.329999999999998</c:v>
                </c:pt>
                <c:pt idx="18">
                  <c:v>7.51</c:v>
                </c:pt>
                <c:pt idx="19">
                  <c:v>1.62</c:v>
                </c:pt>
                <c:pt idx="20">
                  <c:v>0.91</c:v>
                </c:pt>
                <c:pt idx="21">
                  <c:v>0.25</c:v>
                </c:pt>
                <c:pt idx="22">
                  <c:v>0.17</c:v>
                </c:pt>
                <c:pt idx="23">
                  <c:v>0.11</c:v>
                </c:pt>
                <c:pt idx="24">
                  <c:v>0.02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F-4D49-BA8B-1D0C22DEE603}"/>
            </c:ext>
          </c:extLst>
        </c:ser>
        <c:ser>
          <c:idx val="1"/>
          <c:order val="1"/>
          <c:tx>
            <c:v>TT+AS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工作表3!$C$1:$C$30</c:f>
              <c:numCache>
                <c:formatCode>General</c:formatCode>
                <c:ptCount val="30"/>
                <c:pt idx="0">
                  <c:v>1.56</c:v>
                </c:pt>
                <c:pt idx="1">
                  <c:v>2.78</c:v>
                </c:pt>
                <c:pt idx="2">
                  <c:v>2.08</c:v>
                </c:pt>
                <c:pt idx="3">
                  <c:v>9.2899999999999991</c:v>
                </c:pt>
                <c:pt idx="4">
                  <c:v>7.9</c:v>
                </c:pt>
                <c:pt idx="5">
                  <c:v>7.34</c:v>
                </c:pt>
                <c:pt idx="6">
                  <c:v>11.25</c:v>
                </c:pt>
                <c:pt idx="7">
                  <c:v>12.45</c:v>
                </c:pt>
                <c:pt idx="8">
                  <c:v>11.08</c:v>
                </c:pt>
                <c:pt idx="9">
                  <c:v>62.2</c:v>
                </c:pt>
                <c:pt idx="10">
                  <c:v>56.04</c:v>
                </c:pt>
                <c:pt idx="11">
                  <c:v>44.2</c:v>
                </c:pt>
                <c:pt idx="12">
                  <c:v>56.31</c:v>
                </c:pt>
                <c:pt idx="13">
                  <c:v>13.65</c:v>
                </c:pt>
                <c:pt idx="14">
                  <c:v>18.23</c:v>
                </c:pt>
                <c:pt idx="15">
                  <c:v>23.36</c:v>
                </c:pt>
                <c:pt idx="16">
                  <c:v>17.07</c:v>
                </c:pt>
                <c:pt idx="17">
                  <c:v>13.69</c:v>
                </c:pt>
                <c:pt idx="18">
                  <c:v>6.37</c:v>
                </c:pt>
                <c:pt idx="19">
                  <c:v>1.1399999999999999</c:v>
                </c:pt>
                <c:pt idx="20">
                  <c:v>0.41</c:v>
                </c:pt>
                <c:pt idx="21">
                  <c:v>0.16</c:v>
                </c:pt>
                <c:pt idx="22">
                  <c:v>0.11</c:v>
                </c:pt>
                <c:pt idx="23">
                  <c:v>0.03</c:v>
                </c:pt>
                <c:pt idx="24">
                  <c:v>0.02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9F-4D49-BA8B-1D0C22DEE603}"/>
            </c:ext>
          </c:extLst>
        </c:ser>
        <c:ser>
          <c:idx val="2"/>
          <c:order val="2"/>
          <c:tx>
            <c:v>HT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工作表3!$E$1:$E$30</c:f>
              <c:numCache>
                <c:formatCode>0.00</c:formatCode>
                <c:ptCount val="30"/>
                <c:pt idx="0">
                  <c:v>1.268</c:v>
                </c:pt>
                <c:pt idx="1">
                  <c:v>2.7440000000000002</c:v>
                </c:pt>
                <c:pt idx="2">
                  <c:v>2.6989999999999998</c:v>
                </c:pt>
                <c:pt idx="3">
                  <c:v>11.218999999999999</c:v>
                </c:pt>
                <c:pt idx="4">
                  <c:v>8.6820000000000004</c:v>
                </c:pt>
                <c:pt idx="5">
                  <c:v>6.8440000000000003</c:v>
                </c:pt>
                <c:pt idx="6">
                  <c:v>8.8059999999999992</c:v>
                </c:pt>
                <c:pt idx="7">
                  <c:v>12.835000000000001</c:v>
                </c:pt>
                <c:pt idx="8">
                  <c:v>9.7010000000000005</c:v>
                </c:pt>
                <c:pt idx="9">
                  <c:v>17.879000000000001</c:v>
                </c:pt>
                <c:pt idx="10">
                  <c:v>16.917000000000002</c:v>
                </c:pt>
                <c:pt idx="11">
                  <c:v>16.343</c:v>
                </c:pt>
                <c:pt idx="12">
                  <c:v>18.696999999999999</c:v>
                </c:pt>
                <c:pt idx="13">
                  <c:v>9.0739999999999998</c:v>
                </c:pt>
                <c:pt idx="14">
                  <c:v>6.7489999999999997</c:v>
                </c:pt>
                <c:pt idx="15">
                  <c:v>15.458</c:v>
                </c:pt>
                <c:pt idx="16">
                  <c:v>15.721</c:v>
                </c:pt>
                <c:pt idx="17">
                  <c:v>7.5090000000000003</c:v>
                </c:pt>
                <c:pt idx="18">
                  <c:v>4.8099999999999996</c:v>
                </c:pt>
                <c:pt idx="19">
                  <c:v>1.7270000000000001</c:v>
                </c:pt>
                <c:pt idx="20">
                  <c:v>0.69299999999999995</c:v>
                </c:pt>
                <c:pt idx="21">
                  <c:v>0.33900000000000002</c:v>
                </c:pt>
                <c:pt idx="22">
                  <c:v>0.161</c:v>
                </c:pt>
                <c:pt idx="23">
                  <c:v>7.0999999999999994E-2</c:v>
                </c:pt>
                <c:pt idx="24">
                  <c:v>0.01</c:v>
                </c:pt>
                <c:pt idx="25">
                  <c:v>3.0000000000000001E-3</c:v>
                </c:pt>
                <c:pt idx="26">
                  <c:v>1E-3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9F-4D49-BA8B-1D0C22DEE603}"/>
            </c:ext>
          </c:extLst>
        </c:ser>
        <c:ser>
          <c:idx val="3"/>
          <c:order val="3"/>
          <c:tx>
            <c:v>TT+AS+HT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工作表3!$G$1:$G$30</c:f>
              <c:numCache>
                <c:formatCode>0.00</c:formatCode>
                <c:ptCount val="30"/>
                <c:pt idx="0">
                  <c:v>1.6890000000000001</c:v>
                </c:pt>
                <c:pt idx="1">
                  <c:v>3.44</c:v>
                </c:pt>
                <c:pt idx="2">
                  <c:v>3.1150000000000002</c:v>
                </c:pt>
                <c:pt idx="3">
                  <c:v>14.526999999999999</c:v>
                </c:pt>
                <c:pt idx="4">
                  <c:v>8.9689999999999994</c:v>
                </c:pt>
                <c:pt idx="5">
                  <c:v>7.7709999999999999</c:v>
                </c:pt>
                <c:pt idx="6">
                  <c:v>8.6180000000000003</c:v>
                </c:pt>
                <c:pt idx="7">
                  <c:v>11.827999999999999</c:v>
                </c:pt>
                <c:pt idx="8">
                  <c:v>7.75</c:v>
                </c:pt>
                <c:pt idx="9">
                  <c:v>15.04</c:v>
                </c:pt>
                <c:pt idx="10">
                  <c:v>10.846</c:v>
                </c:pt>
                <c:pt idx="11">
                  <c:v>10.56</c:v>
                </c:pt>
                <c:pt idx="12">
                  <c:v>18.021999999999998</c:v>
                </c:pt>
                <c:pt idx="13">
                  <c:v>7.7750000000000004</c:v>
                </c:pt>
                <c:pt idx="14">
                  <c:v>7.53</c:v>
                </c:pt>
                <c:pt idx="15">
                  <c:v>14.4</c:v>
                </c:pt>
                <c:pt idx="16">
                  <c:v>17.024000000000001</c:v>
                </c:pt>
                <c:pt idx="17">
                  <c:v>9.2119999999999997</c:v>
                </c:pt>
                <c:pt idx="18">
                  <c:v>5.4219999999999997</c:v>
                </c:pt>
                <c:pt idx="19">
                  <c:v>2.0550000000000002</c:v>
                </c:pt>
                <c:pt idx="20">
                  <c:v>0.56799999999999995</c:v>
                </c:pt>
                <c:pt idx="21">
                  <c:v>0.39100000000000001</c:v>
                </c:pt>
                <c:pt idx="22">
                  <c:v>0.159</c:v>
                </c:pt>
                <c:pt idx="23">
                  <c:v>3.6999999999999998E-2</c:v>
                </c:pt>
                <c:pt idx="24">
                  <c:v>8.9999999999999993E-3</c:v>
                </c:pt>
                <c:pt idx="25">
                  <c:v>1E-3</c:v>
                </c:pt>
                <c:pt idx="26">
                  <c:v>1E-3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9F-4D49-BA8B-1D0C22DEE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44265279"/>
        <c:axId val="1535544031"/>
      </c:barChart>
      <c:catAx>
        <c:axId val="1244265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回合</a:t>
                </a:r>
              </a:p>
            </c:rich>
          </c:tx>
          <c:layout>
            <c:manualLayout>
              <c:xMode val="edge"/>
              <c:yMode val="edge"/>
              <c:x val="0.63380707189148144"/>
              <c:y val="0.939600299339030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5544031"/>
        <c:crosses val="autoZero"/>
        <c:auto val="1"/>
        <c:lblAlgn val="ctr"/>
        <c:lblOffset val="100"/>
        <c:noMultiLvlLbl val="0"/>
      </c:catAx>
      <c:valAx>
        <c:axId val="153554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42652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9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2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5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1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33D53-D2C4-4E56-86CC-6302C67D6DA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12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D9963-DC6B-4F11-AE72-F7BE13CC8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Othello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黑白棋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6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DD19E8E-7491-4158-9B72-918CF662F72E}"/>
              </a:ext>
            </a:extLst>
          </p:cNvPr>
          <p:cNvSpPr txBox="1"/>
          <p:nvPr/>
        </p:nvSpPr>
        <p:spPr>
          <a:xfrm>
            <a:off x="643213" y="437196"/>
            <a:ext cx="222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基本設定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06E21-814B-46F7-AACC-62F13D774C27}"/>
              </a:ext>
            </a:extLst>
          </p:cNvPr>
          <p:cNvSpPr txBox="1"/>
          <p:nvPr/>
        </p:nvSpPr>
        <p:spPr>
          <a:xfrm>
            <a:off x="643213" y="1473237"/>
            <a:ext cx="105841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四筆資料分別為 </a:t>
            </a:r>
            <a:r>
              <a:rPr lang="en-US" altLang="zh-TW" sz="2000" b="1" dirty="0">
                <a:solidFill>
                  <a:srgbClr val="FF0000"/>
                </a:solidFill>
              </a:rPr>
              <a:t>Base</a:t>
            </a:r>
            <a:r>
              <a:rPr lang="zh-TW" altLang="en-US" sz="2000" b="1" dirty="0">
                <a:solidFill>
                  <a:srgbClr val="FF0000"/>
                </a:solidFill>
              </a:rPr>
              <a:t>版</a:t>
            </a:r>
            <a:r>
              <a:rPr lang="zh-TW" altLang="en-US" sz="2000" b="1" dirty="0"/>
              <a:t> 、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TT</a:t>
            </a:r>
            <a:r>
              <a:rPr lang="zh-TW" altLang="en-US" sz="2000" b="1" dirty="0">
                <a:solidFill>
                  <a:srgbClr val="00B050"/>
                </a:solidFill>
              </a:rPr>
              <a:t>版</a:t>
            </a:r>
            <a:r>
              <a:rPr lang="zh-TW" altLang="en-US" sz="2000" b="1" dirty="0"/>
              <a:t> 、</a:t>
            </a:r>
            <a:r>
              <a:rPr lang="zh-TW" altLang="en-US" sz="2000" dirty="0"/>
              <a:t> </a:t>
            </a:r>
            <a:r>
              <a:rPr lang="en-US" altLang="zh-TW" sz="2000" dirty="0"/>
              <a:t>AS</a:t>
            </a:r>
            <a:r>
              <a:rPr lang="zh-TW" altLang="en-US" sz="2000" dirty="0"/>
              <a:t>版 和 </a:t>
            </a:r>
            <a:r>
              <a:rPr lang="en-US" altLang="zh-TW" sz="2000" dirty="0"/>
              <a:t>TT+AS</a:t>
            </a:r>
            <a:r>
              <a:rPr lang="zh-TW" altLang="en-US" sz="2000" dirty="0"/>
              <a:t>版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都使用</a:t>
            </a:r>
            <a:r>
              <a:rPr lang="en-US" altLang="zh-TW" sz="2000" dirty="0"/>
              <a:t>Iterative Deepening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深度限制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12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秒數限制 </a:t>
            </a:r>
            <a:r>
              <a:rPr lang="en-US" altLang="zh-TW" sz="2000" dirty="0"/>
              <a:t>:</a:t>
            </a:r>
            <a:r>
              <a:rPr lang="zh-TW" altLang="en-US" sz="2000" dirty="0"/>
              <a:t> 無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參數設定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best</a:t>
            </a:r>
            <a:r>
              <a:rPr lang="zh-TW" altLang="en-US" sz="2000" dirty="0"/>
              <a:t> </a:t>
            </a:r>
            <a:r>
              <a:rPr lang="en-US" altLang="zh-TW" sz="2000" dirty="0"/>
              <a:t>value - 3 ~ best</a:t>
            </a:r>
            <a:r>
              <a:rPr lang="zh-TW" altLang="en-US" sz="2000" dirty="0"/>
              <a:t> </a:t>
            </a:r>
            <a:r>
              <a:rPr lang="en-US" altLang="zh-TW" sz="2000" dirty="0"/>
              <a:t>value  + 3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/>
              <a:t>best</a:t>
            </a:r>
            <a:r>
              <a:rPr lang="zh-TW" altLang="en-US" sz="2000" dirty="0"/>
              <a:t> </a:t>
            </a:r>
            <a:r>
              <a:rPr lang="en-US" altLang="zh-TW" sz="2000" dirty="0"/>
              <a:t>value</a:t>
            </a:r>
            <a:r>
              <a:rPr lang="zh-TW" altLang="en-US" sz="2000" dirty="0"/>
              <a:t> </a:t>
            </a:r>
            <a:r>
              <a:rPr lang="en-US" altLang="zh-TW" sz="2000" dirty="0"/>
              <a:t>±</a:t>
            </a:r>
            <a:r>
              <a:rPr lang="zh-TW" altLang="en-US" sz="2000" dirty="0"/>
              <a:t> </a:t>
            </a:r>
            <a:r>
              <a:rPr lang="en-US" altLang="zh-TW" sz="2000" dirty="0"/>
              <a:t>3 </a:t>
            </a:r>
            <a:r>
              <a:rPr lang="zh-TW" altLang="en-US" sz="2000" dirty="0"/>
              <a:t>原因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在</a:t>
            </a:r>
            <a:r>
              <a:rPr lang="en-US" altLang="zh-TW" dirty="0"/>
              <a:t>Base</a:t>
            </a:r>
            <a:r>
              <a:rPr lang="zh-TW" altLang="en-US" dirty="0"/>
              <a:t>版中，觀察出很多與上一次搜尋 </a:t>
            </a:r>
            <a:r>
              <a:rPr lang="en-US" altLang="zh-TW" dirty="0"/>
              <a:t>best</a:t>
            </a:r>
            <a:r>
              <a:rPr lang="zh-TW" altLang="en-US" dirty="0"/>
              <a:t> </a:t>
            </a:r>
            <a:r>
              <a:rPr lang="en-US" altLang="zh-TW" dirty="0"/>
              <a:t>value </a:t>
            </a:r>
            <a:r>
              <a:rPr lang="zh-TW" altLang="en-US" dirty="0"/>
              <a:t>一樣，在不一樣情況下是</a:t>
            </a:r>
            <a:r>
              <a:rPr lang="en-US" altLang="zh-TW" dirty="0"/>
              <a:t>best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 </a:t>
            </a:r>
            <a:r>
              <a:rPr lang="en-US" altLang="zh-TW" dirty="0"/>
              <a:t>±</a:t>
            </a:r>
            <a:r>
              <a:rPr lang="zh-TW" altLang="en-US" dirty="0"/>
              <a:t> </a:t>
            </a:r>
            <a:r>
              <a:rPr lang="en-US" altLang="zh-TW" dirty="0"/>
              <a:t>3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對於下一顆棋子</a:t>
            </a:r>
            <a:r>
              <a:rPr lang="en-US" altLang="zh-TW" dirty="0"/>
              <a:t>(</a:t>
            </a:r>
            <a:r>
              <a:rPr lang="zh-TW" altLang="en-US" dirty="0"/>
              <a:t>只考慮單列</a:t>
            </a:r>
            <a:r>
              <a:rPr lang="en-US" altLang="zh-TW" dirty="0"/>
              <a:t>)</a:t>
            </a:r>
            <a:r>
              <a:rPr lang="zh-TW" altLang="en-US" dirty="0"/>
              <a:t>，最多可翻轉棋子共</a:t>
            </a:r>
            <a:r>
              <a:rPr lang="en-US" altLang="zh-TW" dirty="0"/>
              <a:t>6</a:t>
            </a:r>
            <a:r>
              <a:rPr lang="zh-TW" altLang="en-US" dirty="0"/>
              <a:t>顆 </a:t>
            </a:r>
            <a:r>
              <a:rPr lang="en-US" altLang="zh-TW" dirty="0"/>
              <a:t>EX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zh-TW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●</a:t>
            </a:r>
            <a:r>
              <a:rPr lang="zh-TW" altLang="zh-TW" sz="16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●●●●●●</a:t>
            </a:r>
            <a:r>
              <a:rPr lang="zh-TW" altLang="zh-TW" sz="1600" b="0" i="0" u="none" strike="noStrike" kern="1200" dirty="0">
                <a:ln w="28575">
                  <a:solidFill>
                    <a:srgbClr val="FF0000"/>
                  </a:solidFill>
                </a:ln>
                <a:noFill/>
                <a:effectLst/>
                <a:latin typeface="Calibri" panose="020F0502020204030204" pitchFamily="34" charset="0"/>
              </a:rPr>
              <a:t>●</a:t>
            </a:r>
            <a:endParaRPr lang="en-US" altLang="zh-TW" sz="1600" b="0" i="0" u="none" strike="noStrike" kern="1200" dirty="0">
              <a:ln w="28575">
                <a:solidFill>
                  <a:srgbClr val="FF0000"/>
                </a:solidFill>
              </a:ln>
              <a:noFill/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7F85C85B-F29E-46B9-A660-ABF8773F9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09464"/>
              </p:ext>
            </p:extLst>
          </p:nvPr>
        </p:nvGraphicFramePr>
        <p:xfrm>
          <a:off x="4962225" y="4353162"/>
          <a:ext cx="2267550" cy="2334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5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5195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5195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5195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5195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5195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5195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5195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5195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49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49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49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49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49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49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49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49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91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  <a:p>
                      <a:pPr algn="ctr"/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9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562AFB9-F007-4CD1-92BD-F27CABC58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764791"/>
              </p:ext>
            </p:extLst>
          </p:nvPr>
        </p:nvGraphicFramePr>
        <p:xfrm>
          <a:off x="688520" y="421821"/>
          <a:ext cx="10814959" cy="6014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74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562AFB9-F007-4CD1-92BD-F27CABC58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78323"/>
              </p:ext>
            </p:extLst>
          </p:nvPr>
        </p:nvGraphicFramePr>
        <p:xfrm>
          <a:off x="644978" y="392974"/>
          <a:ext cx="10902044" cy="607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95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50B7A4-6FB5-4FEB-B63A-9664ABCCF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70854"/>
              </p:ext>
            </p:extLst>
          </p:nvPr>
        </p:nvGraphicFramePr>
        <p:xfrm>
          <a:off x="1" y="0"/>
          <a:ext cx="6730736" cy="68580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88254">
                  <a:extLst>
                    <a:ext uri="{9D8B030D-6E8A-4147-A177-3AD203B41FA5}">
                      <a16:colId xmlns:a16="http://schemas.microsoft.com/office/drawing/2014/main" val="882613424"/>
                    </a:ext>
                  </a:extLst>
                </a:gridCol>
                <a:gridCol w="588254">
                  <a:extLst>
                    <a:ext uri="{9D8B030D-6E8A-4147-A177-3AD203B41FA5}">
                      <a16:colId xmlns:a16="http://schemas.microsoft.com/office/drawing/2014/main" val="593180772"/>
                    </a:ext>
                  </a:extLst>
                </a:gridCol>
                <a:gridCol w="807141">
                  <a:extLst>
                    <a:ext uri="{9D8B030D-6E8A-4147-A177-3AD203B41FA5}">
                      <a16:colId xmlns:a16="http://schemas.microsoft.com/office/drawing/2014/main" val="1273189991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3090046326"/>
                    </a:ext>
                  </a:extLst>
                </a:gridCol>
                <a:gridCol w="916585">
                  <a:extLst>
                    <a:ext uri="{9D8B030D-6E8A-4147-A177-3AD203B41FA5}">
                      <a16:colId xmlns:a16="http://schemas.microsoft.com/office/drawing/2014/main" val="2491861180"/>
                    </a:ext>
                  </a:extLst>
                </a:gridCol>
                <a:gridCol w="588254">
                  <a:extLst>
                    <a:ext uri="{9D8B030D-6E8A-4147-A177-3AD203B41FA5}">
                      <a16:colId xmlns:a16="http://schemas.microsoft.com/office/drawing/2014/main" val="2451459346"/>
                    </a:ext>
                  </a:extLst>
                </a:gridCol>
                <a:gridCol w="848183">
                  <a:extLst>
                    <a:ext uri="{9D8B030D-6E8A-4147-A177-3AD203B41FA5}">
                      <a16:colId xmlns:a16="http://schemas.microsoft.com/office/drawing/2014/main" val="2334060641"/>
                    </a:ext>
                  </a:extLst>
                </a:gridCol>
                <a:gridCol w="588254">
                  <a:extLst>
                    <a:ext uri="{9D8B030D-6E8A-4147-A177-3AD203B41FA5}">
                      <a16:colId xmlns:a16="http://schemas.microsoft.com/office/drawing/2014/main" val="2517101742"/>
                    </a:ext>
                  </a:extLst>
                </a:gridCol>
                <a:gridCol w="1012350">
                  <a:extLst>
                    <a:ext uri="{9D8B030D-6E8A-4147-A177-3AD203B41FA5}">
                      <a16:colId xmlns:a16="http://schemas.microsoft.com/office/drawing/2014/main" val="3319738918"/>
                    </a:ext>
                  </a:extLst>
                </a:gridCol>
              </a:tblGrid>
              <a:tr h="214283">
                <a:tc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TT+AS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336587"/>
                  </a:ext>
                </a:extLst>
              </a:tr>
              <a:tr h="215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extLst>
                  <a:ext uri="{0D108BD9-81ED-4DB2-BD59-A6C34878D82A}">
                    <a16:rowId xmlns:a16="http://schemas.microsoft.com/office/drawing/2014/main" val="375716456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2820925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2171925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2658735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2050903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2581701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6458619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4985500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5771775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4448515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71094035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5594112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3921847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5457939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3820210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02100634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24604501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18795330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23520528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18067916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7400328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23053895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15066521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21608129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7.90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14054505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35874661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20548168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15109911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7.71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19528598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14448383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61846346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36356709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23879341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34496715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22765059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8680405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46635509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27479738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43945910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25849380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058191697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47637853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26507019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14.79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41898374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22715276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8611914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97.50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268754944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72.94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141434975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82.91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232524543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62.20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119933201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80174896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123.28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357291577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72.70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144973565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96.08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282467617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56.04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114173685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69812830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370.46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1097137157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216.86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422913398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73.86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224202098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44.20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90841706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22240881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80.85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230621257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61.85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122645119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71.38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204989204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56.31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110579621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9411079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52593853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28630698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44645642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24848736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72856927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61010053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34671407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21.83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60106458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33305989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70446257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32.28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86261815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44542113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31.38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84979973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23.36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41166967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423891439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61624015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31011449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64356051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28455508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8802092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37767385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22542464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38695165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20121349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69868717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16839855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10720232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17802811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6.37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9851858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83130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2920113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1759925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2925677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1729887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9298540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1523061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914512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931085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596906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75353936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431262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266485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411346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03422675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260304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157448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171846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100643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38251445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106670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68885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40945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27363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36569331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7366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4936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6613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4279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707861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03867342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23207969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34985003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54810592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26913354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1F0AD97-D3DB-4C14-A122-F9412DD82C3C}"/>
              </a:ext>
            </a:extLst>
          </p:cNvPr>
          <p:cNvSpPr txBox="1"/>
          <p:nvPr/>
        </p:nvSpPr>
        <p:spPr>
          <a:xfrm>
            <a:off x="8171312" y="3339255"/>
            <a:ext cx="2881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單獨使用</a:t>
            </a:r>
            <a:r>
              <a:rPr lang="en-US" altLang="zh-TW" sz="2000" dirty="0"/>
              <a:t>TT</a:t>
            </a:r>
            <a:r>
              <a:rPr lang="zh-TW" altLang="en-US" sz="2000" dirty="0"/>
              <a:t>或是</a:t>
            </a:r>
            <a:r>
              <a:rPr lang="en-US" altLang="zh-TW" sz="2000" dirty="0"/>
              <a:t>AS</a:t>
            </a:r>
            <a:r>
              <a:rPr lang="zh-TW" altLang="en-US" sz="2000" dirty="0"/>
              <a:t>效果差不多，但兩者合併後，效果反而比單獨使用來的好很多</a:t>
            </a:r>
            <a:endParaRPr lang="en-US" altLang="zh-TW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0476AAE-8642-4629-ACC4-DBD5F4694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69842"/>
              </p:ext>
            </p:extLst>
          </p:nvPr>
        </p:nvGraphicFramePr>
        <p:xfrm>
          <a:off x="6870414" y="2217739"/>
          <a:ext cx="515620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3781341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6713760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249148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468178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69726278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33938917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92336451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1794255"/>
                    </a:ext>
                  </a:extLst>
                </a:gridCol>
              </a:tblGrid>
              <a:tr h="198120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平均時間</a:t>
                      </a:r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節點數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88144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TT+AS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9698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12509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29.45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82962086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19.86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38172539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17.29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48604826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12.62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24139178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28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10D99CB-7BD9-403E-8BC8-83311DD749AC}"/>
              </a:ext>
            </a:extLst>
          </p:cNvPr>
          <p:cNvSpPr txBox="1"/>
          <p:nvPr/>
        </p:nvSpPr>
        <p:spPr>
          <a:xfrm>
            <a:off x="4738480" y="3105834"/>
            <a:ext cx="335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H</a:t>
            </a:r>
            <a:r>
              <a:rPr lang="zh-TW" altLang="en-US" sz="3600" dirty="0"/>
              <a:t>istory </a:t>
            </a:r>
            <a:r>
              <a:rPr lang="en-US" altLang="zh-TW" sz="3600" dirty="0"/>
              <a:t>H</a:t>
            </a:r>
            <a:r>
              <a:rPr lang="zh-TW" altLang="en-US" sz="3600" dirty="0"/>
              <a:t>euristic</a:t>
            </a:r>
          </a:p>
        </p:txBody>
      </p:sp>
    </p:spTree>
    <p:extLst>
      <p:ext uri="{BB962C8B-B14F-4D97-AF65-F5344CB8AC3E}">
        <p14:creationId xmlns:p14="http://schemas.microsoft.com/office/powerpoint/2010/main" val="283172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E78F96-3F44-4FE4-A758-D8D6744222AE}"/>
                  </a:ext>
                </a:extLst>
              </p:cNvPr>
              <p:cNvSpPr txBox="1"/>
              <p:nvPr/>
            </p:nvSpPr>
            <p:spPr>
              <a:xfrm>
                <a:off x="384346" y="1002573"/>
                <a:ext cx="11538024" cy="197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2000" dirty="0"/>
                  <a:t>深度限制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12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2000" dirty="0"/>
                  <a:t>秒數限制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無</a:t>
                </a:r>
                <a:endParaRPr lang="en-US" altLang="zh-TW" sz="20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2000" b="1" dirty="0"/>
                  <a:t>紀錄陣列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b="1" dirty="0"/>
                  <a:t>HT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[1…8][1…8]</a:t>
                </a:r>
                <a:r>
                  <a:rPr lang="zh-TW" altLang="en-US" sz="2000" b="1" dirty="0"/>
                  <a:t>，與之前設計的</a:t>
                </a:r>
                <a:r>
                  <a:rPr lang="en-US" altLang="zh-TW" sz="2000" b="1" dirty="0"/>
                  <a:t>move ordering</a:t>
                </a:r>
                <a:r>
                  <a:rPr lang="zh-TW" altLang="en-US" sz="2000" b="1" dirty="0"/>
                  <a:t>設為初始值，設計方式採用權重最高設為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altLang="zh-TW" sz="2000" b="1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2000" b="1" dirty="0"/>
                  <a:t>好的著手 </a:t>
                </a:r>
                <a:r>
                  <a:rPr lang="en-US" altLang="zh-TW" sz="2000" b="1" dirty="0"/>
                  <a:t>:</a:t>
                </a:r>
                <a:r>
                  <a:rPr lang="zh-TW" altLang="en-US" sz="2000" b="1" dirty="0"/>
                  <a:t> 當發生 </a:t>
                </a:r>
                <a:r>
                  <a:rPr lang="zh-TW" altLang="en-US" sz="2000" b="1" dirty="0">
                    <a:latin typeface="Arial" panose="020B0604020202020204" pitchFamily="34" charset="0"/>
                  </a:rPr>
                  <a:t>「</a:t>
                </a:r>
                <a:r>
                  <a:rPr lang="zh-TW" altLang="en-US" sz="2000" b="1" dirty="0"/>
                  <a:t>剪枝</a:t>
                </a:r>
                <a:r>
                  <a:rPr lang="zh-TW" altLang="en-US" sz="2000" b="1" dirty="0">
                    <a:latin typeface="Arial" panose="020B0604020202020204" pitchFamily="34" charset="0"/>
                  </a:rPr>
                  <a:t>」</a:t>
                </a:r>
                <a:r>
                  <a:rPr lang="zh-TW" altLang="en-US" sz="2000" b="1" dirty="0"/>
                  <a:t> 或 </a:t>
                </a:r>
                <a:r>
                  <a:rPr lang="zh-TW" altLang="en-US" sz="2000" b="1" dirty="0">
                    <a:latin typeface="Arial" panose="020B0604020202020204" pitchFamily="34" charset="0"/>
                  </a:rPr>
                  <a:t>「</a:t>
                </a:r>
                <a:r>
                  <a:rPr lang="zh-TW" altLang="en-US" sz="2000" b="1" dirty="0"/>
                  <a:t>好步</a:t>
                </a:r>
                <a:r>
                  <a:rPr lang="zh-TW" altLang="en-US" sz="2000" b="1" dirty="0">
                    <a:latin typeface="Arial" panose="020B0604020202020204" pitchFamily="34" charset="0"/>
                  </a:rPr>
                  <a:t>」時，加上權重</a:t>
                </a:r>
                <a:endParaRPr lang="en-US" altLang="zh-TW" sz="2000" b="1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2000" b="1" dirty="0">
                    <a:latin typeface="Arial" panose="020B0604020202020204" pitchFamily="34" charset="0"/>
                  </a:rPr>
                  <a:t>權重設定 </a:t>
                </a:r>
                <a:r>
                  <a:rPr lang="en-US" altLang="zh-TW" sz="2000" b="1" dirty="0">
                    <a:latin typeface="Arial" panose="020B0604020202020204" pitchFamily="34" charset="0"/>
                  </a:rPr>
                  <a:t>:</a:t>
                </a:r>
                <a:r>
                  <a:rPr lang="zh-TW" altLang="en-US" sz="2000" b="1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𝒅𝒆𝒑𝒕𝒉</m:t>
                        </m:r>
                      </m:sup>
                    </m:sSup>
                  </m:oMath>
                </a14:m>
                <a:r>
                  <a:rPr lang="en-US" altLang="zh-TW" sz="2000" b="1" dirty="0">
                    <a:latin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2000" b="1" dirty="0"/>
                  <a:t>計數器衰退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每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M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回合</a:t>
                </a:r>
                <a:r>
                  <a:rPr lang="zh-TW" altLang="en-US" sz="2000" dirty="0"/>
                  <a:t>紀錄除以</a:t>
                </a:r>
                <a:r>
                  <a:rPr lang="en-US" altLang="zh-TW" sz="2000" dirty="0"/>
                  <a:t>2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E78F96-3F44-4FE4-A758-D8D67442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6" y="1002573"/>
                <a:ext cx="11538024" cy="1977016"/>
              </a:xfrm>
              <a:prstGeom prst="rect">
                <a:avLst/>
              </a:prstGeom>
              <a:blipFill>
                <a:blip r:embed="rId2"/>
                <a:stretch>
                  <a:fillRect l="-475" t="-1846" b="-3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2F1345E6-58F0-436A-9E8D-0A8F7E740A6C}"/>
              </a:ext>
            </a:extLst>
          </p:cNvPr>
          <p:cNvSpPr txBox="1"/>
          <p:nvPr/>
        </p:nvSpPr>
        <p:spPr>
          <a:xfrm>
            <a:off x="384346" y="144967"/>
            <a:ext cx="222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基本設定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B800565-E8A4-45CA-BF76-1CAE2F870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6336"/>
              </p:ext>
            </p:extLst>
          </p:nvPr>
        </p:nvGraphicFramePr>
        <p:xfrm>
          <a:off x="1607591" y="3364712"/>
          <a:ext cx="3200076" cy="31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564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55564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55564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55564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55564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55564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55564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55564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55564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5466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54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7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7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54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7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8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8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7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54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54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54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54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54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7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8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8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7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54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7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7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25940A9C-12CB-4C96-9D66-A53FFAF14C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505092"/>
                  </p:ext>
                </p:extLst>
              </p:nvPr>
            </p:nvGraphicFramePr>
            <p:xfrm>
              <a:off x="6984409" y="3364712"/>
              <a:ext cx="3200076" cy="31920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564">
                      <a:extLst>
                        <a:ext uri="{9D8B030D-6E8A-4147-A177-3AD203B41FA5}">
                          <a16:colId xmlns:a16="http://schemas.microsoft.com/office/drawing/2014/main" val="2826312390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2080703489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987757919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2129466395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1160048501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1830449849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1058989428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2782450633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3173889946"/>
                        </a:ext>
                      </a:extLst>
                    </a:gridCol>
                  </a:tblGrid>
                  <a:tr h="354668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793484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632180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000923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44762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2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𝑵</m:t>
                                    </m:r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dirty="0">
                              <a:solidFill>
                                <a:schemeClr val="bg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2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𝑵</m:t>
                                    </m:r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085503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2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𝑵</m:t>
                                    </m:r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dirty="0">
                              <a:solidFill>
                                <a:schemeClr val="bg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2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𝑵</m:t>
                                    </m:r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649226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385321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503735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70882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25940A9C-12CB-4C96-9D66-A53FFAF14C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505092"/>
                  </p:ext>
                </p:extLst>
              </p:nvPr>
            </p:nvGraphicFramePr>
            <p:xfrm>
              <a:off x="6984409" y="3364712"/>
              <a:ext cx="3200076" cy="31920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564">
                      <a:extLst>
                        <a:ext uri="{9D8B030D-6E8A-4147-A177-3AD203B41FA5}">
                          <a16:colId xmlns:a16="http://schemas.microsoft.com/office/drawing/2014/main" val="2826312390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2080703489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987757919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2129466395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1160048501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1830449849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1058989428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2782450633"/>
                        </a:ext>
                      </a:extLst>
                    </a:gridCol>
                    <a:gridCol w="355564">
                      <a:extLst>
                        <a:ext uri="{9D8B030D-6E8A-4147-A177-3AD203B41FA5}">
                          <a16:colId xmlns:a16="http://schemas.microsoft.com/office/drawing/2014/main" val="3173889946"/>
                        </a:ext>
                      </a:extLst>
                    </a:gridCol>
                  </a:tblGrid>
                  <a:tr h="354668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793484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696610" b="-6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100000" r="-608621" b="-6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100000" r="-498305" b="-6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172" t="-100000" r="-406897" b="-6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96610" t="-100000" r="-300000" b="-6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897" t="-100000" r="-205172" b="-6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94915" t="-100000" r="-101695" b="-6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8621" t="-100000" r="-3448" b="-694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632180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448" r="-696610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203448" r="-608621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203448" r="-498305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172" t="-203448" r="-406897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96610" t="-203448" r="-300000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897" t="-203448" r="-205172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94915" t="-203448" r="-101695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8621" t="-203448" r="-3448" b="-6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000923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3448" r="-696610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303448" r="-608621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303448" r="-498305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172" t="-30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96610" t="-303448" r="-300000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897" t="-303448" r="-205172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94915" t="-303448" r="-101695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8621" t="-30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44762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96610" r="-696610" b="-3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396610" r="-608621" b="-3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396610" r="-498305" b="-3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dirty="0">
                              <a:solidFill>
                                <a:schemeClr val="bg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897" t="-396610" r="-205172" b="-3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94915" t="-396610" r="-101695" b="-3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8621" t="-396610" r="-3448" b="-3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085503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5172" r="-696610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505172" r="-608621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505172" r="-498305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dirty="0">
                              <a:solidFill>
                                <a:schemeClr val="bg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897" t="-505172" r="-205172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94915" t="-505172" r="-101695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8621" t="-505172" r="-3448" b="-3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649226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5172" r="-696610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605172" r="-608621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605172" r="-49830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172" t="-605172" r="-406897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96610" t="-605172" r="-300000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897" t="-605172" r="-20517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94915" t="-605172" r="-10169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8621" t="-605172" r="-3448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385321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93220" r="-696610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693220" r="-608621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693220" r="-498305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172" t="-693220" r="-406897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96610" t="-693220" r="-300000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897" t="-693220" r="-205172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94915" t="-693220" r="-101695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8621" t="-693220" r="-3448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503735"/>
                      </a:ext>
                    </a:extLst>
                  </a:tr>
                  <a:tr h="354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06897" r="-69661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806897" r="-6086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806897" r="-49830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172" t="-806897" r="-40689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96610" t="-806897" r="-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897" t="-806897" r="-20517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94915" t="-806897" r="-10169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8621" t="-806897" r="-34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70882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A513441-6892-4438-A0F3-1919154468CF}"/>
              </a:ext>
            </a:extLst>
          </p:cNvPr>
          <p:cNvSpPr/>
          <p:nvPr/>
        </p:nvSpPr>
        <p:spPr>
          <a:xfrm>
            <a:off x="5288113" y="4424519"/>
            <a:ext cx="1215850" cy="88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220715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9EE3E5D4-FCE7-431A-BBE1-3F161033F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288098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927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CC992AD-E223-4B95-8E23-66355D246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866939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8150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1D3FD3-554C-49EC-A4B7-34469B534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65079"/>
              </p:ext>
            </p:extLst>
          </p:nvPr>
        </p:nvGraphicFramePr>
        <p:xfrm>
          <a:off x="1" y="0"/>
          <a:ext cx="6730736" cy="68580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88254">
                  <a:extLst>
                    <a:ext uri="{9D8B030D-6E8A-4147-A177-3AD203B41FA5}">
                      <a16:colId xmlns:a16="http://schemas.microsoft.com/office/drawing/2014/main" val="882613424"/>
                    </a:ext>
                  </a:extLst>
                </a:gridCol>
                <a:gridCol w="588254">
                  <a:extLst>
                    <a:ext uri="{9D8B030D-6E8A-4147-A177-3AD203B41FA5}">
                      <a16:colId xmlns:a16="http://schemas.microsoft.com/office/drawing/2014/main" val="593180772"/>
                    </a:ext>
                  </a:extLst>
                </a:gridCol>
                <a:gridCol w="807141">
                  <a:extLst>
                    <a:ext uri="{9D8B030D-6E8A-4147-A177-3AD203B41FA5}">
                      <a16:colId xmlns:a16="http://schemas.microsoft.com/office/drawing/2014/main" val="1273189991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3090046326"/>
                    </a:ext>
                  </a:extLst>
                </a:gridCol>
                <a:gridCol w="916585">
                  <a:extLst>
                    <a:ext uri="{9D8B030D-6E8A-4147-A177-3AD203B41FA5}">
                      <a16:colId xmlns:a16="http://schemas.microsoft.com/office/drawing/2014/main" val="2491861180"/>
                    </a:ext>
                  </a:extLst>
                </a:gridCol>
                <a:gridCol w="588254">
                  <a:extLst>
                    <a:ext uri="{9D8B030D-6E8A-4147-A177-3AD203B41FA5}">
                      <a16:colId xmlns:a16="http://schemas.microsoft.com/office/drawing/2014/main" val="2451459346"/>
                    </a:ext>
                  </a:extLst>
                </a:gridCol>
                <a:gridCol w="848183">
                  <a:extLst>
                    <a:ext uri="{9D8B030D-6E8A-4147-A177-3AD203B41FA5}">
                      <a16:colId xmlns:a16="http://schemas.microsoft.com/office/drawing/2014/main" val="2334060641"/>
                    </a:ext>
                  </a:extLst>
                </a:gridCol>
                <a:gridCol w="588254">
                  <a:extLst>
                    <a:ext uri="{9D8B030D-6E8A-4147-A177-3AD203B41FA5}">
                      <a16:colId xmlns:a16="http://schemas.microsoft.com/office/drawing/2014/main" val="2517101742"/>
                    </a:ext>
                  </a:extLst>
                </a:gridCol>
                <a:gridCol w="1012350">
                  <a:extLst>
                    <a:ext uri="{9D8B030D-6E8A-4147-A177-3AD203B41FA5}">
                      <a16:colId xmlns:a16="http://schemas.microsoft.com/office/drawing/2014/main" val="3319738918"/>
                    </a:ext>
                  </a:extLst>
                </a:gridCol>
              </a:tblGrid>
              <a:tr h="214283">
                <a:tc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TT+AS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HT – N=24,M=13</a:t>
                      </a: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TT+AS+HT – N=24,M=6</a:t>
                      </a: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336587"/>
                  </a:ext>
                </a:extLst>
              </a:tr>
              <a:tr h="215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extLst>
                  <a:ext uri="{0D108BD9-81ED-4DB2-BD59-A6C34878D82A}">
                    <a16:rowId xmlns:a16="http://schemas.microsoft.com/office/drawing/2014/main" val="375716456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2820925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2050903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2701073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1942133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82581701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6458619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4448515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5970250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4586448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71094035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5594112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3820210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5845613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3949427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402100634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24604501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18067916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26949163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14.53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20572127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27400328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23053895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7.90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14054505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21630174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8.97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13751526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35874661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20548168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14448383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6.84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16092347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12581740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161846346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36356709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22765059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23619518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14717715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28680405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46635509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25849380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33451994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17019598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1058191697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47637853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22715276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25248486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11941459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128611914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97.50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268754944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62.20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119933201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45589774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22769801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80174896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123.28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357291577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56.04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114173685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16.92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44853428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16850640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69812830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370.46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1097137157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44.20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90841706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43665150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16083830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422240881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80.85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230621257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56.31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110579621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51716094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27276631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369411079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52593853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24848736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24437022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10865450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72856927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61010053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33305989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17104011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10247120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70446257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32.28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86261815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23.36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41166967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41292730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14.40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19527305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423891439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61624015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28455508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41036665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23011872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48802092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37767385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20121349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17966733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10743460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869868717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16839855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6.37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9851858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4.81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10954033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5.42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6374628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883130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2920113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1729887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3265098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1842584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369298540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1523061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596906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1227501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615842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75353936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431262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574387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305164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303422675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260304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100643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242404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81043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38251445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106670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27363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95164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33531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136569331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7366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4279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4952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22707861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403867342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1223207969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334985003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54810592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679" marR="4679" marT="4679" marB="0" anchor="ctr"/>
                </a:tc>
                <a:extLst>
                  <a:ext uri="{0D108BD9-81ED-4DB2-BD59-A6C34878D82A}">
                    <a16:rowId xmlns:a16="http://schemas.microsoft.com/office/drawing/2014/main" val="426913354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F12F6B8-0797-4A02-B04E-B60CAE5D0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45082"/>
              </p:ext>
            </p:extLst>
          </p:nvPr>
        </p:nvGraphicFramePr>
        <p:xfrm>
          <a:off x="6797839" y="3429000"/>
          <a:ext cx="5270500" cy="964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4666987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0471720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1756986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2253780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7902904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8102966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5367538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93462727"/>
                    </a:ext>
                  </a:extLst>
                </a:gridCol>
              </a:tblGrid>
              <a:tr h="198120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平均時間</a:t>
                      </a:r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節點數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21699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TT+AS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HT – N=24,M=13</a:t>
                      </a: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TT+AS+HT – N=24,M=6</a:t>
                      </a: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4230429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(Node)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(Node)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(Node)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(Node)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5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29.45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82962086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12.62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24139178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6.57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16851267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6.23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8923234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59125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281705A-F979-4137-9849-39A28F0B6102}"/>
                  </a:ext>
                </a:extLst>
              </p:cNvPr>
              <p:cNvSpPr txBox="1"/>
              <p:nvPr/>
            </p:nvSpPr>
            <p:spPr>
              <a:xfrm>
                <a:off x="7419288" y="2432297"/>
                <a:ext cx="4027602" cy="651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1800" b="1" dirty="0"/>
                  <a:t>紀錄陣列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:</a:t>
                </a:r>
                <a:r>
                  <a:rPr lang="zh-TW" altLang="en-US" sz="1800" dirty="0"/>
                  <a:t> </a:t>
                </a:r>
                <a:r>
                  <a:rPr lang="zh-TW" altLang="en-US" sz="1800" b="1" dirty="0"/>
                  <a:t>初始值權重最高設為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altLang="zh-TW" sz="1800" b="1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1800" b="1" dirty="0"/>
                  <a:t>計數器衰退 </a:t>
                </a:r>
                <a:r>
                  <a:rPr lang="en-US" altLang="zh-TW" sz="1800" dirty="0"/>
                  <a:t>:</a:t>
                </a:r>
                <a:r>
                  <a:rPr lang="zh-TW" altLang="en-US" sz="1800" dirty="0"/>
                  <a:t> </a:t>
                </a:r>
                <a:r>
                  <a:rPr lang="zh-TW" altLang="en-US" sz="1800" b="1" dirty="0">
                    <a:solidFill>
                      <a:srgbClr val="FF0000"/>
                    </a:solidFill>
                  </a:rPr>
                  <a:t>每</a:t>
                </a:r>
                <a:r>
                  <a:rPr lang="en-US" altLang="zh-TW" sz="1800" b="1" dirty="0">
                    <a:solidFill>
                      <a:srgbClr val="FF0000"/>
                    </a:solidFill>
                  </a:rPr>
                  <a:t>M</a:t>
                </a:r>
                <a:r>
                  <a:rPr lang="zh-TW" altLang="en-US" sz="1800" b="1" dirty="0">
                    <a:solidFill>
                      <a:srgbClr val="FF0000"/>
                    </a:solidFill>
                  </a:rPr>
                  <a:t>回合</a:t>
                </a:r>
                <a:r>
                  <a:rPr lang="zh-TW" altLang="en-US" sz="1800" dirty="0"/>
                  <a:t>紀錄除以</a:t>
                </a:r>
                <a:r>
                  <a:rPr lang="en-US" altLang="zh-TW" sz="1800" dirty="0"/>
                  <a:t>2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281705A-F979-4137-9849-39A28F0B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288" y="2432297"/>
                <a:ext cx="4027602" cy="651269"/>
              </a:xfrm>
              <a:prstGeom prst="rect">
                <a:avLst/>
              </a:prstGeom>
              <a:blipFill>
                <a:blip r:embed="rId2"/>
                <a:stretch>
                  <a:fillRect l="-908" t="-4673" b="-14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53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1A70C-11DD-44ED-A720-E4BA38E2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徐老師建議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02DBE-9785-44A7-9322-1AE3645B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TT –</a:t>
            </a:r>
            <a:r>
              <a:rPr lang="zh-TW" altLang="en-US" dirty="0"/>
              <a:t> 用兩個</a:t>
            </a:r>
            <a:r>
              <a:rPr lang="en-US" altLang="zh-TW" dirty="0"/>
              <a:t>table</a:t>
            </a:r>
            <a:r>
              <a:rPr lang="zh-TW" altLang="en-US" dirty="0"/>
              <a:t>分別記錄</a:t>
            </a:r>
            <a:endParaRPr lang="en-US" altLang="zh-TW" dirty="0"/>
          </a:p>
          <a:p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可統計最後兩個</a:t>
            </a:r>
            <a:r>
              <a:rPr lang="en-US" altLang="zh-TW" dirty="0"/>
              <a:t>best value</a:t>
            </a:r>
            <a:r>
              <a:rPr lang="zh-TW" altLang="en-US" dirty="0"/>
              <a:t>差距</a:t>
            </a:r>
            <a:endParaRPr lang="en-US" altLang="zh-TW" dirty="0"/>
          </a:p>
          <a:p>
            <a:r>
              <a:rPr lang="en-US" altLang="zh-TW" dirty="0"/>
              <a:t>HT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排序方面可再更好</a:t>
            </a:r>
            <a:endParaRPr lang="en-US" altLang="zh-TW" dirty="0"/>
          </a:p>
          <a:p>
            <a:r>
              <a:rPr lang="zh-TW" altLang="en-US" dirty="0"/>
              <a:t>數據至少要</a:t>
            </a:r>
            <a:r>
              <a:rPr lang="en-US" altLang="zh-TW" dirty="0"/>
              <a:t>10</a:t>
            </a:r>
            <a:r>
              <a:rPr lang="zh-TW" altLang="en-US"/>
              <a:t>筆測試勝率，需要時間限制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72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F0433-DC20-4E9F-B86D-2024B304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B174-9C59-42BE-8895-1231C05E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Transposition table</a:t>
            </a:r>
          </a:p>
          <a:p>
            <a:r>
              <a:rPr lang="en-US" altLang="zh-TW" sz="1800" dirty="0"/>
              <a:t>Aspiration search</a:t>
            </a:r>
            <a:endParaRPr lang="zh-TW" altLang="en-US" sz="1800" dirty="0"/>
          </a:p>
          <a:p>
            <a:r>
              <a:rPr lang="en-US" altLang="zh-TW" sz="1800" dirty="0"/>
              <a:t>H</a:t>
            </a:r>
            <a:r>
              <a:rPr lang="zh-TW" altLang="en-US" sz="1800" dirty="0"/>
              <a:t>istory </a:t>
            </a:r>
            <a:r>
              <a:rPr lang="en-US" altLang="zh-TW" sz="1800" dirty="0"/>
              <a:t>H</a:t>
            </a:r>
            <a:r>
              <a:rPr lang="zh-TW" altLang="en-US" sz="1800" dirty="0"/>
              <a:t>euristic</a:t>
            </a:r>
          </a:p>
        </p:txBody>
      </p:sp>
    </p:spTree>
    <p:extLst>
      <p:ext uri="{BB962C8B-B14F-4D97-AF65-F5344CB8AC3E}">
        <p14:creationId xmlns:p14="http://schemas.microsoft.com/office/powerpoint/2010/main" val="78506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79345AB-EBEE-4DB0-A838-F98D77D7F43F}"/>
              </a:ext>
            </a:extLst>
          </p:cNvPr>
          <p:cNvSpPr txBox="1"/>
          <p:nvPr/>
        </p:nvSpPr>
        <p:spPr>
          <a:xfrm>
            <a:off x="4027995" y="3263188"/>
            <a:ext cx="4136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Transposition table</a:t>
            </a:r>
          </a:p>
        </p:txBody>
      </p:sp>
    </p:spTree>
    <p:extLst>
      <p:ext uri="{BB962C8B-B14F-4D97-AF65-F5344CB8AC3E}">
        <p14:creationId xmlns:p14="http://schemas.microsoft.com/office/powerpoint/2010/main" val="410473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1D702ACA-43B7-446A-943B-6F3C76A8FDE5}"/>
              </a:ext>
            </a:extLst>
          </p:cNvPr>
          <p:cNvSpPr txBox="1"/>
          <p:nvPr/>
        </p:nvSpPr>
        <p:spPr>
          <a:xfrm>
            <a:off x="665849" y="1258823"/>
            <a:ext cx="109291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92D050"/>
                </a:solidFill>
              </a:rPr>
              <a:t>Hash Table Data Struct:</a:t>
            </a:r>
          </a:p>
          <a:p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hash key (128-bits)</a:t>
            </a:r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 </a:t>
            </a:r>
            <a:r>
              <a:rPr lang="en-US" altLang="zh-TW" sz="2000" dirty="0"/>
              <a:t>depth </a:t>
            </a:r>
          </a:p>
          <a:p>
            <a:r>
              <a:rPr lang="en-US" altLang="zh-TW" sz="2000" dirty="0"/>
              <a:t>3. Flag – exact , lower bound , upper bound</a:t>
            </a:r>
          </a:p>
          <a:p>
            <a:r>
              <a:rPr lang="en-US" altLang="zh-TW" sz="2000" dirty="0"/>
              <a:t>4. Best value</a:t>
            </a:r>
          </a:p>
          <a:p>
            <a:r>
              <a:rPr lang="en-US" altLang="zh-TW" sz="2000" dirty="0"/>
              <a:t>5. Best move</a:t>
            </a:r>
          </a:p>
          <a:p>
            <a:r>
              <a:rPr lang="en-US" altLang="zh-TW" sz="2400" b="1" dirty="0">
                <a:solidFill>
                  <a:srgbClr val="92D050"/>
                </a:solidFill>
              </a:rPr>
              <a:t>Hash key design:</a:t>
            </a:r>
          </a:p>
          <a:p>
            <a:r>
              <a:rPr lang="en-US" altLang="zh-TW" sz="2000" dirty="0"/>
              <a:t>Array[2][64] : random number (128-bits)</a:t>
            </a:r>
          </a:p>
          <a:p>
            <a:r>
              <a:rPr lang="en-US" altLang="zh-TW" sz="2000" dirty="0"/>
              <a:t>	Array[0][0~63] -&gt; White</a:t>
            </a:r>
          </a:p>
          <a:p>
            <a:r>
              <a:rPr lang="en-US" altLang="zh-TW" sz="2000" dirty="0"/>
              <a:t>	Array[1][0~63] -&gt; Black</a:t>
            </a:r>
          </a:p>
          <a:p>
            <a:r>
              <a:rPr lang="en-US" altLang="zh-TW" sz="2000" dirty="0"/>
              <a:t>Color[2] : random number (128-bits)</a:t>
            </a:r>
          </a:p>
          <a:p>
            <a:r>
              <a:rPr lang="en-US" altLang="zh-TW" sz="2400" b="1" dirty="0">
                <a:solidFill>
                  <a:srgbClr val="92D050"/>
                </a:solidFill>
              </a:rPr>
              <a:t>Hash Function:</a:t>
            </a:r>
          </a:p>
          <a:p>
            <a:r>
              <a:rPr lang="en-US" altLang="zh-TW" sz="2000" dirty="0"/>
              <a:t>Hash key = Color[black or white]  XOR  Array[][]  XOR Array[][] ….. XOR Array[][]</a:t>
            </a:r>
          </a:p>
          <a:p>
            <a:r>
              <a:rPr lang="en-US" altLang="zh-TW" sz="2400" b="1" dirty="0">
                <a:solidFill>
                  <a:srgbClr val="92D050"/>
                </a:solidFill>
              </a:rPr>
              <a:t>Hash Table Size:</a:t>
            </a:r>
          </a:p>
          <a:p>
            <a:r>
              <a:rPr lang="en-US" altLang="zh-TW" sz="2000" dirty="0"/>
              <a:t>2^26 = 67108864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BA0D045-E598-4C61-B9FE-DE2F5475E098}"/>
              </a:ext>
            </a:extLst>
          </p:cNvPr>
          <p:cNvGrpSpPr/>
          <p:nvPr/>
        </p:nvGrpSpPr>
        <p:grpSpPr>
          <a:xfrm>
            <a:off x="5992089" y="1258823"/>
            <a:ext cx="5325992" cy="875519"/>
            <a:chOff x="665849" y="5582686"/>
            <a:chExt cx="5325992" cy="87551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3E3103B-A085-48A4-A9E0-3672E14A988D}"/>
                </a:ext>
              </a:extLst>
            </p:cNvPr>
            <p:cNvGrpSpPr/>
            <p:nvPr/>
          </p:nvGrpSpPr>
          <p:grpSpPr>
            <a:xfrm>
              <a:off x="665849" y="5582686"/>
              <a:ext cx="5325992" cy="400110"/>
              <a:chOff x="6550198" y="5822154"/>
              <a:chExt cx="3706597" cy="40011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C14ED12F-C19B-46E3-A330-C7BC790E5F13}"/>
                  </a:ext>
                </a:extLst>
              </p:cNvPr>
              <p:cNvGrpSpPr/>
              <p:nvPr/>
            </p:nvGrpSpPr>
            <p:grpSpPr>
              <a:xfrm>
                <a:off x="7442394" y="5900910"/>
                <a:ext cx="2777397" cy="273377"/>
                <a:chOff x="3447970" y="5439265"/>
                <a:chExt cx="2777397" cy="273377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E9438105-0757-4873-AA99-8DB5D716543D}"/>
                    </a:ext>
                  </a:extLst>
                </p:cNvPr>
                <p:cNvSpPr/>
                <p:nvPr/>
              </p:nvSpPr>
              <p:spPr>
                <a:xfrm>
                  <a:off x="3447970" y="5439265"/>
                  <a:ext cx="2775158" cy="2733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D27629A-EF94-409A-A14D-1DA1EDEE519F}"/>
                    </a:ext>
                  </a:extLst>
                </p:cNvPr>
                <p:cNvSpPr/>
                <p:nvPr/>
              </p:nvSpPr>
              <p:spPr>
                <a:xfrm>
                  <a:off x="5046703" y="5439265"/>
                  <a:ext cx="1178664" cy="27337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EFF2FB5-973C-4798-8330-6B36764979D4}"/>
                  </a:ext>
                </a:extLst>
              </p:cNvPr>
              <p:cNvSpPr txBox="1"/>
              <p:nvPr/>
            </p:nvSpPr>
            <p:spPr>
              <a:xfrm>
                <a:off x="6550198" y="5822154"/>
                <a:ext cx="889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92D050"/>
                    </a:solidFill>
                  </a:rPr>
                  <a:t>Hash key : </a:t>
                </a:r>
                <a:endParaRPr lang="zh-TW" altLang="en-US" sz="2000" b="1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E88739-11FE-42C4-A9D3-F98CECBB0398}"/>
                  </a:ext>
                </a:extLst>
              </p:cNvPr>
              <p:cNvSpPr txBox="1"/>
              <p:nvPr/>
            </p:nvSpPr>
            <p:spPr>
              <a:xfrm>
                <a:off x="9126881" y="5852932"/>
                <a:ext cx="112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Hash Index : 26</a:t>
                </a:r>
                <a:endParaRPr lang="zh-TW" altLang="en-US" dirty="0"/>
              </a:p>
            </p:txBody>
          </p:sp>
        </p:grpSp>
        <p:sp>
          <p:nvSpPr>
            <p:cNvPr id="11" name="左大括弧 10">
              <a:extLst>
                <a:ext uri="{FF2B5EF4-FFF2-40B4-BE49-F238E27FC236}">
                  <a16:creationId xmlns:a16="http://schemas.microsoft.com/office/drawing/2014/main" id="{C2597D93-2409-40F1-9EDA-3DD54DBDAAA4}"/>
                </a:ext>
              </a:extLst>
            </p:cNvPr>
            <p:cNvSpPr/>
            <p:nvPr/>
          </p:nvSpPr>
          <p:spPr>
            <a:xfrm rot="16200000">
              <a:off x="3872927" y="4086687"/>
              <a:ext cx="131010" cy="3987612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753B4C9-E552-40A9-9703-03960FFCD039}"/>
                </a:ext>
              </a:extLst>
            </p:cNvPr>
            <p:cNvSpPr txBox="1"/>
            <p:nvPr/>
          </p:nvSpPr>
          <p:spPr>
            <a:xfrm>
              <a:off x="3717451" y="6088873"/>
              <a:ext cx="650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7814A7B-88D2-45FD-9C08-A898D6247D1B}"/>
              </a:ext>
            </a:extLst>
          </p:cNvPr>
          <p:cNvSpPr txBox="1"/>
          <p:nvPr/>
        </p:nvSpPr>
        <p:spPr>
          <a:xfrm>
            <a:off x="665849" y="495037"/>
            <a:ext cx="787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基本設定與介紹 </a:t>
            </a:r>
            <a:r>
              <a:rPr lang="en-US" altLang="zh-TW" sz="3600" dirty="0"/>
              <a:t>– Transposition table </a:t>
            </a:r>
          </a:p>
        </p:txBody>
      </p:sp>
    </p:spTree>
    <p:extLst>
      <p:ext uri="{BB962C8B-B14F-4D97-AF65-F5344CB8AC3E}">
        <p14:creationId xmlns:p14="http://schemas.microsoft.com/office/powerpoint/2010/main" val="31213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3CCC284-005B-43EC-A1C4-3955A09E661F}"/>
              </a:ext>
            </a:extLst>
          </p:cNvPr>
          <p:cNvSpPr txBox="1"/>
          <p:nvPr/>
        </p:nvSpPr>
        <p:spPr>
          <a:xfrm>
            <a:off x="613983" y="582776"/>
            <a:ext cx="408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基本設定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2437B9-C833-46CD-8544-79A2ED8DC998}"/>
              </a:ext>
            </a:extLst>
          </p:cNvPr>
          <p:cNvSpPr txBox="1"/>
          <p:nvPr/>
        </p:nvSpPr>
        <p:spPr>
          <a:xfrm>
            <a:off x="368886" y="1500503"/>
            <a:ext cx="114900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兩筆資料分別為 </a:t>
            </a:r>
            <a:r>
              <a:rPr lang="en-US" altLang="zh-TW" sz="2000" b="1" dirty="0">
                <a:solidFill>
                  <a:srgbClr val="FF0000"/>
                </a:solidFill>
              </a:rPr>
              <a:t>Base</a:t>
            </a:r>
            <a:r>
              <a:rPr lang="zh-TW" altLang="en-US" sz="2000" b="1" dirty="0">
                <a:solidFill>
                  <a:srgbClr val="FF0000"/>
                </a:solidFill>
              </a:rPr>
              <a:t>版</a:t>
            </a:r>
            <a:r>
              <a:rPr lang="zh-TW" altLang="en-US" sz="2000" b="1" dirty="0"/>
              <a:t> </a:t>
            </a:r>
            <a:r>
              <a:rPr lang="zh-TW" altLang="en-US" sz="2000" dirty="0"/>
              <a:t>與 </a:t>
            </a:r>
            <a:r>
              <a:rPr lang="en-US" altLang="zh-TW" sz="2000" b="1" dirty="0">
                <a:solidFill>
                  <a:srgbClr val="00B050"/>
                </a:solidFill>
              </a:rPr>
              <a:t>TT</a:t>
            </a:r>
            <a:r>
              <a:rPr lang="zh-TW" altLang="en-US" sz="2000" b="1" dirty="0">
                <a:solidFill>
                  <a:srgbClr val="00B050"/>
                </a:solidFill>
              </a:rPr>
              <a:t>版</a:t>
            </a:r>
            <a:endParaRPr lang="en-US" altLang="zh-TW" sz="2000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都使用</a:t>
            </a:r>
            <a:r>
              <a:rPr lang="en-US" altLang="zh-TW" sz="2000" dirty="0"/>
              <a:t>Iterative Deepening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深度限制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12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秒數限制 </a:t>
            </a:r>
            <a:r>
              <a:rPr lang="en-US" altLang="zh-TW" sz="2000" dirty="0"/>
              <a:t>:</a:t>
            </a:r>
            <a:r>
              <a:rPr lang="zh-TW" altLang="en-US" sz="2000" dirty="0"/>
              <a:t> 無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評估效能公式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Base</a:t>
            </a:r>
            <a:r>
              <a:rPr lang="zh-TW" altLang="en-US" sz="2000" b="1" dirty="0">
                <a:solidFill>
                  <a:srgbClr val="FF0000"/>
                </a:solidFill>
              </a:rPr>
              <a:t>版 </a:t>
            </a:r>
            <a:r>
              <a:rPr lang="en-US" altLang="zh-TW" sz="2000" dirty="0">
                <a:solidFill>
                  <a:srgbClr val="FF0000"/>
                </a:solidFill>
              </a:rPr>
              <a:t>T</a:t>
            </a:r>
            <a:r>
              <a:rPr lang="en-US" altLang="zh-TW" sz="2000" dirty="0"/>
              <a:t>=time(s) </a:t>
            </a:r>
            <a:r>
              <a:rPr lang="en-US" altLang="zh-TW" sz="2000" dirty="0">
                <a:solidFill>
                  <a:srgbClr val="FF0000"/>
                </a:solidFill>
              </a:rPr>
              <a:t>N</a:t>
            </a:r>
            <a:r>
              <a:rPr lang="en-US" altLang="zh-TW" sz="2000" dirty="0"/>
              <a:t>=node </a:t>
            </a:r>
          </a:p>
          <a:p>
            <a:r>
              <a:rPr lang="zh-TW" altLang="en-US" sz="2000" b="1" dirty="0">
                <a:solidFill>
                  <a:srgbClr val="00B050"/>
                </a:solidFill>
              </a:rPr>
              <a:t>        </a:t>
            </a:r>
            <a:r>
              <a:rPr lang="en-US" altLang="zh-TW" sz="2000" b="1" dirty="0">
                <a:solidFill>
                  <a:srgbClr val="00B050"/>
                </a:solidFill>
              </a:rPr>
              <a:t>TT</a:t>
            </a:r>
            <a:r>
              <a:rPr lang="zh-TW" altLang="en-US" sz="2000" b="1" dirty="0">
                <a:solidFill>
                  <a:srgbClr val="00B050"/>
                </a:solidFill>
              </a:rPr>
              <a:t>版 </a:t>
            </a:r>
            <a:r>
              <a:rPr lang="en-US" altLang="zh-TW" sz="2000" dirty="0">
                <a:solidFill>
                  <a:srgbClr val="00B050"/>
                </a:solidFill>
              </a:rPr>
              <a:t>T’=</a:t>
            </a:r>
            <a:r>
              <a:rPr lang="en-US" altLang="zh-TW" sz="2000" dirty="0"/>
              <a:t>time(s) </a:t>
            </a:r>
            <a:r>
              <a:rPr lang="en-US" altLang="zh-TW" sz="2000" dirty="0">
                <a:solidFill>
                  <a:srgbClr val="00B050"/>
                </a:solidFill>
              </a:rPr>
              <a:t>N’</a:t>
            </a:r>
            <a:r>
              <a:rPr lang="en-US" altLang="zh-TW" sz="2000" dirty="0"/>
              <a:t>=node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理想秒數 </a:t>
            </a:r>
            <a:r>
              <a:rPr lang="en-US" altLang="zh-TW" sz="2000" dirty="0"/>
              <a:t>:</a:t>
            </a:r>
            <a:r>
              <a:rPr lang="zh-TW" altLang="en-US" sz="2000" dirty="0"/>
              <a:t> 不計算 </a:t>
            </a:r>
            <a:r>
              <a:rPr lang="en-US" altLang="zh-TW" sz="2000" b="1" dirty="0">
                <a:solidFill>
                  <a:srgbClr val="00B050"/>
                </a:solidFill>
              </a:rPr>
              <a:t>TT</a:t>
            </a:r>
            <a:r>
              <a:rPr lang="zh-TW" altLang="en-US" sz="2000" b="1" dirty="0">
                <a:solidFill>
                  <a:srgbClr val="00B050"/>
                </a:solidFill>
              </a:rPr>
              <a:t>版 </a:t>
            </a:r>
            <a:r>
              <a:rPr lang="zh-TW" altLang="en-US" sz="2000" dirty="0"/>
              <a:t>額外花費所得出秒數。公式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B050"/>
                </a:solidFill>
              </a:rPr>
              <a:t>N’</a:t>
            </a:r>
            <a:r>
              <a:rPr lang="en-US" altLang="zh-TW" sz="2000" b="1" dirty="0"/>
              <a:t>/</a:t>
            </a:r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 * </a:t>
            </a:r>
            <a:r>
              <a:rPr lang="en-US" altLang="zh-TW" sz="2000" b="1" dirty="0">
                <a:solidFill>
                  <a:srgbClr val="FF0000"/>
                </a:solidFill>
              </a:rPr>
              <a:t>T</a:t>
            </a:r>
            <a:endParaRPr lang="en-US" altLang="zh-TW" sz="2000" b="1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理想降低秒數 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Base</a:t>
            </a:r>
            <a:r>
              <a:rPr lang="zh-TW" altLang="en-US" sz="2000" b="1" dirty="0">
                <a:solidFill>
                  <a:srgbClr val="FF0000"/>
                </a:solidFill>
              </a:rPr>
              <a:t>版 </a:t>
            </a:r>
            <a:r>
              <a:rPr lang="zh-TW" altLang="en-US" sz="2000" dirty="0"/>
              <a:t>花費秒數 與 理想秒數 差距。公式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T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B050"/>
                </a:solidFill>
              </a:rPr>
              <a:t>N’</a:t>
            </a:r>
            <a:r>
              <a:rPr lang="en-US" altLang="zh-TW" sz="2000" b="1" dirty="0"/>
              <a:t>/</a:t>
            </a:r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 * </a:t>
            </a:r>
            <a:r>
              <a:rPr lang="en-US" altLang="zh-TW" sz="2000" b="1" dirty="0">
                <a:solidFill>
                  <a:srgbClr val="FF0000"/>
                </a:solidFill>
              </a:rPr>
              <a:t>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實際額外花費秒數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TT</a:t>
            </a:r>
            <a:r>
              <a:rPr lang="zh-TW" altLang="en-US" sz="2000" b="1" dirty="0">
                <a:solidFill>
                  <a:srgbClr val="00B050"/>
                </a:solidFill>
              </a:rPr>
              <a:t>版 </a:t>
            </a:r>
            <a:r>
              <a:rPr lang="zh-TW" altLang="en-US" sz="2000" dirty="0"/>
              <a:t>額外花費 </a:t>
            </a:r>
            <a:r>
              <a:rPr lang="en-US" altLang="zh-TW" sz="2000" dirty="0"/>
              <a:t>(XOR</a:t>
            </a:r>
            <a:r>
              <a:rPr lang="zh-TW" altLang="en-US" sz="2000" dirty="0"/>
              <a:t>、更新</a:t>
            </a:r>
            <a:r>
              <a:rPr lang="en-US" altLang="zh-TW" sz="2000" dirty="0"/>
              <a:t>Table</a:t>
            </a:r>
            <a:r>
              <a:rPr lang="zh-TW" altLang="en-US" sz="2000" dirty="0"/>
              <a:t>、判斷</a:t>
            </a:r>
            <a:r>
              <a:rPr lang="en-US" altLang="zh-TW" sz="2000" dirty="0"/>
              <a:t>flag……)</a:t>
            </a:r>
            <a:r>
              <a:rPr lang="zh-TW" altLang="en-US" sz="2000" dirty="0"/>
              <a:t>。公式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T’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B050"/>
                </a:solidFill>
              </a:rPr>
              <a:t>N’</a:t>
            </a:r>
            <a:r>
              <a:rPr lang="en-US" altLang="zh-TW" sz="2000" b="1" dirty="0"/>
              <a:t>/</a:t>
            </a:r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 * </a:t>
            </a:r>
            <a:r>
              <a:rPr lang="en-US" altLang="zh-TW" sz="2000" b="1" dirty="0">
                <a:solidFill>
                  <a:srgbClr val="FF0000"/>
                </a:solidFill>
              </a:rPr>
              <a:t>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總體百分比評估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 理想降低秒數 </a:t>
            </a:r>
            <a:r>
              <a:rPr lang="en-US" altLang="zh-TW" sz="2000" dirty="0"/>
              <a:t>/</a:t>
            </a:r>
            <a:r>
              <a:rPr lang="zh-TW" altLang="en-US" sz="2000" dirty="0"/>
              <a:t> 實際額外花費秒數 </a:t>
            </a:r>
            <a:r>
              <a:rPr lang="en-US" altLang="zh-TW" sz="2000" dirty="0"/>
              <a:t>)</a:t>
            </a:r>
            <a:r>
              <a:rPr lang="zh-TW" altLang="en-US" sz="2000" dirty="0"/>
              <a:t> * </a:t>
            </a:r>
            <a:r>
              <a:rPr lang="en-US" altLang="zh-TW" sz="2000" dirty="0"/>
              <a:t>100%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評估效能公式說明 </a:t>
            </a:r>
            <a:r>
              <a:rPr lang="en-US" altLang="zh-TW" sz="2000" dirty="0"/>
              <a:t>: </a:t>
            </a:r>
            <a:r>
              <a:rPr lang="zh-TW" altLang="en-US" sz="2000" dirty="0"/>
              <a:t>總體百分比評估若超過</a:t>
            </a:r>
            <a:r>
              <a:rPr lang="en-US" altLang="zh-TW" sz="2000" dirty="0"/>
              <a:t>100%</a:t>
            </a:r>
            <a:r>
              <a:rPr lang="zh-TW" altLang="en-US" sz="2000" dirty="0"/>
              <a:t>，表示</a:t>
            </a:r>
            <a:r>
              <a:rPr lang="en-US" altLang="zh-TW" sz="2000" b="1" dirty="0">
                <a:solidFill>
                  <a:srgbClr val="00B050"/>
                </a:solidFill>
              </a:rPr>
              <a:t>TT</a:t>
            </a:r>
            <a:r>
              <a:rPr lang="zh-TW" altLang="en-US" sz="2000" b="1" dirty="0">
                <a:solidFill>
                  <a:srgbClr val="00B050"/>
                </a:solidFill>
              </a:rPr>
              <a:t>版</a:t>
            </a:r>
            <a:r>
              <a:rPr lang="zh-TW" altLang="en-US" sz="2000" dirty="0"/>
              <a:t>優於</a:t>
            </a:r>
            <a:r>
              <a:rPr lang="en-US" altLang="zh-TW" sz="2000" b="1" dirty="0">
                <a:solidFill>
                  <a:srgbClr val="FF0000"/>
                </a:solidFill>
              </a:rPr>
              <a:t>Base</a:t>
            </a:r>
            <a:r>
              <a:rPr lang="zh-TW" altLang="en-US" sz="2000" b="1" dirty="0">
                <a:solidFill>
                  <a:srgbClr val="FF0000"/>
                </a:solidFill>
              </a:rPr>
              <a:t>版</a:t>
            </a:r>
            <a:r>
              <a:rPr lang="zh-TW" altLang="en-US" sz="2000" dirty="0"/>
              <a:t>，反之則劣於</a:t>
            </a:r>
            <a:r>
              <a:rPr lang="en-US" altLang="zh-TW" sz="2000" b="1" dirty="0">
                <a:solidFill>
                  <a:srgbClr val="FF0000"/>
                </a:solidFill>
              </a:rPr>
              <a:t>Base</a:t>
            </a:r>
            <a:r>
              <a:rPr lang="zh-TW" altLang="en-US" sz="2000" b="1" dirty="0">
                <a:solidFill>
                  <a:srgbClr val="FF0000"/>
                </a:solidFill>
              </a:rPr>
              <a:t>版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資料正確性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Base</a:t>
            </a:r>
            <a:r>
              <a:rPr lang="zh-TW" altLang="en-US" sz="2000" b="1" dirty="0">
                <a:solidFill>
                  <a:srgbClr val="FF0000"/>
                </a:solidFill>
              </a:rPr>
              <a:t>版</a:t>
            </a:r>
            <a:r>
              <a:rPr lang="zh-TW" altLang="en-US" sz="2000" dirty="0"/>
              <a:t> 與 </a:t>
            </a:r>
            <a:r>
              <a:rPr lang="en-US" altLang="zh-TW" sz="2000" b="1" dirty="0">
                <a:solidFill>
                  <a:srgbClr val="00B050"/>
                </a:solidFill>
              </a:rPr>
              <a:t>TT</a:t>
            </a:r>
            <a:r>
              <a:rPr lang="zh-TW" altLang="en-US" sz="2000" b="1" dirty="0">
                <a:solidFill>
                  <a:srgbClr val="00B050"/>
                </a:solidFill>
              </a:rPr>
              <a:t>版</a:t>
            </a:r>
            <a:r>
              <a:rPr lang="zh-TW" altLang="en-US" sz="2000" dirty="0"/>
              <a:t>已有比較過最後</a:t>
            </a:r>
            <a:r>
              <a:rPr lang="en-US" altLang="zh-TW" sz="2000" dirty="0"/>
              <a:t>12</a:t>
            </a:r>
            <a:r>
              <a:rPr lang="zh-TW" altLang="en-US" sz="2000" dirty="0"/>
              <a:t>層所給出</a:t>
            </a:r>
            <a:r>
              <a:rPr lang="en-US" altLang="zh-TW" sz="2000" dirty="0" err="1"/>
              <a:t>bestValue</a:t>
            </a:r>
            <a:r>
              <a:rPr lang="zh-TW" altLang="en-US" sz="2000" dirty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/>
              <a:t>bestMove</a:t>
            </a:r>
            <a:r>
              <a:rPr lang="zh-TW" altLang="en-US" sz="2000" dirty="0"/>
              <a:t>都一樣</a:t>
            </a:r>
            <a:endParaRPr lang="en-US" altLang="zh-TW" sz="20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A74BDF41-00CA-4957-8796-2FD551007AB3}"/>
              </a:ext>
            </a:extLst>
          </p:cNvPr>
          <p:cNvGrpSpPr/>
          <p:nvPr/>
        </p:nvGrpSpPr>
        <p:grpSpPr>
          <a:xfrm>
            <a:off x="6538996" y="1500503"/>
            <a:ext cx="5284118" cy="1470484"/>
            <a:chOff x="6096000" y="792719"/>
            <a:chExt cx="5284118" cy="1470484"/>
          </a:xfrm>
        </p:grpSpPr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56E209A9-3492-4FBF-BD7C-F431B8528CB7}"/>
                </a:ext>
              </a:extLst>
            </p:cNvPr>
            <p:cNvSpPr/>
            <p:nvPr/>
          </p:nvSpPr>
          <p:spPr>
            <a:xfrm>
              <a:off x="8193858" y="872870"/>
              <a:ext cx="3186260" cy="209031"/>
            </a:xfrm>
            <a:prstGeom prst="flowChartProces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7424432-64F0-476F-BB70-04C7E26911F3}"/>
                </a:ext>
              </a:extLst>
            </p:cNvPr>
            <p:cNvSpPr txBox="1"/>
            <p:nvPr/>
          </p:nvSpPr>
          <p:spPr>
            <a:xfrm>
              <a:off x="7265216" y="792719"/>
              <a:ext cx="878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 dirty="0">
                  <a:solidFill>
                    <a:srgbClr val="FF0000"/>
                  </a:solidFill>
                </a:rPr>
                <a:t>Base</a:t>
              </a:r>
              <a:r>
                <a:rPr lang="zh-TW" altLang="en-US" sz="1800" b="1" dirty="0">
                  <a:solidFill>
                    <a:srgbClr val="FF0000"/>
                  </a:solidFill>
                </a:rPr>
                <a:t>版</a:t>
              </a:r>
              <a:endParaRPr lang="zh-TW" altLang="en-US" dirty="0"/>
            </a:p>
          </p:txBody>
        </p:sp>
        <p:sp>
          <p:nvSpPr>
            <p:cNvPr id="28" name="流程圖: 程序 27">
              <a:extLst>
                <a:ext uri="{FF2B5EF4-FFF2-40B4-BE49-F238E27FC236}">
                  <a16:creationId xmlns:a16="http://schemas.microsoft.com/office/drawing/2014/main" id="{D7E11877-9BCC-4AE1-9F3C-4426AB393702}"/>
                </a:ext>
              </a:extLst>
            </p:cNvPr>
            <p:cNvSpPr/>
            <p:nvPr/>
          </p:nvSpPr>
          <p:spPr>
            <a:xfrm>
              <a:off x="8193857" y="1980044"/>
              <a:ext cx="2199822" cy="209031"/>
            </a:xfrm>
            <a:prstGeom prst="flowChartProces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6417CC0-94FF-4365-8765-ACE4CB9C36BC}"/>
                </a:ext>
              </a:extLst>
            </p:cNvPr>
            <p:cNvSpPr txBox="1"/>
            <p:nvPr/>
          </p:nvSpPr>
          <p:spPr>
            <a:xfrm>
              <a:off x="7444977" y="1893871"/>
              <a:ext cx="748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 dirty="0">
                  <a:solidFill>
                    <a:srgbClr val="00B050"/>
                  </a:solidFill>
                </a:rPr>
                <a:t>TT</a:t>
              </a:r>
              <a:r>
                <a:rPr lang="zh-TW" altLang="en-US" sz="1800" b="1" dirty="0">
                  <a:solidFill>
                    <a:srgbClr val="00B050"/>
                  </a:solidFill>
                </a:rPr>
                <a:t>版 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9C8678A-FFAF-493F-8887-74D53172B675}"/>
                </a:ext>
              </a:extLst>
            </p:cNvPr>
            <p:cNvSpPr txBox="1"/>
            <p:nvPr/>
          </p:nvSpPr>
          <p:spPr>
            <a:xfrm>
              <a:off x="7015899" y="1343295"/>
              <a:ext cx="1177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800" dirty="0"/>
                <a:t>理想秒數</a:t>
              </a:r>
              <a:endParaRPr lang="zh-TW" altLang="en-US" dirty="0"/>
            </a:p>
          </p:txBody>
        </p:sp>
        <p:sp>
          <p:nvSpPr>
            <p:cNvPr id="38" name="流程圖: 程序 37">
              <a:extLst>
                <a:ext uri="{FF2B5EF4-FFF2-40B4-BE49-F238E27FC236}">
                  <a16:creationId xmlns:a16="http://schemas.microsoft.com/office/drawing/2014/main" id="{43B0C115-41A3-4064-B465-E486C9713C4C}"/>
                </a:ext>
              </a:extLst>
            </p:cNvPr>
            <p:cNvSpPr/>
            <p:nvPr/>
          </p:nvSpPr>
          <p:spPr>
            <a:xfrm>
              <a:off x="8193857" y="1437661"/>
              <a:ext cx="1492686" cy="209031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流程圖: 程序 38">
              <a:extLst>
                <a:ext uri="{FF2B5EF4-FFF2-40B4-BE49-F238E27FC236}">
                  <a16:creationId xmlns:a16="http://schemas.microsoft.com/office/drawing/2014/main" id="{D6BF9D17-C7FF-44F5-B037-7F5C093C9ECC}"/>
                </a:ext>
              </a:extLst>
            </p:cNvPr>
            <p:cNvSpPr/>
            <p:nvPr/>
          </p:nvSpPr>
          <p:spPr>
            <a:xfrm>
              <a:off x="9686544" y="1141153"/>
              <a:ext cx="1693574" cy="209031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E9A457B-58F0-4793-94C2-C2DBA4480C66}"/>
                </a:ext>
              </a:extLst>
            </p:cNvPr>
            <p:cNvSpPr txBox="1"/>
            <p:nvPr/>
          </p:nvSpPr>
          <p:spPr>
            <a:xfrm>
              <a:off x="6550507" y="1075291"/>
              <a:ext cx="1593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800" dirty="0"/>
                <a:t>理想降低秒數 </a:t>
              </a:r>
              <a:endParaRPr lang="zh-TW" altLang="en-US" dirty="0"/>
            </a:p>
          </p:txBody>
        </p:sp>
        <p:sp>
          <p:nvSpPr>
            <p:cNvPr id="41" name="流程圖: 程序 40">
              <a:extLst>
                <a:ext uri="{FF2B5EF4-FFF2-40B4-BE49-F238E27FC236}">
                  <a16:creationId xmlns:a16="http://schemas.microsoft.com/office/drawing/2014/main" id="{055BD94D-A59F-48A4-B59F-7506DFD548C6}"/>
                </a:ext>
              </a:extLst>
            </p:cNvPr>
            <p:cNvSpPr/>
            <p:nvPr/>
          </p:nvSpPr>
          <p:spPr>
            <a:xfrm>
              <a:off x="9686544" y="1709534"/>
              <a:ext cx="707135" cy="209031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A1C7FDD-A319-4DB2-9615-4E1C1CABD550}"/>
                </a:ext>
              </a:extLst>
            </p:cNvPr>
            <p:cNvSpPr txBox="1"/>
            <p:nvPr/>
          </p:nvSpPr>
          <p:spPr>
            <a:xfrm>
              <a:off x="6096000" y="1629383"/>
              <a:ext cx="2011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800" dirty="0"/>
                <a:t>實際額外花費秒數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079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686A0FD-D3E0-40EB-82CA-91B7902FA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423982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019B30F5-735B-45E5-8961-90405826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91" y="6046456"/>
            <a:ext cx="266737" cy="1905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1D0FE1-A7A3-456E-9776-870F333F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31" y="6046469"/>
            <a:ext cx="885970" cy="1905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4992295-009E-41D5-9354-56DB8EBB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531" y="6063601"/>
            <a:ext cx="17861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7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50CF580-4D9A-4ED3-A68A-DB3799DE42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06036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A8EC4685-5214-400F-BD98-1EE30EB9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6094375"/>
            <a:ext cx="237377" cy="1905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CD8A70A-E01A-4105-B5FB-CA302FFC1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6085157"/>
            <a:ext cx="845707" cy="1905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E314A1-6B39-4294-BFA2-2D6D39A5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720" y="6065807"/>
            <a:ext cx="17861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3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79ACC0-79FF-456B-882A-AC5AF25E2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7082"/>
              </p:ext>
            </p:extLst>
          </p:nvPr>
        </p:nvGraphicFramePr>
        <p:xfrm>
          <a:off x="301659" y="13637"/>
          <a:ext cx="7256610" cy="6830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000">
                  <a:extLst>
                    <a:ext uri="{9D8B030D-6E8A-4147-A177-3AD203B41FA5}">
                      <a16:colId xmlns:a16="http://schemas.microsoft.com/office/drawing/2014/main" val="1461975701"/>
                    </a:ext>
                  </a:extLst>
                </a:gridCol>
                <a:gridCol w="630153">
                  <a:extLst>
                    <a:ext uri="{9D8B030D-6E8A-4147-A177-3AD203B41FA5}">
                      <a16:colId xmlns:a16="http://schemas.microsoft.com/office/drawing/2014/main" val="1855616769"/>
                    </a:ext>
                  </a:extLst>
                </a:gridCol>
                <a:gridCol w="829701">
                  <a:extLst>
                    <a:ext uri="{9D8B030D-6E8A-4147-A177-3AD203B41FA5}">
                      <a16:colId xmlns:a16="http://schemas.microsoft.com/office/drawing/2014/main" val="1584469082"/>
                    </a:ext>
                  </a:extLst>
                </a:gridCol>
                <a:gridCol w="682666">
                  <a:extLst>
                    <a:ext uri="{9D8B030D-6E8A-4147-A177-3AD203B41FA5}">
                      <a16:colId xmlns:a16="http://schemas.microsoft.com/office/drawing/2014/main" val="2346043120"/>
                    </a:ext>
                  </a:extLst>
                </a:gridCol>
                <a:gridCol w="861209">
                  <a:extLst>
                    <a:ext uri="{9D8B030D-6E8A-4147-A177-3AD203B41FA5}">
                      <a16:colId xmlns:a16="http://schemas.microsoft.com/office/drawing/2014/main" val="4033941323"/>
                    </a:ext>
                  </a:extLst>
                </a:gridCol>
                <a:gridCol w="777188">
                  <a:extLst>
                    <a:ext uri="{9D8B030D-6E8A-4147-A177-3AD203B41FA5}">
                      <a16:colId xmlns:a16="http://schemas.microsoft.com/office/drawing/2014/main" val="3830024196"/>
                    </a:ext>
                  </a:extLst>
                </a:gridCol>
                <a:gridCol w="934727">
                  <a:extLst>
                    <a:ext uri="{9D8B030D-6E8A-4147-A177-3AD203B41FA5}">
                      <a16:colId xmlns:a16="http://schemas.microsoft.com/office/drawing/2014/main" val="1552576177"/>
                    </a:ext>
                  </a:extLst>
                </a:gridCol>
                <a:gridCol w="1151510">
                  <a:extLst>
                    <a:ext uri="{9D8B030D-6E8A-4147-A177-3AD203B41FA5}">
                      <a16:colId xmlns:a16="http://schemas.microsoft.com/office/drawing/2014/main" val="1170520207"/>
                    </a:ext>
                  </a:extLst>
                </a:gridCol>
                <a:gridCol w="770456">
                  <a:extLst>
                    <a:ext uri="{9D8B030D-6E8A-4147-A177-3AD203B41FA5}">
                      <a16:colId xmlns:a16="http://schemas.microsoft.com/office/drawing/2014/main" val="2795260901"/>
                    </a:ext>
                  </a:extLst>
                </a:gridCol>
              </a:tblGrid>
              <a:tr h="18633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Base</a:t>
                      </a:r>
                      <a:r>
                        <a:rPr lang="zh-TW" altLang="en-US" sz="1100" b="1" u="none" strike="noStrike" dirty="0">
                          <a:effectLst/>
                        </a:rPr>
                        <a:t>版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u="none" strike="noStrike" dirty="0">
                          <a:effectLst/>
                        </a:rPr>
                        <a:t>TT</a:t>
                      </a:r>
                      <a:r>
                        <a:rPr lang="zh-TW" altLang="en-US" sz="1100" b="1" u="none" strike="noStrike" dirty="0">
                          <a:effectLst/>
                        </a:rPr>
                        <a:t>版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effectLst/>
                        </a:rPr>
                        <a:t>理想秒數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effectLst/>
                        </a:rPr>
                        <a:t>理想降低秒數 </a:t>
                      </a: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dirty="0"/>
                        <a:t>實際額外花費秒數 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效能評估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906320659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ply</a:t>
                      </a: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T(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N(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T</a:t>
                      </a:r>
                      <a:r>
                        <a:rPr lang="zh-TW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TW" sz="1000" u="none" strike="noStrike" dirty="0">
                          <a:effectLst/>
                        </a:rPr>
                        <a:t>‘(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N</a:t>
                      </a:r>
                      <a:r>
                        <a:rPr lang="zh-TW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TW" sz="1000" u="none" strike="noStrike" dirty="0">
                          <a:effectLst/>
                        </a:rPr>
                        <a:t>‘(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T - 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T</a:t>
                      </a:r>
                      <a:r>
                        <a:rPr lang="zh-TW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zh-TW" sz="900" u="none" strike="noStrike" dirty="0">
                          <a:effectLst/>
                        </a:rPr>
                        <a:t>‘ - 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118173902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2820925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2171925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1.04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639937004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6458619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4985500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2.42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339743269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5594112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3921847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1.86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355868418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24604501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18795330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27208676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23053895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15066521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6.71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510%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125261377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20548168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15109911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6.52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371938602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36356709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23879341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8.90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800995331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46635509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27479738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10.46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993693380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17.64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47637853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26507019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9.82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7.83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3.31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788203343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268754944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141434975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51.31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46.19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21.63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4175083529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123.28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357291577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144973565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50.02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73.26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22.68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434866661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370.46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1097137157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216.86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422913398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142.80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227.66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74.06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307%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657341889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80.85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230621257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122645119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37.86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18.85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256375079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52593853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28630698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10.43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8.73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172%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803265260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61010053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34671407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12.69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9.64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6.18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845401660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32.28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86261815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44542113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16.67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15.61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9.19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170%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4259546591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24.94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61624015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31011449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12.55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12.39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6.12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192570746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37767385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22542464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9.75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6.58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5.45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84225815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16839855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10720232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4.78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2.23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122%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256488479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2920113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1759925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400%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236106292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1523061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914512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398%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44611931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431262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266485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285%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561472979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260304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157448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1140%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37113695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106670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68885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-0.01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-460%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127034676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7366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-0.01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-49%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787824351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26</a:t>
                      </a:r>
                      <a:r>
                        <a:rPr lang="zh-TW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TW" sz="1000" u="none" strike="noStrike" dirty="0">
                          <a:effectLst/>
                        </a:rPr>
                        <a:t>~30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1593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1422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76941322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8AE8806-4DFD-4F25-94EA-A7A3E47B2285}"/>
              </a:ext>
            </a:extLst>
          </p:cNvPr>
          <p:cNvSpPr txBox="1"/>
          <p:nvPr/>
        </p:nvSpPr>
        <p:spPr>
          <a:xfrm>
            <a:off x="7758262" y="2551837"/>
            <a:ext cx="3982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效能評估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理想降低秒數 </a:t>
            </a:r>
            <a:r>
              <a:rPr lang="en-US" altLang="zh-TW" dirty="0"/>
              <a:t>/</a:t>
            </a:r>
            <a:r>
              <a:rPr lang="zh-TW" altLang="en-US" dirty="0"/>
              <a:t> 實際額外花費秒數 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若超過</a:t>
            </a:r>
            <a:r>
              <a:rPr lang="en-US" altLang="zh-TW" dirty="0"/>
              <a:t>100%</a:t>
            </a:r>
            <a:r>
              <a:rPr lang="zh-TW" altLang="en-US" dirty="0"/>
              <a:t>，表示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優於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dirty="0"/>
              <a:t>，反之則劣於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若出現負數表示比理想更好</a:t>
            </a:r>
            <a:endParaRPr lang="en-US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B08E3C-8A22-4B3E-82D0-6E6524A64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67698"/>
              </p:ext>
            </p:extLst>
          </p:nvPr>
        </p:nvGraphicFramePr>
        <p:xfrm>
          <a:off x="8313213" y="509798"/>
          <a:ext cx="3319464" cy="1431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894">
                  <a:extLst>
                    <a:ext uri="{9D8B030D-6E8A-4147-A177-3AD203B41FA5}">
                      <a16:colId xmlns:a16="http://schemas.microsoft.com/office/drawing/2014/main" val="2600691617"/>
                    </a:ext>
                  </a:extLst>
                </a:gridCol>
                <a:gridCol w="938838">
                  <a:extLst>
                    <a:ext uri="{9D8B030D-6E8A-4147-A177-3AD203B41FA5}">
                      <a16:colId xmlns:a16="http://schemas.microsoft.com/office/drawing/2014/main" val="2436059065"/>
                    </a:ext>
                  </a:extLst>
                </a:gridCol>
                <a:gridCol w="720894">
                  <a:extLst>
                    <a:ext uri="{9D8B030D-6E8A-4147-A177-3AD203B41FA5}">
                      <a16:colId xmlns:a16="http://schemas.microsoft.com/office/drawing/2014/main" val="6996980"/>
                    </a:ext>
                  </a:extLst>
                </a:gridCol>
                <a:gridCol w="938838">
                  <a:extLst>
                    <a:ext uri="{9D8B030D-6E8A-4147-A177-3AD203B41FA5}">
                      <a16:colId xmlns:a16="http://schemas.microsoft.com/office/drawing/2014/main" val="696593930"/>
                    </a:ext>
                  </a:extLst>
                </a:gridCol>
              </a:tblGrid>
              <a:tr h="357968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平均時間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節點數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21137"/>
                  </a:ext>
                </a:extLst>
              </a:tr>
              <a:tr h="35796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Base</a:t>
                      </a:r>
                      <a:r>
                        <a:rPr lang="zh-TW" altLang="en-US" sz="1600" u="none" strike="noStrike" dirty="0">
                          <a:effectLst/>
                        </a:rPr>
                        <a:t>版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TT</a:t>
                      </a:r>
                      <a:r>
                        <a:rPr lang="zh-TW" altLang="en-US" sz="1600" u="none" strike="noStrike">
                          <a:effectLst/>
                        </a:rPr>
                        <a:t>版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5741"/>
                  </a:ext>
                </a:extLst>
              </a:tr>
              <a:tr h="3579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464573"/>
                  </a:ext>
                </a:extLst>
              </a:tr>
              <a:tr h="3579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29.45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82962086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19.86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38172539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799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7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DF902C-AEDF-4B97-A1D2-EEF2056FB879}"/>
              </a:ext>
            </a:extLst>
          </p:cNvPr>
          <p:cNvSpPr txBox="1"/>
          <p:nvPr/>
        </p:nvSpPr>
        <p:spPr>
          <a:xfrm>
            <a:off x="4191000" y="3075057"/>
            <a:ext cx="381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Aspiration search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3226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1684</TotalTime>
  <Words>2004</Words>
  <Application>Microsoft Office PowerPoint</Application>
  <PresentationFormat>寬螢幕</PresentationFormat>
  <Paragraphs>1158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Wingdings</vt:lpstr>
      <vt:lpstr>天體</vt:lpstr>
      <vt:lpstr>Othello (黑白棋)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徐老師建議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(黑白棋)</dc:title>
  <dc:creator>A6221010</dc:creator>
  <cp:lastModifiedBy>A6221010</cp:lastModifiedBy>
  <cp:revision>11</cp:revision>
  <dcterms:created xsi:type="dcterms:W3CDTF">2021-11-24T18:19:19Z</dcterms:created>
  <dcterms:modified xsi:type="dcterms:W3CDTF">2022-02-07T03:29:38Z</dcterms:modified>
</cp:coreProperties>
</file>