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Lexend Deca" charset="1" panose="00000000000000000000"/>
      <p:regular r:id="rId19"/>
    </p:embeddedFont>
    <p:embeddedFont>
      <p:font typeface="Clear Sans" charset="1" panose="020B05030302020203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794184" y="9239250"/>
            <a:ext cx="10512698" cy="9525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990685" y="962025"/>
            <a:ext cx="10708149" cy="1905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7254494" y="7126927"/>
            <a:ext cx="0" cy="213137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15139860" y="5215145"/>
            <a:ext cx="3526257" cy="807787"/>
          </a:xfrm>
          <a:custGeom>
            <a:avLst/>
            <a:gdLst/>
            <a:ahLst/>
            <a:cxnLst/>
            <a:rect r="r" b="b" t="t" l="l"/>
            <a:pathLst>
              <a:path h="807787" w="3526257">
                <a:moveTo>
                  <a:pt x="0" y="0"/>
                </a:moveTo>
                <a:lnTo>
                  <a:pt x="3526257" y="0"/>
                </a:lnTo>
                <a:lnTo>
                  <a:pt x="3526257" y="807787"/>
                </a:lnTo>
                <a:lnTo>
                  <a:pt x="0" y="807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64295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1038225" y="942975"/>
            <a:ext cx="0" cy="213137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-5400000">
            <a:off x="-358862" y="4131850"/>
            <a:ext cx="3526257" cy="846214"/>
          </a:xfrm>
          <a:custGeom>
            <a:avLst/>
            <a:gdLst/>
            <a:ahLst/>
            <a:cxnLst/>
            <a:rect r="r" b="b" t="t" l="l"/>
            <a:pathLst>
              <a:path h="846214" w="3526257">
                <a:moveTo>
                  <a:pt x="0" y="0"/>
                </a:moveTo>
                <a:lnTo>
                  <a:pt x="3526257" y="0"/>
                </a:lnTo>
                <a:lnTo>
                  <a:pt x="3526257" y="846214"/>
                </a:lnTo>
                <a:lnTo>
                  <a:pt x="0" y="846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56834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98880" y="4165144"/>
            <a:ext cx="12038317" cy="846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7"/>
              </a:lnSpc>
            </a:pPr>
            <a:r>
              <a:rPr lang="en-US" sz="6034" spc="681">
                <a:solidFill>
                  <a:srgbClr val="FFC74B"/>
                </a:solidFill>
                <a:latin typeface="Lexend Deca"/>
                <a:ea typeface="Lexend Deca"/>
                <a:cs typeface="Lexend Deca"/>
                <a:sym typeface="Lexend Deca"/>
              </a:rPr>
              <a:t> FASES DO ALGORITMO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98880" y="5523788"/>
            <a:ext cx="1249023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Daniel Silva Guedes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10800000">
            <a:off x="14479659" y="991413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3122574" y="1175223"/>
                </a:moveTo>
                <a:lnTo>
                  <a:pt x="0" y="1175223"/>
                </a:lnTo>
                <a:lnTo>
                  <a:pt x="0" y="0"/>
                </a:lnTo>
                <a:lnTo>
                  <a:pt x="3122574" y="0"/>
                </a:lnTo>
                <a:lnTo>
                  <a:pt x="3122574" y="1175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-532587" y="1579025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3122574" y="1175223"/>
                </a:moveTo>
                <a:lnTo>
                  <a:pt x="0" y="1175223"/>
                </a:lnTo>
                <a:lnTo>
                  <a:pt x="0" y="0"/>
                </a:lnTo>
                <a:lnTo>
                  <a:pt x="3122574" y="0"/>
                </a:lnTo>
                <a:lnTo>
                  <a:pt x="3122574" y="1175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30158" y="3489141"/>
            <a:ext cx="9353080" cy="2749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2404" indent="-321202" lvl="1">
              <a:lnSpc>
                <a:spcPts val="4463"/>
              </a:lnSpc>
              <a:buFont typeface="Arial"/>
              <a:buChar char="•"/>
            </a:pPr>
            <a:r>
              <a:rPr lang="en-US" sz="2975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O pseudocódigo descreve o algoritmo em uma linguagem próxima da humana, permitindo a comunicação clara e o planejamento detalhado antes da implementação.</a:t>
            </a:r>
          </a:p>
          <a:p>
            <a:pPr algn="l">
              <a:lnSpc>
                <a:spcPts val="4463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811816" y="2166636"/>
            <a:ext cx="10793121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40"/>
              </a:lnSpc>
              <a:spcBef>
                <a:spcPct val="0"/>
              </a:spcBef>
            </a:pPr>
            <a:r>
              <a:rPr lang="en-US" sz="5533" spc="320">
                <a:solidFill>
                  <a:srgbClr val="FFC74B"/>
                </a:solidFill>
                <a:latin typeface="Lexend Deca"/>
                <a:ea typeface="Lexend Deca"/>
                <a:cs typeface="Lexend Deca"/>
                <a:sym typeface="Lexend Deca"/>
              </a:rPr>
              <a:t> PSEUDOCÓDIGO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10800000">
            <a:off x="14479659" y="991413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3122574" y="1175223"/>
                </a:moveTo>
                <a:lnTo>
                  <a:pt x="0" y="1175223"/>
                </a:lnTo>
                <a:lnTo>
                  <a:pt x="0" y="0"/>
                </a:lnTo>
                <a:lnTo>
                  <a:pt x="3122574" y="0"/>
                </a:lnTo>
                <a:lnTo>
                  <a:pt x="3122574" y="1175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-532587" y="1579025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3122574" y="1175223"/>
                </a:moveTo>
                <a:lnTo>
                  <a:pt x="0" y="1175223"/>
                </a:lnTo>
                <a:lnTo>
                  <a:pt x="0" y="0"/>
                </a:lnTo>
                <a:lnTo>
                  <a:pt x="3122574" y="0"/>
                </a:lnTo>
                <a:lnTo>
                  <a:pt x="3122574" y="1175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08455" y="2928636"/>
            <a:ext cx="9353080" cy="3864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3"/>
              </a:lnSpc>
            </a:pPr>
          </a:p>
          <a:p>
            <a:pPr algn="l" marL="642404" indent="-321202" lvl="1">
              <a:lnSpc>
                <a:spcPts val="4463"/>
              </a:lnSpc>
              <a:buFont typeface="Arial"/>
              <a:buChar char="•"/>
            </a:pPr>
            <a:r>
              <a:rPr lang="en-US" sz="2975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O código em C segue uma estrutura que inclui funções para entrada de dados, cálculos, e exibição dos resultados, utilizando lógica condicional e loops para repetir operações até que o usuário decida encerrar o programa.</a:t>
            </a:r>
          </a:p>
          <a:p>
            <a:pPr algn="l">
              <a:lnSpc>
                <a:spcPts val="4463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915277" y="2166636"/>
            <a:ext cx="10793121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40"/>
              </a:lnSpc>
              <a:spcBef>
                <a:spcPct val="0"/>
              </a:spcBef>
            </a:pPr>
            <a:r>
              <a:rPr lang="en-US" sz="5533" spc="320">
                <a:solidFill>
                  <a:srgbClr val="FFC74B"/>
                </a:solidFill>
                <a:latin typeface="Lexend Deca"/>
                <a:ea typeface="Lexend Deca"/>
                <a:cs typeface="Lexend Deca"/>
                <a:sym typeface="Lexend Deca"/>
              </a:rPr>
              <a:t>TRADUÇÃO PARA C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10800000">
            <a:off x="1028700" y="535891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3122574" y="1175223"/>
                </a:moveTo>
                <a:lnTo>
                  <a:pt x="0" y="1175223"/>
                </a:lnTo>
                <a:lnTo>
                  <a:pt x="0" y="0"/>
                </a:lnTo>
                <a:lnTo>
                  <a:pt x="3122574" y="0"/>
                </a:lnTo>
                <a:lnTo>
                  <a:pt x="3122574" y="1175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56740" y="3452594"/>
            <a:ext cx="11947782" cy="5469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5"/>
              </a:lnSpc>
            </a:pPr>
            <a:r>
              <a:rPr lang="en-US" sz="209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Registro de Disciplinas:</a:t>
            </a:r>
          </a:p>
          <a:p>
            <a:pPr algn="l" marL="451343" indent="-225671" lvl="1">
              <a:lnSpc>
                <a:spcPts val="3135"/>
              </a:lnSpc>
              <a:buFont typeface="Arial"/>
              <a:buChar char="•"/>
            </a:pPr>
            <a:r>
              <a:rPr lang="en-US" sz="209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O sistema agora permite o registro dos nomes das disciplinas, juntamente com as notas dos 4 bimestres de cada uma.</a:t>
            </a:r>
          </a:p>
          <a:p>
            <a:pPr algn="l">
              <a:lnSpc>
                <a:spcPts val="3135"/>
              </a:lnSpc>
            </a:pPr>
            <a:r>
              <a:rPr lang="en-US" sz="209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Classificação da Situação do Aluno:</a:t>
            </a:r>
          </a:p>
          <a:p>
            <a:pPr algn="l" marL="451343" indent="-225671" lvl="1">
              <a:lnSpc>
                <a:spcPts val="3135"/>
              </a:lnSpc>
              <a:buFont typeface="Arial"/>
              <a:buChar char="•"/>
            </a:pPr>
            <a:r>
              <a:rPr lang="en-US" sz="209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O sistema calcula a média das notas e classifica a situação do aluno como:</a:t>
            </a:r>
          </a:p>
          <a:p>
            <a:pPr algn="l" marL="451343" indent="-225671" lvl="1">
              <a:lnSpc>
                <a:spcPts val="3135"/>
              </a:lnSpc>
              <a:buFont typeface="Arial"/>
              <a:buChar char="•"/>
            </a:pPr>
            <a:r>
              <a:rPr lang="en-US" sz="209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Aprovado: Média ≥ 7.0.</a:t>
            </a:r>
          </a:p>
          <a:p>
            <a:pPr algn="l" marL="451343" indent="-225671" lvl="1">
              <a:lnSpc>
                <a:spcPts val="3135"/>
              </a:lnSpc>
              <a:buFont typeface="Arial"/>
              <a:buChar char="•"/>
            </a:pPr>
            <a:r>
              <a:rPr lang="en-US" sz="209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Recuperação: Média entre 5.0 e 6.9.</a:t>
            </a:r>
          </a:p>
          <a:p>
            <a:pPr algn="l" marL="451343" indent="-225671" lvl="1">
              <a:lnSpc>
                <a:spcPts val="3135"/>
              </a:lnSpc>
              <a:buFont typeface="Arial"/>
              <a:buChar char="•"/>
            </a:pPr>
            <a:r>
              <a:rPr lang="en-US" sz="209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Reprovado: Média &lt; 5.0.</a:t>
            </a:r>
          </a:p>
          <a:p>
            <a:pPr algn="l">
              <a:lnSpc>
                <a:spcPts val="3135"/>
              </a:lnSpc>
            </a:pPr>
            <a:r>
              <a:rPr lang="en-US" sz="209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Menu de Seleção de Disciplinas:</a:t>
            </a:r>
          </a:p>
          <a:p>
            <a:pPr algn="l" marL="451343" indent="-225671" lvl="1">
              <a:lnSpc>
                <a:spcPts val="3135"/>
              </a:lnSpc>
              <a:buFont typeface="Arial"/>
              <a:buChar char="•"/>
            </a:pPr>
            <a:r>
              <a:rPr lang="en-US" sz="209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Foi introduzido um menu que permite ao usuário selecionar a disciplina para consultar a média e a situação correspondente.</a:t>
            </a:r>
          </a:p>
          <a:p>
            <a:pPr algn="l" marL="451343" indent="-225671" lvl="1">
              <a:lnSpc>
                <a:spcPts val="3135"/>
              </a:lnSpc>
              <a:buFont typeface="Arial"/>
              <a:buChar char="•"/>
            </a:pPr>
            <a:r>
              <a:rPr lang="en-US" sz="209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O menu permanece acessível até que o usuário opte por encerrar o programa, garantindo uma navegação contínua.</a:t>
            </a:r>
          </a:p>
          <a:p>
            <a:pPr algn="l" marL="451343" indent="-225671" lvl="1">
              <a:lnSpc>
                <a:spcPts val="3135"/>
              </a:lnSpc>
              <a:buFont typeface="Arial"/>
              <a:buChar char="•"/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56740" y="1995269"/>
            <a:ext cx="12392441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464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PLUS DO TIME: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63587" y="4308454"/>
            <a:ext cx="12760826" cy="63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0"/>
              </a:lnSpc>
            </a:pPr>
            <a:r>
              <a:rPr lang="en-US" sz="4482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FIM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63587" y="5297344"/>
            <a:ext cx="12760826" cy="1044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4"/>
              </a:lnSpc>
            </a:pPr>
            <a:r>
              <a:rPr lang="en-US" sz="3361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@Dan1el_.dev</a:t>
            </a:r>
          </a:p>
          <a:p>
            <a:pPr algn="ctr" marL="0" indent="0" lvl="0">
              <a:lnSpc>
                <a:spcPts val="4134"/>
              </a:lnSpc>
            </a:pPr>
            <a:r>
              <a:rPr lang="en-US" sz="3361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https://github.com/dan1elsG</a:t>
            </a:r>
          </a:p>
        </p:txBody>
      </p:sp>
      <p:sp>
        <p:nvSpPr>
          <p:cNvPr name="AutoShape 4" id="4"/>
          <p:cNvSpPr/>
          <p:nvPr/>
        </p:nvSpPr>
        <p:spPr>
          <a:xfrm flipH="true">
            <a:off x="1333796" y="1442148"/>
            <a:ext cx="15925453" cy="19050"/>
          </a:xfrm>
          <a:prstGeom prst="line">
            <a:avLst/>
          </a:prstGeom>
          <a:ln cap="flat" w="85725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true" rot="0">
            <a:off x="829018" y="1028700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0" y="1175223"/>
                </a:moveTo>
                <a:lnTo>
                  <a:pt x="3122574" y="1175223"/>
                </a:lnTo>
                <a:lnTo>
                  <a:pt x="3122574" y="0"/>
                </a:lnTo>
                <a:lnTo>
                  <a:pt x="0" y="0"/>
                </a:lnTo>
                <a:lnTo>
                  <a:pt x="0" y="1175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1028751" y="8825802"/>
            <a:ext cx="15925453" cy="19050"/>
          </a:xfrm>
          <a:prstGeom prst="line">
            <a:avLst/>
          </a:prstGeom>
          <a:ln cap="flat" w="85725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true" rot="-10800000">
            <a:off x="14336408" y="8083077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0" y="1175223"/>
                </a:moveTo>
                <a:lnTo>
                  <a:pt x="3122574" y="1175223"/>
                </a:lnTo>
                <a:lnTo>
                  <a:pt x="3122574" y="0"/>
                </a:lnTo>
                <a:lnTo>
                  <a:pt x="0" y="0"/>
                </a:lnTo>
                <a:lnTo>
                  <a:pt x="0" y="1175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1219200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9222" t="0" r="19222" b="0"/>
            <a:stretch>
              <a:fillRect/>
            </a:stretch>
          </p:blipFill>
          <p:spPr>
            <a:xfrm flipH="false" flipV="false"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name="AutoShape 4" id="4"/>
          <p:cNvSpPr/>
          <p:nvPr/>
        </p:nvSpPr>
        <p:spPr>
          <a:xfrm rot="-10800000">
            <a:off x="1047807" y="1000125"/>
            <a:ext cx="1763453" cy="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5399866">
            <a:off x="311309" y="1717546"/>
            <a:ext cx="1472940" cy="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381612" y="3622600"/>
            <a:ext cx="7318986" cy="6303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23"/>
              </a:lnSpc>
              <a:spcBef>
                <a:spcPct val="0"/>
              </a:spcBef>
            </a:pPr>
            <a:r>
              <a:rPr lang="en-US" sz="3231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O objetivo é desenvolver um sistema que facilita o acompanhamento do desempenho acadêmico dos alunos. A partir da entrada das notas das matérias, o sistema calcula a média e determina a situação do aluno (Aprovado, Recuperação, Reprovado). A seguir, apresentamos as fases do algoritmo, destacando as etapas de entrada, processamento e saída de dados.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21407" y="2682509"/>
            <a:ext cx="6596619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40"/>
              </a:lnSpc>
              <a:spcBef>
                <a:spcPct val="0"/>
              </a:spcBef>
            </a:pPr>
            <a:r>
              <a:rPr lang="en-US" sz="5700" spc="330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INTRODUCAO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64537" y="4192007"/>
            <a:ext cx="6656090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00"/>
              </a:lnSpc>
            </a:pPr>
            <a:r>
              <a:rPr lang="en-US" sz="8000" spc="464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TÓPICOS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583482" y="3243307"/>
            <a:ext cx="10912049" cy="504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Entrada</a:t>
            </a:r>
          </a:p>
          <a:p>
            <a:pPr algn="l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Processamento</a:t>
            </a:r>
          </a:p>
          <a:p>
            <a:pPr algn="l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Saída</a:t>
            </a:r>
          </a:p>
          <a:p>
            <a:pPr algn="l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Representações de Algoritmos e Melhorias no Sistema</a:t>
            </a:r>
          </a:p>
        </p:txBody>
      </p:sp>
      <p:sp>
        <p:nvSpPr>
          <p:cNvPr name="AutoShape 4" id="4"/>
          <p:cNvSpPr/>
          <p:nvPr/>
        </p:nvSpPr>
        <p:spPr>
          <a:xfrm rot="5400000">
            <a:off x="-4972522" y="3210567"/>
            <a:ext cx="12038317" cy="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27587" y="9229725"/>
            <a:ext cx="2131373" cy="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733043" y="1028700"/>
            <a:ext cx="3526257" cy="767312"/>
          </a:xfrm>
          <a:custGeom>
            <a:avLst/>
            <a:gdLst/>
            <a:ahLst/>
            <a:cxnLst/>
            <a:rect r="r" b="b" t="t" l="l"/>
            <a:pathLst>
              <a:path h="767312" w="3526257">
                <a:moveTo>
                  <a:pt x="0" y="0"/>
                </a:moveTo>
                <a:lnTo>
                  <a:pt x="3526257" y="0"/>
                </a:lnTo>
                <a:lnTo>
                  <a:pt x="3526257" y="767312"/>
                </a:lnTo>
                <a:lnTo>
                  <a:pt x="0" y="7673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72961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64537" y="5341357"/>
            <a:ext cx="6920068" cy="820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59"/>
              </a:lnSpc>
              <a:spcBef>
                <a:spcPct val="0"/>
              </a:spcBef>
            </a:pPr>
            <a:r>
              <a:rPr lang="en-US" sz="5382" spc="312">
                <a:solidFill>
                  <a:srgbClr val="FFC74B"/>
                </a:solidFill>
                <a:latin typeface="Lexend Deca"/>
                <a:ea typeface="Lexend Deca"/>
                <a:cs typeface="Lexend Deca"/>
                <a:sym typeface="Lexend Deca"/>
              </a:rPr>
              <a:t>ASSOCIADOS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13432" y="3216514"/>
            <a:ext cx="8704582" cy="6041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843" indent="-291422" lvl="1">
              <a:lnSpc>
                <a:spcPts val="4049"/>
              </a:lnSpc>
              <a:buFont typeface="Arial"/>
              <a:buChar char="•"/>
            </a:pPr>
            <a:r>
              <a:rPr lang="en-US" sz="2699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Nomes das Matérias:</a:t>
            </a:r>
          </a:p>
          <a:p>
            <a:pPr algn="l" marL="1165686" indent="-388562" lvl="2">
              <a:lnSpc>
                <a:spcPts val="4049"/>
              </a:lnSpc>
              <a:buFont typeface="Arial"/>
              <a:buChar char="⚬"/>
            </a:pPr>
            <a:r>
              <a:rPr lang="en-US" sz="2699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O sistema solicita que o usuário insira os nomes das matérias que deseja adicionar.</a:t>
            </a:r>
          </a:p>
          <a:p>
            <a:pPr algn="l" marL="582843" indent="-291422" lvl="1">
              <a:lnSpc>
                <a:spcPts val="4049"/>
              </a:lnSpc>
              <a:buFont typeface="Arial"/>
              <a:buChar char="•"/>
            </a:pPr>
            <a:r>
              <a:rPr lang="en-US" sz="2699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Notas dos 4 Bimestres:</a:t>
            </a:r>
          </a:p>
          <a:p>
            <a:pPr algn="l" marL="1165686" indent="-388562" lvl="2">
              <a:lnSpc>
                <a:spcPts val="4049"/>
              </a:lnSpc>
              <a:buFont typeface="Arial"/>
              <a:buChar char="⚬"/>
            </a:pPr>
            <a:r>
              <a:rPr lang="en-US" sz="2699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Para cada matéria, o sistema solicita as notas dos quatro bimestres, que serão utilizadas para o cálculo da média.</a:t>
            </a:r>
          </a:p>
          <a:p>
            <a:pPr algn="l" marL="582843" indent="-291422" lvl="1">
              <a:lnSpc>
                <a:spcPts val="4049"/>
              </a:lnSpc>
              <a:buFont typeface="Arial"/>
              <a:buChar char="•"/>
            </a:pPr>
            <a:r>
              <a:rPr lang="en-US" sz="2699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Opção do Usuário:</a:t>
            </a:r>
          </a:p>
          <a:p>
            <a:pPr algn="l" marL="1165686" indent="-388562" lvl="2">
              <a:lnSpc>
                <a:spcPts val="4049"/>
              </a:lnSpc>
              <a:buFont typeface="Arial"/>
              <a:buChar char="⚬"/>
            </a:pPr>
            <a:r>
              <a:rPr lang="en-US" sz="2699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O usuário pode escolher qual matéria deseja verificar, permitindo uma análise específica e detalhada de cada disciplina.</a:t>
            </a:r>
          </a:p>
          <a:p>
            <a:pPr algn="l">
              <a:lnSpc>
                <a:spcPts val="404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true" flipV="true" rot="-10800000">
            <a:off x="14479659" y="991413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3122574" y="1175223"/>
                </a:moveTo>
                <a:lnTo>
                  <a:pt x="0" y="1175223"/>
                </a:lnTo>
                <a:lnTo>
                  <a:pt x="0" y="0"/>
                </a:lnTo>
                <a:lnTo>
                  <a:pt x="3122574" y="0"/>
                </a:lnTo>
                <a:lnTo>
                  <a:pt x="3122574" y="1175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5400000">
            <a:off x="-532587" y="1579025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3122574" y="1175223"/>
                </a:moveTo>
                <a:lnTo>
                  <a:pt x="0" y="1175223"/>
                </a:lnTo>
                <a:lnTo>
                  <a:pt x="0" y="0"/>
                </a:lnTo>
                <a:lnTo>
                  <a:pt x="3122574" y="0"/>
                </a:lnTo>
                <a:lnTo>
                  <a:pt x="3122574" y="1175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13289" y="3004836"/>
            <a:ext cx="6805548" cy="6805548"/>
          </a:xfrm>
          <a:custGeom>
            <a:avLst/>
            <a:gdLst/>
            <a:ahLst/>
            <a:cxnLst/>
            <a:rect r="r" b="b" t="t" l="l"/>
            <a:pathLst>
              <a:path h="6805548" w="6805548">
                <a:moveTo>
                  <a:pt x="0" y="0"/>
                </a:moveTo>
                <a:lnTo>
                  <a:pt x="6805549" y="0"/>
                </a:lnTo>
                <a:lnTo>
                  <a:pt x="6805549" y="6805549"/>
                </a:lnTo>
                <a:lnTo>
                  <a:pt x="0" y="68055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11816" y="2166636"/>
            <a:ext cx="7600590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40"/>
              </a:lnSpc>
              <a:spcBef>
                <a:spcPct val="0"/>
              </a:spcBef>
            </a:pPr>
            <a:r>
              <a:rPr lang="en-US" sz="5533" spc="320">
                <a:solidFill>
                  <a:srgbClr val="FFC74B"/>
                </a:solidFill>
                <a:latin typeface="Lexend Deca"/>
                <a:ea typeface="Lexend Deca"/>
                <a:cs typeface="Lexend Deca"/>
                <a:sym typeface="Lexend Deca"/>
              </a:rPr>
              <a:t>ENTRADAS: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10800000">
            <a:off x="14479659" y="991413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3122574" y="1175223"/>
                </a:moveTo>
                <a:lnTo>
                  <a:pt x="0" y="1175223"/>
                </a:lnTo>
                <a:lnTo>
                  <a:pt x="0" y="0"/>
                </a:lnTo>
                <a:lnTo>
                  <a:pt x="3122574" y="0"/>
                </a:lnTo>
                <a:lnTo>
                  <a:pt x="3122574" y="1175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-532587" y="1579025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3122574" y="1175223"/>
                </a:moveTo>
                <a:lnTo>
                  <a:pt x="0" y="1175223"/>
                </a:lnTo>
                <a:lnTo>
                  <a:pt x="0" y="0"/>
                </a:lnTo>
                <a:lnTo>
                  <a:pt x="3122574" y="0"/>
                </a:lnTo>
                <a:lnTo>
                  <a:pt x="3122574" y="1175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40235" y="2776703"/>
            <a:ext cx="7292179" cy="6759408"/>
          </a:xfrm>
          <a:custGeom>
            <a:avLst/>
            <a:gdLst/>
            <a:ahLst/>
            <a:cxnLst/>
            <a:rect r="r" b="b" t="t" l="l"/>
            <a:pathLst>
              <a:path h="6759408" w="7292179">
                <a:moveTo>
                  <a:pt x="0" y="0"/>
                </a:moveTo>
                <a:lnTo>
                  <a:pt x="7292180" y="0"/>
                </a:lnTo>
                <a:lnTo>
                  <a:pt x="7292180" y="6759409"/>
                </a:lnTo>
                <a:lnTo>
                  <a:pt x="0" y="6759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11816" y="2166636"/>
            <a:ext cx="7600590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40"/>
              </a:lnSpc>
              <a:spcBef>
                <a:spcPct val="0"/>
              </a:spcBef>
            </a:pPr>
            <a:r>
              <a:rPr lang="en-US" sz="5533" spc="320">
                <a:solidFill>
                  <a:srgbClr val="FFC74B"/>
                </a:solidFill>
                <a:latin typeface="Lexend Deca"/>
                <a:ea typeface="Lexend Deca"/>
                <a:cs typeface="Lexend Deca"/>
                <a:sym typeface="Lexend Deca"/>
              </a:rPr>
              <a:t>PROCESSAMENTO: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48400" y="3109003"/>
            <a:ext cx="7403922" cy="4018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9"/>
              </a:lnSpc>
            </a:pPr>
            <a:r>
              <a:rPr lang="en-US" sz="2699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Cálculo da Média:</a:t>
            </a:r>
          </a:p>
          <a:p>
            <a:pPr algn="l" marL="582843" indent="-291422" lvl="1">
              <a:lnSpc>
                <a:spcPts val="4049"/>
              </a:lnSpc>
              <a:buFont typeface="Arial"/>
              <a:buChar char="•"/>
            </a:pPr>
            <a:r>
              <a:rPr lang="en-US" sz="2699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O sistema realiza o cálculo da média de cada matéria, somando as quatro notas inseridas e dividindo o resultado por quatro.</a:t>
            </a:r>
          </a:p>
          <a:p>
            <a:pPr algn="l">
              <a:lnSpc>
                <a:spcPts val="4049"/>
              </a:lnSpc>
            </a:pPr>
            <a:r>
              <a:rPr lang="en-US" sz="2699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Verificação da Situação:</a:t>
            </a:r>
          </a:p>
          <a:p>
            <a:pPr algn="l">
              <a:lnSpc>
                <a:spcPts val="4049"/>
              </a:lnSpc>
            </a:pPr>
          </a:p>
          <a:p>
            <a:pPr algn="l">
              <a:lnSpc>
                <a:spcPts val="404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503126" y="6093297"/>
            <a:ext cx="7916773" cy="303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9"/>
              </a:lnSpc>
              <a:spcBef>
                <a:spcPct val="0"/>
              </a:spcBef>
            </a:pPr>
            <a:r>
              <a:rPr lang="en-US" sz="2699" strike="noStrike" u="none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Com base na média calculada, o sistema verifica a </a:t>
            </a:r>
          </a:p>
          <a:p>
            <a:pPr algn="l">
              <a:lnSpc>
                <a:spcPts val="4049"/>
              </a:lnSpc>
              <a:spcBef>
                <a:spcPct val="0"/>
              </a:spcBef>
            </a:pPr>
            <a:r>
              <a:rPr lang="en-US" sz="2699" strike="noStrike" u="none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situação do aluno, utilizando os seguintes critérios:</a:t>
            </a:r>
          </a:p>
          <a:p>
            <a:pPr algn="l" marL="582843" indent="-291422" lvl="1">
              <a:lnSpc>
                <a:spcPts val="4049"/>
              </a:lnSpc>
              <a:spcBef>
                <a:spcPct val="0"/>
              </a:spcBef>
              <a:buFont typeface="Arial"/>
              <a:buChar char="•"/>
            </a:pPr>
            <a:r>
              <a:rPr lang="en-US" sz="2699" strike="noStrike" u="none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Aprovado: Média igual ou superior a 7.0.</a:t>
            </a:r>
          </a:p>
          <a:p>
            <a:pPr algn="l" marL="582843" indent="-291422" lvl="1">
              <a:lnSpc>
                <a:spcPts val="4049"/>
              </a:lnSpc>
              <a:spcBef>
                <a:spcPct val="0"/>
              </a:spcBef>
              <a:buFont typeface="Arial"/>
              <a:buChar char="•"/>
            </a:pPr>
            <a:r>
              <a:rPr lang="en-US" sz="2699" strike="noStrike" u="none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Recuperação: Média entre 5.0 e 6.9.</a:t>
            </a:r>
          </a:p>
          <a:p>
            <a:pPr algn="l" marL="582843" indent="-291422" lvl="1">
              <a:lnSpc>
                <a:spcPts val="4049"/>
              </a:lnSpc>
              <a:spcBef>
                <a:spcPct val="0"/>
              </a:spcBef>
              <a:buFont typeface="Arial"/>
              <a:buChar char="•"/>
            </a:pPr>
            <a:r>
              <a:rPr lang="en-US" sz="2699" strike="noStrike" u="none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Reprovado: Média inferior a 5.0.</a:t>
            </a:r>
          </a:p>
          <a:p>
            <a:pPr algn="l">
              <a:lnSpc>
                <a:spcPts val="404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10800000">
            <a:off x="14479659" y="991413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3122574" y="1175223"/>
                </a:moveTo>
                <a:lnTo>
                  <a:pt x="0" y="1175223"/>
                </a:lnTo>
                <a:lnTo>
                  <a:pt x="0" y="0"/>
                </a:lnTo>
                <a:lnTo>
                  <a:pt x="3122574" y="0"/>
                </a:lnTo>
                <a:lnTo>
                  <a:pt x="3122574" y="1175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-532587" y="1579025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3122574" y="1175223"/>
                </a:moveTo>
                <a:lnTo>
                  <a:pt x="0" y="1175223"/>
                </a:lnTo>
                <a:lnTo>
                  <a:pt x="0" y="0"/>
                </a:lnTo>
                <a:lnTo>
                  <a:pt x="3122574" y="0"/>
                </a:lnTo>
                <a:lnTo>
                  <a:pt x="3122574" y="1175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24171" y="3171189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02700" y="3085464"/>
            <a:ext cx="8969813" cy="7460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853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Média de Cada Matéria:</a:t>
            </a:r>
          </a:p>
          <a:p>
            <a:pPr algn="l" marL="616080" indent="-308040" lvl="1">
              <a:lnSpc>
                <a:spcPts val="4280"/>
              </a:lnSpc>
              <a:buFont typeface="Arial"/>
              <a:buChar char="•"/>
            </a:pPr>
            <a:r>
              <a:rPr lang="en-US" sz="2853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O sistema exibe a média calculada para cada matéria inserida pelo usuário.</a:t>
            </a:r>
          </a:p>
          <a:p>
            <a:pPr algn="l">
              <a:lnSpc>
                <a:spcPts val="4280"/>
              </a:lnSpc>
            </a:pPr>
            <a:r>
              <a:rPr lang="en-US" sz="2853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Situação do Aluno:</a:t>
            </a:r>
          </a:p>
          <a:p>
            <a:pPr algn="l" marL="616080" indent="-308040" lvl="1">
              <a:lnSpc>
                <a:spcPts val="4280"/>
              </a:lnSpc>
              <a:buFont typeface="Arial"/>
              <a:buChar char="•"/>
            </a:pPr>
            <a:r>
              <a:rPr lang="en-US" sz="2853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O sistema apresenta a situação do aluno, informando se ele está aprovado, em recuperação ou reprovado.</a:t>
            </a:r>
          </a:p>
          <a:p>
            <a:pPr algn="l">
              <a:lnSpc>
                <a:spcPts val="4280"/>
              </a:lnSpc>
            </a:pPr>
            <a:r>
              <a:rPr lang="en-US" sz="2853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Exibição Personalizada:</a:t>
            </a:r>
          </a:p>
          <a:p>
            <a:pPr algn="l" marL="616080" indent="-308040" lvl="1">
              <a:lnSpc>
                <a:spcPts val="4280"/>
              </a:lnSpc>
              <a:buFont typeface="Arial"/>
              <a:buChar char="•"/>
            </a:pPr>
            <a:r>
              <a:rPr lang="en-US" sz="2853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O usuário tem a possibilidade de escolher a matéria que deseja verificar, e o sistema exibe a média e a situação correspondente, de acordo com a escolha feita.</a:t>
            </a:r>
          </a:p>
          <a:p>
            <a:pPr algn="l">
              <a:lnSpc>
                <a:spcPts val="4280"/>
              </a:lnSpc>
            </a:pPr>
          </a:p>
          <a:p>
            <a:pPr algn="l">
              <a:lnSpc>
                <a:spcPts val="428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811816" y="2166636"/>
            <a:ext cx="7600590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40"/>
              </a:lnSpc>
              <a:spcBef>
                <a:spcPct val="0"/>
              </a:spcBef>
            </a:pPr>
            <a:r>
              <a:rPr lang="en-US" sz="5533" spc="320">
                <a:solidFill>
                  <a:srgbClr val="FFC74B"/>
                </a:solidFill>
                <a:latin typeface="Lexend Deca"/>
                <a:ea typeface="Lexend Deca"/>
                <a:cs typeface="Lexend Deca"/>
                <a:sym typeface="Lexend Deca"/>
              </a:rPr>
              <a:t>SAÍDA: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794184" y="9239250"/>
            <a:ext cx="10512698" cy="9525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990685" y="962025"/>
            <a:ext cx="10708149" cy="1905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7254494" y="7126927"/>
            <a:ext cx="0" cy="213137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15139860" y="5215145"/>
            <a:ext cx="3526257" cy="807787"/>
          </a:xfrm>
          <a:custGeom>
            <a:avLst/>
            <a:gdLst/>
            <a:ahLst/>
            <a:cxnLst/>
            <a:rect r="r" b="b" t="t" l="l"/>
            <a:pathLst>
              <a:path h="807787" w="3526257">
                <a:moveTo>
                  <a:pt x="0" y="0"/>
                </a:moveTo>
                <a:lnTo>
                  <a:pt x="3526257" y="0"/>
                </a:lnTo>
                <a:lnTo>
                  <a:pt x="3526257" y="807787"/>
                </a:lnTo>
                <a:lnTo>
                  <a:pt x="0" y="807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64295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1038225" y="942975"/>
            <a:ext cx="0" cy="213137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-5400000">
            <a:off x="-358862" y="4131850"/>
            <a:ext cx="3526257" cy="846214"/>
          </a:xfrm>
          <a:custGeom>
            <a:avLst/>
            <a:gdLst/>
            <a:ahLst/>
            <a:cxnLst/>
            <a:rect r="r" b="b" t="t" l="l"/>
            <a:pathLst>
              <a:path h="846214" w="3526257">
                <a:moveTo>
                  <a:pt x="0" y="0"/>
                </a:moveTo>
                <a:lnTo>
                  <a:pt x="3526257" y="0"/>
                </a:lnTo>
                <a:lnTo>
                  <a:pt x="3526257" y="846214"/>
                </a:lnTo>
                <a:lnTo>
                  <a:pt x="0" y="846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56834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05802" y="3814434"/>
            <a:ext cx="13383318" cy="2503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7"/>
              </a:lnSpc>
            </a:pPr>
            <a:r>
              <a:rPr lang="en-US" sz="6034" spc="681">
                <a:solidFill>
                  <a:srgbClr val="FFC74B"/>
                </a:solidFill>
                <a:latin typeface="Lexend Deca"/>
                <a:ea typeface="Lexend Deca"/>
                <a:cs typeface="Lexend Deca"/>
                <a:sym typeface="Lexend Deca"/>
              </a:rPr>
              <a:t>REPRESENTAÇÕES DE ALGORITMOS E MELHORIAS NO SISTEMA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10800000">
            <a:off x="14479659" y="991413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3122574" y="1175223"/>
                </a:moveTo>
                <a:lnTo>
                  <a:pt x="0" y="1175223"/>
                </a:lnTo>
                <a:lnTo>
                  <a:pt x="0" y="0"/>
                </a:lnTo>
                <a:lnTo>
                  <a:pt x="3122574" y="0"/>
                </a:lnTo>
                <a:lnTo>
                  <a:pt x="3122574" y="1175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-532587" y="1579025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3122574" y="1175223"/>
                </a:moveTo>
                <a:lnTo>
                  <a:pt x="0" y="1175223"/>
                </a:lnTo>
                <a:lnTo>
                  <a:pt x="0" y="0"/>
                </a:lnTo>
                <a:lnTo>
                  <a:pt x="3122574" y="0"/>
                </a:lnTo>
                <a:lnTo>
                  <a:pt x="3122574" y="1175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70954" y="3727923"/>
            <a:ext cx="5474103" cy="4289706"/>
          </a:xfrm>
          <a:custGeom>
            <a:avLst/>
            <a:gdLst/>
            <a:ahLst/>
            <a:cxnLst/>
            <a:rect r="r" b="b" t="t" l="l"/>
            <a:pathLst>
              <a:path h="4289706" w="5474103">
                <a:moveTo>
                  <a:pt x="0" y="0"/>
                </a:moveTo>
                <a:lnTo>
                  <a:pt x="5474103" y="0"/>
                </a:lnTo>
                <a:lnTo>
                  <a:pt x="5474103" y="4289707"/>
                </a:lnTo>
                <a:lnTo>
                  <a:pt x="0" y="4289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16312" y="3801925"/>
            <a:ext cx="9353080" cy="4979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2404" indent="-321202" lvl="1">
              <a:lnSpc>
                <a:spcPts val="4463"/>
              </a:lnSpc>
              <a:buFont typeface="Arial"/>
              <a:buChar char="•"/>
            </a:pPr>
            <a:r>
              <a:rPr lang="en-US" sz="2975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Um fluxograma visualiza o fluxo de controle do algoritmo, mostrando de forma gráfica as etapas do processo, desde a entrada de dados até a decisão final sobre a situação do aluno.</a:t>
            </a:r>
          </a:p>
          <a:p>
            <a:pPr algn="l" marL="642404" indent="-321202" lvl="1">
              <a:lnSpc>
                <a:spcPts val="4463"/>
              </a:lnSpc>
              <a:buFont typeface="Arial"/>
              <a:buChar char="•"/>
            </a:pPr>
            <a:r>
              <a:rPr lang="en-US" sz="2975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Cada etapa é representada por formas geométricas conectadas por setas, facilitando a compreensão das sequências lógicas e dos pontos de decisão.</a:t>
            </a:r>
          </a:p>
          <a:p>
            <a:pPr algn="l">
              <a:lnSpc>
                <a:spcPts val="446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811816" y="2166636"/>
            <a:ext cx="10793121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40"/>
              </a:lnSpc>
              <a:spcBef>
                <a:spcPct val="0"/>
              </a:spcBef>
            </a:pPr>
            <a:r>
              <a:rPr lang="en-US" sz="5533" spc="320">
                <a:solidFill>
                  <a:srgbClr val="FFC74B"/>
                </a:solidFill>
                <a:latin typeface="Lexend Deca"/>
                <a:ea typeface="Lexend Deca"/>
                <a:cs typeface="Lexend Deca"/>
                <a:sym typeface="Lexend Deca"/>
              </a:rPr>
              <a:t>FLUXOGRAMA/DIAGRAMA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850566" y="8003981"/>
            <a:ext cx="0" cy="176345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3898193" y="9767377"/>
            <a:ext cx="1472940" cy="57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4437432" y="1903123"/>
            <a:ext cx="0" cy="176345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>
            <a:off x="12916867" y="1903123"/>
            <a:ext cx="1472940" cy="57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3898191" y="1950805"/>
            <a:ext cx="10491618" cy="7768947"/>
          </a:xfrm>
          <a:custGeom>
            <a:avLst/>
            <a:gdLst/>
            <a:ahLst/>
            <a:cxnLst/>
            <a:rect r="r" b="b" t="t" l="l"/>
            <a:pathLst>
              <a:path h="7768947" w="10491618">
                <a:moveTo>
                  <a:pt x="0" y="0"/>
                </a:moveTo>
                <a:lnTo>
                  <a:pt x="10491618" y="0"/>
                </a:lnTo>
                <a:lnTo>
                  <a:pt x="10491618" y="7768947"/>
                </a:lnTo>
                <a:lnTo>
                  <a:pt x="0" y="77689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42" r="0" b="-642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74793"/>
            <a:ext cx="16230600" cy="846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77"/>
              </a:lnSpc>
              <a:spcBef>
                <a:spcPct val="0"/>
              </a:spcBef>
            </a:pPr>
            <a:r>
              <a:rPr lang="en-US" sz="6034" spc="681" strike="noStrike" u="none">
                <a:solidFill>
                  <a:srgbClr val="FFC74B"/>
                </a:solidFill>
                <a:latin typeface="Lexend Deca"/>
                <a:ea typeface="Lexend Deca"/>
                <a:cs typeface="Lexend Deca"/>
                <a:sym typeface="Lexend Deca"/>
              </a:rPr>
              <a:t>FLUXOGRAMA/DIAGRAMA</a:t>
            </a:r>
          </a:p>
        </p:txBody>
      </p:sp>
      <p:sp>
        <p:nvSpPr>
          <p:cNvPr name="Freeform 8" id="8"/>
          <p:cNvSpPr/>
          <p:nvPr/>
        </p:nvSpPr>
        <p:spPr>
          <a:xfrm flipH="true" flipV="true" rot="5400000">
            <a:off x="-532587" y="1579025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3122574" y="1175223"/>
                </a:moveTo>
                <a:lnTo>
                  <a:pt x="0" y="1175223"/>
                </a:lnTo>
                <a:lnTo>
                  <a:pt x="0" y="0"/>
                </a:lnTo>
                <a:lnTo>
                  <a:pt x="3122574" y="0"/>
                </a:lnTo>
                <a:lnTo>
                  <a:pt x="3122574" y="117522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26528" y="733483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3122574" y="1175223"/>
                </a:moveTo>
                <a:lnTo>
                  <a:pt x="0" y="1175223"/>
                </a:lnTo>
                <a:lnTo>
                  <a:pt x="0" y="0"/>
                </a:lnTo>
                <a:lnTo>
                  <a:pt x="3122574" y="0"/>
                </a:lnTo>
                <a:lnTo>
                  <a:pt x="3122574" y="117522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DAGPzdvcZa8</dc:identifier>
  <dcterms:modified xsi:type="dcterms:W3CDTF">2011-08-01T06:04:30Z</dcterms:modified>
  <cp:revision>1</cp:revision>
  <dc:title>Apresentação de Slides Corporativo Preto e Amarelo</dc:title>
</cp:coreProperties>
</file>