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0" r:id="rId1"/>
  </p:sldMasterIdLst>
  <p:notesMasterIdLst>
    <p:notesMasterId r:id="rId21"/>
  </p:notesMasterIdLst>
  <p:sldIdLst>
    <p:sldId id="256" r:id="rId2"/>
    <p:sldId id="311" r:id="rId3"/>
    <p:sldId id="312" r:id="rId4"/>
    <p:sldId id="313" r:id="rId5"/>
    <p:sldId id="316" r:id="rId6"/>
    <p:sldId id="317" r:id="rId7"/>
    <p:sldId id="318" r:id="rId8"/>
    <p:sldId id="319" r:id="rId9"/>
    <p:sldId id="320" r:id="rId10"/>
    <p:sldId id="321" r:id="rId11"/>
    <p:sldId id="322" r:id="rId12"/>
    <p:sldId id="323" r:id="rId13"/>
    <p:sldId id="324" r:id="rId14"/>
    <p:sldId id="325" r:id="rId15"/>
    <p:sldId id="326" r:id="rId16"/>
    <p:sldId id="327" r:id="rId17"/>
    <p:sldId id="328" r:id="rId18"/>
    <p:sldId id="314" r:id="rId19"/>
    <p:sldId id="315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A7C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3053"/>
  </p:normalViewPr>
  <p:slideViewPr>
    <p:cSldViewPr snapToGrid="0">
      <p:cViewPr varScale="1">
        <p:scale>
          <a:sx n="123" d="100"/>
          <a:sy n="123" d="100"/>
        </p:scale>
        <p:origin x="114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0EC23E-7D25-43C1-B917-206E984F45DB}" type="datetimeFigureOut">
              <a:rPr lang="pt-BR" smtClean="0"/>
              <a:t>04/04/2019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4B6C03-0321-4E17-9D04-45057848E0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35348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4B6C03-0321-4E17-9D04-45057848E04B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97331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59883-98EA-4443-99F5-F6722F7E4EEA}" type="datetime1">
              <a:rPr lang="pt-BR" smtClean="0"/>
              <a:t>04/04/2019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prof.danilo.monteiro@gmail.com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17379-83C4-4DED-9B37-0FA76E1D2E02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1738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D42F2-7FF3-4A50-BBA9-EDBEBFF8110D}" type="datetime1">
              <a:rPr lang="pt-BR" smtClean="0"/>
              <a:t>04/04/2019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prof.danilo.monteiro@gmail.com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17379-83C4-4DED-9B37-0FA76E1D2E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0797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AA899-81B5-4C6C-AF70-CAE09758CDCF}" type="datetime1">
              <a:rPr lang="pt-BR" smtClean="0"/>
              <a:t>04/04/2019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prof.danilo.monteiro@gmail.com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17379-83C4-4DED-9B37-0FA76E1D2E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0414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9E9FE-DC31-4A02-B790-3602793B45C3}" type="datetime1">
              <a:rPr lang="pt-BR" smtClean="0"/>
              <a:t>04/04/2019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prof.danilo.monteiro@gmail.com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17379-83C4-4DED-9B37-0FA76E1D2E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1675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CB083-F767-4835-9CA5-64FAA76F5504}" type="datetime1">
              <a:rPr lang="pt-BR" smtClean="0"/>
              <a:t>04/04/2019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prof.danilo.monteiro@gmail.com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17379-83C4-4DED-9B37-0FA76E1D2E02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1811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D0440-CB64-41AB-8CCE-10031960D8FF}" type="datetime1">
              <a:rPr lang="pt-BR" smtClean="0"/>
              <a:t>04/04/2019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prof.danilo.monteiro@gmail.com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17379-83C4-4DED-9B37-0FA76E1D2E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9159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83B7B-E427-4875-95FD-C07EA4FCDB76}" type="datetime1">
              <a:rPr lang="pt-BR" smtClean="0"/>
              <a:t>04/04/2019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prof.danilo.monteiro@gmail.com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17379-83C4-4DED-9B37-0FA76E1D2E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9063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30B72-903E-4A91-B609-880768CA8D73}" type="datetime1">
              <a:rPr lang="pt-BR" smtClean="0"/>
              <a:t>04/04/2019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prof.danilo.monteiro@gmail.com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17379-83C4-4DED-9B37-0FA76E1D2E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6827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B6B6F-F392-4953-A6FB-2FEBA01AE0A5}" type="datetime1">
              <a:rPr lang="pt-BR" smtClean="0"/>
              <a:t>04/04/2019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pt-BR"/>
              <a:t>prof.danilo.monteiro@gmail.com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17379-83C4-4DED-9B37-0FA76E1D2E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7448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DCB7910-932D-4A7D-8EE3-BF37B04C682E}" type="datetime1">
              <a:rPr lang="pt-BR" smtClean="0"/>
              <a:t>04/04/2019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pt-BR"/>
              <a:t>prof.danilo.monteiro@gmail.com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6C17379-83C4-4DED-9B37-0FA76E1D2E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4626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64062-AA14-4C6F-9C6D-FDE4C4383D78}" type="datetime1">
              <a:rPr lang="pt-BR" smtClean="0"/>
              <a:t>04/04/2019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prof.danilo.monteiro@gmail.com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17379-83C4-4DED-9B37-0FA76E1D2E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5343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230DE71-9A89-4F17-A158-D572121F11BB}" type="datetime1">
              <a:rPr lang="pt-BR" smtClean="0"/>
              <a:t>04/04/2019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pt-BR"/>
              <a:t>prof.danilo.monteiro@gmail.com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6C17379-83C4-4DED-9B37-0FA76E1D2E02}" type="slidenum">
              <a:rPr lang="pt-BR" smtClean="0"/>
              <a:t>‹nº›</a:t>
            </a:fld>
            <a:endParaRPr lang="pt-B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5826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t.wikipedia.org/wiki/Software" TargetMode="External"/><Relationship Id="rId2" Type="http://schemas.openxmlformats.org/officeDocument/2006/relationships/hyperlink" Target="https://pt.wikipedia.org/wiki/Modelo_de_dado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t.wikipedia.org/wiki/Linguagem_de_programa%C3%A7%C3%A3o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5DE8EC-7846-4871-9CD0-D1266F2482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9912" y="1649159"/>
            <a:ext cx="10881174" cy="2677648"/>
          </a:xfrm>
        </p:spPr>
        <p:txBody>
          <a:bodyPr>
            <a:noAutofit/>
          </a:bodyPr>
          <a:lstStyle/>
          <a:p>
            <a:br>
              <a:rPr lang="pt-BR" sz="6000" dirty="0">
                <a:solidFill>
                  <a:srgbClr val="0A7CAB"/>
                </a:solidFill>
              </a:rPr>
            </a:br>
            <a:r>
              <a:rPr lang="pt-BR" sz="6000" b="1" dirty="0">
                <a:solidFill>
                  <a:srgbClr val="0A7CAB"/>
                </a:solidFill>
              </a:rPr>
              <a:t>Disciplina: Programação III</a:t>
            </a:r>
            <a:br>
              <a:rPr lang="pt-BR" sz="6000" dirty="0">
                <a:solidFill>
                  <a:srgbClr val="0A7CAB"/>
                </a:solidFill>
              </a:rPr>
            </a:br>
            <a:r>
              <a:rPr lang="pt-BR" sz="6000" b="1" dirty="0">
                <a:solidFill>
                  <a:srgbClr val="0A7CAB"/>
                </a:solidFill>
              </a:rPr>
              <a:t>Tema: </a:t>
            </a:r>
            <a:r>
              <a:rPr lang="pt-BR" sz="6000" dirty="0">
                <a:solidFill>
                  <a:srgbClr val="0A7CAB"/>
                </a:solidFill>
              </a:rPr>
              <a:t>Aula de apresentação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D899F66-85DD-4CAA-9479-2708A86CA9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>
                <a:solidFill>
                  <a:srgbClr val="0A7CAB"/>
                </a:solidFill>
              </a:rPr>
              <a:t>Professor: </a:t>
            </a:r>
            <a:r>
              <a:rPr lang="pt-BR" dirty="0" err="1">
                <a:solidFill>
                  <a:srgbClr val="0A7CAB"/>
                </a:solidFill>
              </a:rPr>
              <a:t>danilo</a:t>
            </a:r>
            <a:r>
              <a:rPr lang="pt-BR" dirty="0">
                <a:solidFill>
                  <a:srgbClr val="0A7CAB"/>
                </a:solidFill>
              </a:rPr>
              <a:t> Monteiro</a:t>
            </a:r>
          </a:p>
          <a:p>
            <a:r>
              <a:rPr lang="pt-BR" dirty="0" err="1">
                <a:solidFill>
                  <a:srgbClr val="0A7CAB"/>
                </a:solidFill>
              </a:rPr>
              <a:t>Email</a:t>
            </a:r>
            <a:r>
              <a:rPr lang="pt-BR" dirty="0">
                <a:solidFill>
                  <a:srgbClr val="0A7CAB"/>
                </a:solidFill>
              </a:rPr>
              <a:t>: </a:t>
            </a:r>
            <a:r>
              <a:rPr lang="pt-BR" dirty="0" err="1">
                <a:solidFill>
                  <a:srgbClr val="0A7CAB"/>
                </a:solidFill>
              </a:rPr>
              <a:t>prof.danilo.monteiro@gmail.com</a:t>
            </a:r>
            <a:endParaRPr lang="pt-BR" dirty="0">
              <a:solidFill>
                <a:srgbClr val="0A7CAB"/>
              </a:solidFill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4BA22DF8-00AE-4F3A-AC24-C7B464FFE1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1662" y="4427234"/>
            <a:ext cx="2562225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6434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02E661-7C50-464B-8E43-126607996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C99AF32-539D-4FBF-9032-99CB7DCDFE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Interfaces</a:t>
            </a:r>
            <a:r>
              <a:rPr lang="pt-BR" dirty="0"/>
              <a:t>: tipos abstratos que representam as coleções. Permitem que coleções sejam manipuladas tendo como base o conceito “Programar para interfaces e não para implementações”, desde que o acesso aos objetos se restrinja apenas ao uso de métodos definidos nas interfaces;</a:t>
            </a:r>
          </a:p>
          <a:p>
            <a:r>
              <a:rPr lang="pt-BR" b="1" dirty="0"/>
              <a:t>Implementações</a:t>
            </a:r>
            <a:r>
              <a:rPr lang="pt-BR" dirty="0"/>
              <a:t>: são as implementações concretas das interfaces;</a:t>
            </a:r>
          </a:p>
          <a:p>
            <a:r>
              <a:rPr lang="pt-BR" b="1" dirty="0"/>
              <a:t>Algoritmos</a:t>
            </a:r>
            <a:r>
              <a:rPr lang="pt-BR" dirty="0"/>
              <a:t>: são os métodos que realizam as operações sobre os objetos das coleções, tais como busca e ordenação.</a:t>
            </a:r>
          </a:p>
          <a:p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AD8A823-D849-49C4-B365-00E4A0268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prof.danilo.monteiro@gmail.com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B7E1CB5-FC45-4E27-A379-302600FEB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17379-83C4-4DED-9B37-0FA76E1D2E02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87942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EAD7C9-FF63-4769-8946-1601BCE47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D7A82AEE-4A0D-4593-B431-8290DF6AB0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2529" y="2231857"/>
            <a:ext cx="6777656" cy="3242095"/>
          </a:xfrm>
        </p:spPr>
      </p:pic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2173B5E-F5AA-445B-8407-546E5CA28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prof.danilo.monteiro@gmail.com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5D62EF0-E648-4DB0-ACEE-DEB0B3086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17379-83C4-4DED-9B37-0FA76E1D2E02}" type="slidenum">
              <a:rPr lang="pt-BR" smtClean="0"/>
              <a:t>11</a:t>
            </a:fld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5700951F-E40C-46E3-81D7-6DBD46866302}"/>
              </a:ext>
            </a:extLst>
          </p:cNvPr>
          <p:cNvSpPr/>
          <p:nvPr/>
        </p:nvSpPr>
        <p:spPr>
          <a:xfrm>
            <a:off x="5752185" y="5645283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/>
              <a:t>https://www.devmedia.com.br/java-collections-como-utilizar-collections/18450</a:t>
            </a:r>
          </a:p>
        </p:txBody>
      </p:sp>
    </p:spTree>
    <p:extLst>
      <p:ext uri="{BB962C8B-B14F-4D97-AF65-F5344CB8AC3E}">
        <p14:creationId xmlns:p14="http://schemas.microsoft.com/office/powerpoint/2010/main" val="18047309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438DD3-6BEF-4B97-9C20-6356CC1B2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8" name="Espaço Reservado para Conteúdo 7">
            <a:extLst>
              <a:ext uri="{FF2B5EF4-FFF2-40B4-BE49-F238E27FC236}">
                <a16:creationId xmlns:a16="http://schemas.microsoft.com/office/drawing/2014/main" id="{5D838EC9-4F96-4C03-8909-F22800B6D2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1978" y="2210285"/>
            <a:ext cx="4900263" cy="3314464"/>
          </a:xfrm>
        </p:spPr>
      </p:pic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217F117-5CC1-4082-8DE4-0419661AF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prof.danilo.monteiro@gmail.com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C0D722D-D64B-4404-ACE4-DC6B2F871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17379-83C4-4DED-9B37-0FA76E1D2E02}" type="slidenum">
              <a:rPr lang="pt-BR" smtClean="0"/>
              <a:t>12</a:t>
            </a:fld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B771AA2A-1A4E-49E3-A743-E06ADFE995F1}"/>
              </a:ext>
            </a:extLst>
          </p:cNvPr>
          <p:cNvSpPr/>
          <p:nvPr/>
        </p:nvSpPr>
        <p:spPr>
          <a:xfrm>
            <a:off x="5698210" y="567450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/>
              <a:t>https://www.devmedia.com.br/java-collections-como-utilizar-collections/18450</a:t>
            </a:r>
          </a:p>
        </p:txBody>
      </p:sp>
    </p:spTree>
    <p:extLst>
      <p:ext uri="{BB962C8B-B14F-4D97-AF65-F5344CB8AC3E}">
        <p14:creationId xmlns:p14="http://schemas.microsoft.com/office/powerpoint/2010/main" val="32846415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563E12-728D-4D1F-ACCD-6334DBCC0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B166188-947D-40C9-8566-75B4A52245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/>
              <a:t>Neste momento vamos apresentar uma breve descrição de cada uma das interfaces da hierarquia: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b="1" dirty="0" err="1"/>
              <a:t>Collection</a:t>
            </a:r>
            <a:r>
              <a:rPr lang="pt-BR" b="1" dirty="0"/>
              <a:t> </a:t>
            </a:r>
            <a:r>
              <a:rPr lang="pt-BR" dirty="0"/>
              <a:t>– está no topo da hierarquia. Não existe implementação direta dessa interface, mas ela define as operações básicas para as coleções, como adicionar, remover, esvaziar, etc.;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b="1" dirty="0"/>
              <a:t>Set – </a:t>
            </a:r>
            <a:r>
              <a:rPr lang="pt-BR" dirty="0"/>
              <a:t>interface que define uma coleção que não permite elementos duplicados. A interface </a:t>
            </a:r>
            <a:r>
              <a:rPr lang="pt-BR" dirty="0" err="1"/>
              <a:t>SortedSet</a:t>
            </a:r>
            <a:r>
              <a:rPr lang="pt-BR" dirty="0"/>
              <a:t>, que estende Set, possibilita a classificação natural dos elementos, tal como a ordem alfabética;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b="1" dirty="0" err="1"/>
              <a:t>List</a:t>
            </a:r>
            <a:r>
              <a:rPr lang="pt-BR" b="1" dirty="0"/>
              <a:t> – </a:t>
            </a:r>
            <a:r>
              <a:rPr lang="pt-BR" dirty="0"/>
              <a:t>define uma coleção ordenada, podendo conter elementos duplicados. Em geral, o usuário tem controle total sobre a posição onde cada elemento é inserido e pode recuperá-los através de seus índices. Prefira esta interface quando precisar de acesso aleatório, através do índice do elemento;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b="1" dirty="0" err="1"/>
              <a:t>Queue</a:t>
            </a:r>
            <a:r>
              <a:rPr lang="pt-BR" b="1" dirty="0"/>
              <a:t> – </a:t>
            </a:r>
            <a:r>
              <a:rPr lang="pt-BR" dirty="0"/>
              <a:t>um tipo de coleção para manter uma lista de prioridades, onde a ordem dos seus elementos, definida pela implementação de </a:t>
            </a:r>
            <a:r>
              <a:rPr lang="pt-BR" dirty="0" err="1"/>
              <a:t>Comparable</a:t>
            </a:r>
            <a:r>
              <a:rPr lang="pt-BR" dirty="0"/>
              <a:t> ou </a:t>
            </a:r>
            <a:r>
              <a:rPr lang="pt-BR" dirty="0" err="1"/>
              <a:t>Comparator</a:t>
            </a:r>
            <a:r>
              <a:rPr lang="pt-BR" dirty="0"/>
              <a:t>, determina essa prioridade. Com a interface fila pode-se criar filas e pilhas;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b="1" dirty="0"/>
              <a:t>Map – </a:t>
            </a:r>
            <a:r>
              <a:rPr lang="pt-BR" dirty="0"/>
              <a:t>mapeia chaves para valores. Cada elemento tem na verdade dois objetos: uma chave e um valor. Valores podem ser duplicados, mas chaves não. </a:t>
            </a:r>
            <a:r>
              <a:rPr lang="pt-BR" dirty="0" err="1"/>
              <a:t>SortedMap</a:t>
            </a:r>
            <a:r>
              <a:rPr lang="pt-BR" dirty="0"/>
              <a:t> é uma interface que estende Map, e permite classificação ascendente das chaves. Uma aplicação dessa interface é a classe </a:t>
            </a:r>
            <a:r>
              <a:rPr lang="pt-BR" dirty="0" err="1"/>
              <a:t>Properties</a:t>
            </a:r>
            <a:r>
              <a:rPr lang="pt-BR" dirty="0"/>
              <a:t>, que é usada para persistir propriedades/configurações de um sistema, por exemplo.</a:t>
            </a:r>
          </a:p>
          <a:p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97516CB-53BA-4280-9CFC-4A1980AE1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prof.danilo.monteiro@gmail.com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4E0858D-1F2F-48B1-ABCC-A883544E0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17379-83C4-4DED-9B37-0FA76E1D2E02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34006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22D604-29B4-41E8-8704-1FBAF499D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0372FB9-AA37-4F52-91B8-1673304991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2F36448-E5CA-42F7-AF16-F820A9A00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prof.danilo.monteiro@gmail.com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5C7CD7C-E2F3-4313-B460-75D3449BC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17379-83C4-4DED-9B37-0FA76E1D2E02}" type="slidenum">
              <a:rPr lang="pt-BR" smtClean="0"/>
              <a:t>14</a:t>
            </a:fld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5DB3BE5C-6940-4ECE-B1CF-3523A4083A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4462" y="1828800"/>
            <a:ext cx="9363075" cy="3200400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D2C54AEF-7363-4523-BCAB-3082374DDBB0}"/>
              </a:ext>
            </a:extLst>
          </p:cNvPr>
          <p:cNvSpPr/>
          <p:nvPr/>
        </p:nvSpPr>
        <p:spPr>
          <a:xfrm>
            <a:off x="5341749" y="565430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/>
              <a:t>https://www.devmedia.com.br/java-collections-como-utilizar-collections/18450</a:t>
            </a:r>
          </a:p>
        </p:txBody>
      </p:sp>
    </p:spTree>
    <p:extLst>
      <p:ext uri="{BB962C8B-B14F-4D97-AF65-F5344CB8AC3E}">
        <p14:creationId xmlns:p14="http://schemas.microsoft.com/office/powerpoint/2010/main" val="6679249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4016C3-C189-4D7F-8416-C4E8FAB96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de </a:t>
            </a:r>
            <a:r>
              <a:rPr lang="pt-BR" dirty="0" err="1"/>
              <a:t>java</a:t>
            </a:r>
            <a:r>
              <a:rPr lang="pt-BR" dirty="0"/>
              <a:t> </a:t>
            </a:r>
            <a:r>
              <a:rPr lang="pt-BR" dirty="0" err="1"/>
              <a:t>collections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53DE96B-50D1-459A-825F-5BF7E9501F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845734"/>
            <a:ext cx="5059680" cy="4023360"/>
          </a:xfrm>
        </p:spPr>
        <p:txBody>
          <a:bodyPr/>
          <a:lstStyle/>
          <a:p>
            <a:r>
              <a:rPr lang="pt-BR" dirty="0"/>
              <a:t>Crie uma classe pessoa com os atributos idade e nome, além disso coloquei para o construtor para iniciar com nome pessoa. Criei apenas os </a:t>
            </a:r>
            <a:r>
              <a:rPr lang="pt-BR" dirty="0" err="1"/>
              <a:t>gets</a:t>
            </a:r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463AF08-9EDC-4011-803D-82C247093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prof.danilo.monteiro@gmail.com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2DB15E4-BA14-478D-AB1C-38DED6F35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17379-83C4-4DED-9B37-0FA76E1D2E02}" type="slidenum">
              <a:rPr lang="pt-BR" smtClean="0"/>
              <a:t>15</a:t>
            </a:fld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D041271F-793B-4AEE-843C-2616759776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2926" y="1925814"/>
            <a:ext cx="3524250" cy="423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1393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B0E9B8-FBB2-48F3-AE05-15B4726DC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521A43E7-D123-44F6-803D-EF55F57B5A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6908" y="340963"/>
            <a:ext cx="10445858" cy="5528025"/>
          </a:xfrm>
          <a:prstGeom prst="rect">
            <a:avLst/>
          </a:prstGeom>
        </p:spPr>
      </p:pic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8A810F1-F359-46FA-BD87-FE2D9CE63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prof.danilo.monteiro@gmail.com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08BA5C6-6C20-4C7D-9A39-DE598FB43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17379-83C4-4DED-9B37-0FA76E1D2E02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14771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130B64-1910-46C8-BB9B-051DEA27C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12B5EAF-D7CD-498A-B2FB-26EE3BFF02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Execute o comando</a:t>
            </a:r>
          </a:p>
          <a:p>
            <a:endParaRPr lang="pt-BR" dirty="0"/>
          </a:p>
          <a:p>
            <a:r>
              <a:rPr lang="pt-BR" dirty="0"/>
              <a:t>A saída deve ser parecida com:</a:t>
            </a:r>
          </a:p>
          <a:p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BC00636-D264-4689-9E17-F9DFD40D6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prof.danilo.monteiro@gmail.com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A086036-D875-4166-AE99-1CA78A3AA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17379-83C4-4DED-9B37-0FA76E1D2E02}" type="slidenum">
              <a:rPr lang="pt-BR" smtClean="0"/>
              <a:t>17</a:t>
            </a:fld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07E3479D-7448-4847-944C-F07275DDB6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3553" y="3186643"/>
            <a:ext cx="3981450" cy="279082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1A20C092-127B-4334-8D3A-C27E5F4D5C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2692" y="1816593"/>
            <a:ext cx="2676525" cy="32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3361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06E4A8-F3E8-43D7-AE2D-FA8F5F9FC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Referencias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3F58D54-1E61-4AB9-A832-8A7B18E5B0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Wikipédia - https://pt.wikipedia.org/wiki/Framework</a:t>
            </a:r>
          </a:p>
          <a:p>
            <a:r>
              <a:rPr lang="pt-BR" dirty="0"/>
              <a:t>Santos e Carvalho Frameworks e seus Benefícios no Desenvolvimento de Software http://revistapensar.com.br/tecnologia/pasta_upload/artigos/a95.pdf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4CDDECE-4A40-4C98-A0EE-CD25D8A2E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prof.danilo.monteiro@gmail.com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9C3A770-1F8A-4902-9A78-6340DF16E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17379-83C4-4DED-9B37-0FA76E1D2E02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66960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8524D8-E7A2-4C4B-8AA7-B85BB0685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1B43638-66A9-40F5-B345-020DE8AFEA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8035D87-A83C-4089-A31F-2BDC8E45A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prof.danilo.monteiro@gmail.com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1FFCF98-89B9-499A-978A-37AA202EC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17379-83C4-4DED-9B37-0FA76E1D2E02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8579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4E9FAF-D7F9-4490-8DA2-127DBF9A8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Objetivos da aula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211C387-87DD-4F9F-A974-4D4210D4EE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endParaRPr lang="pt-BR" sz="2800" dirty="0"/>
          </a:p>
          <a:p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7566312-A88E-4D0E-976A-0100891E6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prof.danilo.monteiro@gmail.com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69C71B7-F6A5-4EED-9D50-64085CA89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17379-83C4-4DED-9B37-0FA76E1D2E02}" type="slidenum">
              <a:rPr lang="pt-BR" smtClean="0"/>
              <a:t>2</a:t>
            </a:fld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7D39350B-6219-4F38-9E7D-5B71E0DE2E9C}"/>
              </a:ext>
            </a:extLst>
          </p:cNvPr>
          <p:cNvSpPr txBox="1"/>
          <p:nvPr/>
        </p:nvSpPr>
        <p:spPr>
          <a:xfrm>
            <a:off x="1193369" y="2022529"/>
            <a:ext cx="91672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Perceber quais são as vantagens e desvantagens  na utilização de frameworks orientados a objeto</a:t>
            </a:r>
          </a:p>
          <a:p>
            <a:endParaRPr lang="pt-BR" dirty="0"/>
          </a:p>
          <a:p>
            <a:r>
              <a:rPr lang="pt-BR" dirty="0"/>
              <a:t>Compreender como e onde utilizar o Framework </a:t>
            </a:r>
            <a:r>
              <a:rPr lang="pt-BR" b="1" dirty="0"/>
              <a:t>Java </a:t>
            </a:r>
            <a:r>
              <a:rPr lang="pt-BR" b="1" dirty="0" err="1"/>
              <a:t>Collections</a:t>
            </a:r>
            <a:endParaRPr lang="pt-BR" b="1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21025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DB873C-6284-45BD-BB3D-1B9A9731E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15140C8-13E0-4306-AB2F-9E0EC2A211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Em um primeiro momento, iremos falar de qualquer framework Orientado a Objetos (OO).</a:t>
            </a:r>
          </a:p>
          <a:p>
            <a:pPr>
              <a:buFont typeface="Wingdings" panose="05000000000000000000" pitchFamily="2" charset="2"/>
              <a:buChar char="ü"/>
            </a:pPr>
            <a:endParaRPr lang="pt-BR" dirty="0"/>
          </a:p>
          <a:p>
            <a:pPr>
              <a:buFont typeface="Wingdings" panose="05000000000000000000" pitchFamily="2" charset="2"/>
              <a:buChar char="ü"/>
            </a:pPr>
            <a:r>
              <a:rPr lang="pt-BR" sz="2800" dirty="0"/>
              <a:t>Mas o que é um framework ?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Um </a:t>
            </a:r>
            <a:r>
              <a:rPr lang="pt-BR" i="1" dirty="0"/>
              <a:t>Framework,</a:t>
            </a:r>
            <a:r>
              <a:rPr lang="pt-BR" dirty="0"/>
              <a:t> ou arcabouço conceitual, é um conjunto de conceitos usado para resolver um problema de um domínio específico. 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i="1" dirty="0"/>
              <a:t>Framework</a:t>
            </a:r>
            <a:r>
              <a:rPr lang="pt-BR" dirty="0"/>
              <a:t> conceitual não se trata de um software executável, mas sim de um </a:t>
            </a:r>
            <a:r>
              <a:rPr lang="pt-BR" dirty="0">
                <a:hlinkClick r:id="rId2" tooltip="Modelo de dados"/>
              </a:rPr>
              <a:t>modelo de dados</a:t>
            </a:r>
            <a:r>
              <a:rPr lang="pt-BR" dirty="0"/>
              <a:t> para um domínio</a:t>
            </a:r>
            <a:r>
              <a:rPr lang="pt-BR" i="1" dirty="0"/>
              <a:t> Framework</a:t>
            </a:r>
            <a:r>
              <a:rPr lang="pt-BR" dirty="0"/>
              <a:t> de </a:t>
            </a:r>
            <a:r>
              <a:rPr lang="pt-BR" dirty="0">
                <a:hlinkClick r:id="rId3" tooltip="Software"/>
              </a:rPr>
              <a:t>software</a:t>
            </a:r>
            <a:r>
              <a:rPr lang="pt-BR" dirty="0"/>
              <a:t> compreende de um conjunto de </a:t>
            </a:r>
            <a:r>
              <a:rPr lang="pt-BR" b="1" dirty="0"/>
              <a:t>classes</a:t>
            </a:r>
            <a:r>
              <a:rPr lang="pt-BR" dirty="0"/>
              <a:t> implementadas em uma </a:t>
            </a:r>
            <a:r>
              <a:rPr lang="pt-BR" dirty="0">
                <a:hlinkClick r:id="rId4" tooltip="Linguagem de programação"/>
              </a:rPr>
              <a:t>linguagem de programação</a:t>
            </a:r>
            <a:r>
              <a:rPr lang="pt-BR" dirty="0"/>
              <a:t> específica, usadas para auxiliar o desenvolvimento de software.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035F48E-7D56-4A32-8060-D09B7DA85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prof.danilo.monteiro@gmail.com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8EBF575-49C1-4116-A797-3BCD392C7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17379-83C4-4DED-9B37-0FA76E1D2E02}" type="slidenum">
              <a:rPr lang="pt-BR" smtClean="0"/>
              <a:t>3</a:t>
            </a:fld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D2DFFB85-502F-4857-B8DF-E411E3E26235}"/>
              </a:ext>
            </a:extLst>
          </p:cNvPr>
          <p:cNvSpPr txBox="1"/>
          <p:nvPr/>
        </p:nvSpPr>
        <p:spPr>
          <a:xfrm>
            <a:off x="8508989" y="5625885"/>
            <a:ext cx="1709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Fonte </a:t>
            </a:r>
            <a:r>
              <a:rPr lang="pt-BR" dirty="0" err="1"/>
              <a:t>Wikipedia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0259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E9F7EF-0EEF-4CAE-B119-1B78E39B9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Em uma definição mais formal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DA8D8BC-C899-4F71-9671-FA502B10B3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11E0B38-A153-4A46-A873-CA0F40396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prof.danilo.monteiro@gmail.com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CD73EBE-8818-4AD8-8AA8-31049C358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17379-83C4-4DED-9B37-0FA76E1D2E02}" type="slidenum">
              <a:rPr lang="pt-BR" smtClean="0"/>
              <a:t>4</a:t>
            </a:fld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9FEAF479-E1FE-4FE5-8477-0FEE42CC30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9405" y="2495146"/>
            <a:ext cx="10102470" cy="1743641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6068587E-BF0D-4CE3-AA82-459DB225ED2E}"/>
              </a:ext>
            </a:extLst>
          </p:cNvPr>
          <p:cNvSpPr txBox="1"/>
          <p:nvPr/>
        </p:nvSpPr>
        <p:spPr>
          <a:xfrm>
            <a:off x="9151749" y="4979954"/>
            <a:ext cx="2309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Santos e Carvalho </a:t>
            </a:r>
          </a:p>
        </p:txBody>
      </p:sp>
    </p:spTree>
    <p:extLst>
      <p:ext uri="{BB962C8B-B14F-4D97-AF65-F5344CB8AC3E}">
        <p14:creationId xmlns:p14="http://schemas.microsoft.com/office/powerpoint/2010/main" val="1922104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561152-EF3D-40D0-80AA-A786595FE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Desvantagens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4EAD3FE-BC5B-4CA1-ABFC-96D436FC3D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pt-BR" sz="3600" dirty="0"/>
              <a:t>Para se trabalhar com um framework específico (ou qualquer tipo de tecnologia) é necessário obter conhecimento técnico, não somente para uso e acesso as informações. Mas também, aplicar as especialidades que o produto em fase de desenvolvimento necessita (PRESSMAN, 2006).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pt-BR" sz="3400" dirty="0"/>
              <a:t>Você precisa aprender a usar o framework e aplicar suas especificidade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5599B6D-CF1E-4436-B757-AEB1458D6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prof.danilo.monteiro@gmail.com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ABCBE6F-888B-4D63-A1E0-AC06DFD97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17379-83C4-4DED-9B37-0FA76E1D2E02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3939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561152-EF3D-40D0-80AA-A786595FE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Desvantagens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4EAD3FE-BC5B-4CA1-ABFC-96D436FC3D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pt-BR" sz="3600" dirty="0"/>
              <a:t>Outro fator considerável é que o projeto pode não seguir os padrões do framework, levando a criar adaptações no projeto. Isto pode gerar mais trabalho, que implica em mais tempo e perde qualidade, pois não se enquadra a padrões definidos.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pt-BR" sz="3400" dirty="0"/>
              <a:t>Você pode usar uma “bala de canhão para matar uma formiga”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pt-BR" sz="3400" dirty="0"/>
              <a:t>Pode ser mais difícil se integrar ao framework do que fazer sem ele                 </a:t>
            </a:r>
            <a:r>
              <a:rPr lang="pt-BR" sz="3600" dirty="0"/>
              <a:t>(Santos e Carvalho)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5599B6D-CF1E-4436-B757-AEB1458D6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prof.danilo.monteiro@gmail.com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ABCBE6F-888B-4D63-A1E0-AC06DFD97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17379-83C4-4DED-9B37-0FA76E1D2E02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90518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025DF1-11A8-4B4A-B3D0-4300D1435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Vantagens de framework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39F44F5-1682-47AD-A833-702A125726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pt-BR" sz="2800" dirty="0"/>
              <a:t>A obtenção de boa estrutura para implementação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pt-BR" sz="2400" dirty="0"/>
              <a:t>Como o framework é repetidamente utilizado e melhorado, suas práticas são revistas e você é obrigado a seguir, portanto, se um framework é bem feito, e se você usa-lo, existem grandes chances da estrutura do seu software ser boa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sz="2800" dirty="0"/>
              <a:t>os recursos diversos que proporcionam a facilidade para construir um projeto de software e o cumprimento pleno da documentação, ajuda a diminuir custos estabelecidos e aumenta a produtividade dos desenvolvedores em relação à construção do projeto de software.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pt-BR" sz="2400" dirty="0"/>
              <a:t>Frameworks como </a:t>
            </a:r>
            <a:r>
              <a:rPr lang="pt-BR" sz="2400" dirty="0" err="1"/>
              <a:t>rails</a:t>
            </a:r>
            <a:r>
              <a:rPr lang="pt-BR" sz="2400" dirty="0"/>
              <a:t> (Ruby) e </a:t>
            </a:r>
            <a:r>
              <a:rPr lang="pt-BR" sz="2400" dirty="0" err="1"/>
              <a:t>Django</a:t>
            </a:r>
            <a:r>
              <a:rPr lang="pt-BR" sz="2400" dirty="0"/>
              <a:t>(</a:t>
            </a:r>
            <a:r>
              <a:rPr lang="pt-BR" sz="2400" dirty="0" err="1"/>
              <a:t>python</a:t>
            </a:r>
            <a:r>
              <a:rPr lang="pt-BR" sz="2400" dirty="0"/>
              <a:t>) proporcionam que com um comando (</a:t>
            </a:r>
            <a:r>
              <a:rPr lang="pt-BR" sz="2400" dirty="0" err="1"/>
              <a:t>rails</a:t>
            </a:r>
            <a:r>
              <a:rPr lang="pt-BR" sz="2400" dirty="0"/>
              <a:t> </a:t>
            </a:r>
            <a:r>
              <a:rPr lang="pt-BR" sz="2400" dirty="0" err="1"/>
              <a:t>generate</a:t>
            </a:r>
            <a:r>
              <a:rPr lang="pt-BR" sz="2400" dirty="0"/>
              <a:t> </a:t>
            </a:r>
            <a:r>
              <a:rPr lang="pt-BR" sz="2400" dirty="0" err="1"/>
              <a:t>scaffold</a:t>
            </a:r>
            <a:r>
              <a:rPr lang="pt-BR" sz="2400" dirty="0"/>
              <a:t> Aluno </a:t>
            </a:r>
            <a:r>
              <a:rPr lang="pt-BR" sz="2400" dirty="0" err="1"/>
              <a:t>nome:string</a:t>
            </a:r>
            <a:r>
              <a:rPr lang="pt-BR" sz="2400" dirty="0"/>
              <a:t>, </a:t>
            </a:r>
            <a:r>
              <a:rPr lang="pt-BR" sz="2400" dirty="0" err="1"/>
              <a:t>idade:int</a:t>
            </a:r>
            <a:r>
              <a:rPr lang="pt-BR" sz="2400" dirty="0"/>
              <a:t>, </a:t>
            </a:r>
            <a:r>
              <a:rPr lang="pt-BR" sz="2400" dirty="0" err="1"/>
              <a:t>data:date</a:t>
            </a:r>
            <a:r>
              <a:rPr lang="pt-BR" sz="2400" dirty="0"/>
              <a:t> [...] ) todo o sistema seja construído (telas de cadastros, seleção, exclusão, atualização, o banco de dados, os modelos...) 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724D887-624D-44F0-B47A-8DCD3CD4B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prof.danilo.monteiro@gmail.com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8B12807-8836-4429-A824-35811B06F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17379-83C4-4DED-9B37-0FA76E1D2E02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8908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025DF1-11A8-4B4A-B3D0-4300D1435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Vantagens de framework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39F44F5-1682-47AD-A833-702A125726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dirty="0"/>
              <a:t>Reuso de componentes, aplicação, objetos e funções, possibilitam aos projetistas de software o reaproveitamento do conteúdo utilizado em outros projetos que já foram construídos e evita o trabalho de calcular a maior parte das estimativas relacionadas ao novo projeto. Com base no conhecimento da equipe de desenvolvimento, das tecnologias e quais os recursos que podem ser realmente utilizados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724D887-624D-44F0-B47A-8DCD3CD4B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prof.danilo.monteiro@gmail.com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8B12807-8836-4429-A824-35811B06F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17379-83C4-4DED-9B37-0FA76E1D2E02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57953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A90420-AC68-4C83-984C-E77F1D502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é </a:t>
            </a:r>
            <a:r>
              <a:rPr lang="pt-BR" dirty="0" err="1"/>
              <a:t>Collections</a:t>
            </a:r>
            <a:r>
              <a:rPr lang="pt-BR" dirty="0"/>
              <a:t> Framework?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9288C32-1188-45A2-B0A5-B7B60D125C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4000" dirty="0" err="1"/>
              <a:t>Collections</a:t>
            </a:r>
            <a:r>
              <a:rPr lang="pt-BR" sz="4000" dirty="0"/>
              <a:t> Framework é um conjunto bem definido de interfaces e classes para representar e tratar grupos de dados como uma única unidade, que pode ser chamada coleção, ou </a:t>
            </a:r>
            <a:r>
              <a:rPr lang="pt-BR" sz="4000" dirty="0" err="1"/>
              <a:t>collection</a:t>
            </a:r>
            <a:endParaRPr lang="pt-BR" sz="4000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0D670B8-434E-46A6-A142-50297CE58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prof.danilo.monteiro@gmail.com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A2C020C-602C-4B76-BA1D-23B8F9284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17379-83C4-4DED-9B37-0FA76E1D2E02}" type="slidenum">
              <a:rPr lang="pt-BR" smtClean="0"/>
              <a:t>9</a:t>
            </a:fld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0411DE19-D2F7-48B1-BC9A-D31818433A73}"/>
              </a:ext>
            </a:extLst>
          </p:cNvPr>
          <p:cNvSpPr/>
          <p:nvPr/>
        </p:nvSpPr>
        <p:spPr>
          <a:xfrm>
            <a:off x="4900047" y="5194943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/>
              <a:t>https://www.devmedia.com.br/java-collections-como-utilizar-collections/18450</a:t>
            </a:r>
          </a:p>
        </p:txBody>
      </p:sp>
    </p:spTree>
    <p:extLst>
      <p:ext uri="{BB962C8B-B14F-4D97-AF65-F5344CB8AC3E}">
        <p14:creationId xmlns:p14="http://schemas.microsoft.com/office/powerpoint/2010/main" val="1233279614"/>
      </p:ext>
    </p:extLst>
  </p:cSld>
  <p:clrMapOvr>
    <a:masterClrMapping/>
  </p:clrMapOvr>
</p:sld>
</file>

<file path=ppt/theme/theme1.xml><?xml version="1.0" encoding="utf-8"?>
<a:theme xmlns:a="http://schemas.openxmlformats.org/drawingml/2006/main" name="Tema1">
  <a:themeElements>
    <a:clrScheme name="Personalizada 6">
      <a:dk1>
        <a:srgbClr val="0F4C76"/>
      </a:dk1>
      <a:lt1>
        <a:sysClr val="window" lastClr="FFFFFF"/>
      </a:lt1>
      <a:dk2>
        <a:srgbClr val="7030A0"/>
      </a:dk2>
      <a:lt2>
        <a:srgbClr val="7030A0"/>
      </a:lt2>
      <a:accent1>
        <a:srgbClr val="7030A0"/>
      </a:accent1>
      <a:accent2>
        <a:srgbClr val="0070C0"/>
      </a:accent2>
      <a:accent3>
        <a:srgbClr val="865640"/>
      </a:accent3>
      <a:accent4>
        <a:srgbClr val="9B8357"/>
      </a:accent4>
      <a:accent5>
        <a:srgbClr val="C2BC80"/>
      </a:accent5>
      <a:accent6>
        <a:srgbClr val="7030A0"/>
      </a:accent6>
      <a:hlink>
        <a:srgbClr val="2998E3"/>
      </a:hlink>
      <a:folHlink>
        <a:srgbClr val="7030A0"/>
      </a:folHlink>
    </a:clrScheme>
    <a:fontScheme name="Retrospec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a1" id="{1697B9D9-9071-47EC-AA9E-584D7929E9ED}" vid="{615147BC-FA18-4604-A839-B7D9A3668D9F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Tema1</Template>
  <TotalTime>2303</TotalTime>
  <Words>1106</Words>
  <Application>Microsoft Office PowerPoint</Application>
  <PresentationFormat>Widescreen</PresentationFormat>
  <Paragraphs>90</Paragraphs>
  <Slides>19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3" baseType="lpstr">
      <vt:lpstr>Calibri</vt:lpstr>
      <vt:lpstr>Calibri Light</vt:lpstr>
      <vt:lpstr>Wingdings</vt:lpstr>
      <vt:lpstr>Tema1</vt:lpstr>
      <vt:lpstr> Disciplina: Programação III Tema: Aula de apresentação</vt:lpstr>
      <vt:lpstr>Objetivos da aula</vt:lpstr>
      <vt:lpstr>Introdução</vt:lpstr>
      <vt:lpstr>Em uma definição mais formal</vt:lpstr>
      <vt:lpstr>Desvantagens</vt:lpstr>
      <vt:lpstr>Desvantagens</vt:lpstr>
      <vt:lpstr>Vantagens de framework</vt:lpstr>
      <vt:lpstr>Vantagens de framework</vt:lpstr>
      <vt:lpstr>O que é Collections Framework?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Exemplo de java collections</vt:lpstr>
      <vt:lpstr>Apresentação do PowerPoint</vt:lpstr>
      <vt:lpstr>Apresentação do PowerPoint</vt:lpstr>
      <vt:lpstr>Referencias 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Disciplina: Segurança da Informação Tema: Introdução</dc:title>
  <dc:creator>Danilo Monteiro Ribeiro</dc:creator>
  <cp:lastModifiedBy>Danilo Monteiro Ribeiro</cp:lastModifiedBy>
  <cp:revision>42</cp:revision>
  <dcterms:created xsi:type="dcterms:W3CDTF">2019-02-06T10:40:44Z</dcterms:created>
  <dcterms:modified xsi:type="dcterms:W3CDTF">2019-04-04T18:00:51Z</dcterms:modified>
</cp:coreProperties>
</file>