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6" r:id="rId2"/>
    <p:sldId id="258" r:id="rId3"/>
    <p:sldId id="336" r:id="rId4"/>
    <p:sldId id="337" r:id="rId5"/>
    <p:sldId id="282" r:id="rId6"/>
    <p:sldId id="283" r:id="rId7"/>
    <p:sldId id="285" r:id="rId8"/>
    <p:sldId id="364" r:id="rId9"/>
    <p:sldId id="286" r:id="rId10"/>
    <p:sldId id="287" r:id="rId11"/>
    <p:sldId id="365" r:id="rId12"/>
    <p:sldId id="288" r:id="rId13"/>
    <p:sldId id="289" r:id="rId14"/>
    <p:sldId id="290" r:id="rId15"/>
    <p:sldId id="338" r:id="rId16"/>
    <p:sldId id="260" r:id="rId17"/>
    <p:sldId id="291" r:id="rId18"/>
    <p:sldId id="262" r:id="rId19"/>
    <p:sldId id="366" r:id="rId20"/>
    <p:sldId id="263" r:id="rId21"/>
    <p:sldId id="293" r:id="rId22"/>
    <p:sldId id="344" r:id="rId23"/>
    <p:sldId id="264" r:id="rId24"/>
    <p:sldId id="294" r:id="rId25"/>
    <p:sldId id="340" r:id="rId26"/>
    <p:sldId id="301" r:id="rId27"/>
    <p:sldId id="302" r:id="rId28"/>
    <p:sldId id="350" r:id="rId29"/>
    <p:sldId id="351" r:id="rId30"/>
    <p:sldId id="265" r:id="rId31"/>
    <p:sldId id="266" r:id="rId32"/>
    <p:sldId id="296" r:id="rId33"/>
    <p:sldId id="299" r:id="rId34"/>
    <p:sldId id="308" r:id="rId35"/>
    <p:sldId id="269" r:id="rId36"/>
    <p:sldId id="353" r:id="rId37"/>
    <p:sldId id="309" r:id="rId38"/>
    <p:sldId id="352" r:id="rId39"/>
    <p:sldId id="270" r:id="rId40"/>
    <p:sldId id="355" r:id="rId41"/>
    <p:sldId id="356" r:id="rId42"/>
    <p:sldId id="357" r:id="rId43"/>
    <p:sldId id="310" r:id="rId44"/>
    <p:sldId id="272" r:id="rId45"/>
    <p:sldId id="375" r:id="rId46"/>
    <p:sldId id="312" r:id="rId47"/>
    <p:sldId id="313" r:id="rId48"/>
    <p:sldId id="319" r:id="rId49"/>
    <p:sldId id="320" r:id="rId50"/>
    <p:sldId id="321" r:id="rId51"/>
    <p:sldId id="367" r:id="rId52"/>
    <p:sldId id="315" r:id="rId53"/>
    <p:sldId id="376" r:id="rId54"/>
    <p:sldId id="316" r:id="rId55"/>
    <p:sldId id="318" r:id="rId56"/>
    <p:sldId id="317" r:id="rId57"/>
    <p:sldId id="275" r:id="rId58"/>
    <p:sldId id="324" r:id="rId59"/>
    <p:sldId id="325" r:id="rId60"/>
    <p:sldId id="326" r:id="rId61"/>
    <p:sldId id="327" r:id="rId62"/>
    <p:sldId id="368" r:id="rId63"/>
    <p:sldId id="369" r:id="rId64"/>
    <p:sldId id="371" r:id="rId65"/>
    <p:sldId id="372" r:id="rId66"/>
    <p:sldId id="358" r:id="rId67"/>
    <p:sldId id="359" r:id="rId68"/>
    <p:sldId id="279" r:id="rId69"/>
    <p:sldId id="331" r:id="rId70"/>
    <p:sldId id="278" r:id="rId71"/>
    <p:sldId id="334" r:id="rId72"/>
    <p:sldId id="335" r:id="rId73"/>
    <p:sldId id="280" r:id="rId74"/>
    <p:sldId id="360" r:id="rId75"/>
    <p:sldId id="361" r:id="rId76"/>
    <p:sldId id="362" r:id="rId77"/>
    <p:sldId id="363" r:id="rId7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78003" autoAdjust="0"/>
  </p:normalViewPr>
  <p:slideViewPr>
    <p:cSldViewPr>
      <p:cViewPr varScale="1">
        <p:scale>
          <a:sx n="49" d="100"/>
          <a:sy n="49" d="100"/>
        </p:scale>
        <p:origin x="166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26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15BD0B-BF46-481F-BDC2-46E21BB2B36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FFB783-51A8-4F33-8BBE-88C7E2A060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Introdução</a:t>
          </a:r>
          <a:endParaRPr lang="en-US" dirty="0"/>
        </a:p>
      </dgm:t>
    </dgm:pt>
    <dgm:pt modelId="{D1806F2F-A1B6-479F-844F-363BF46BB13D}" type="parTrans" cxnId="{F08A4D57-1323-4507-AECD-FAFF13F2FFF8}">
      <dgm:prSet/>
      <dgm:spPr/>
      <dgm:t>
        <a:bodyPr/>
        <a:lstStyle/>
        <a:p>
          <a:endParaRPr lang="en-US"/>
        </a:p>
      </dgm:t>
    </dgm:pt>
    <dgm:pt modelId="{EF473136-DB28-46B6-BE69-8D4B7ACBBCE0}" type="sibTrans" cxnId="{F08A4D57-1323-4507-AECD-FAFF13F2FFF8}">
      <dgm:prSet/>
      <dgm:spPr/>
      <dgm:t>
        <a:bodyPr/>
        <a:lstStyle/>
        <a:p>
          <a:endParaRPr lang="en-US"/>
        </a:p>
      </dgm:t>
    </dgm:pt>
    <dgm:pt modelId="{92942C29-3B74-4AC6-8820-490BBCE0FD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Objetivos</a:t>
          </a:r>
          <a:endParaRPr lang="en-US" dirty="0"/>
        </a:p>
      </dgm:t>
    </dgm:pt>
    <dgm:pt modelId="{87D29B7A-8D21-4462-AE19-1F7B5665DD37}" type="parTrans" cxnId="{0390F01E-7EBE-4FEE-856A-958919C92530}">
      <dgm:prSet/>
      <dgm:spPr/>
      <dgm:t>
        <a:bodyPr/>
        <a:lstStyle/>
        <a:p>
          <a:endParaRPr lang="en-US"/>
        </a:p>
      </dgm:t>
    </dgm:pt>
    <dgm:pt modelId="{EC038624-72BE-4F50-AA91-BA64A4AD95C2}" type="sibTrans" cxnId="{0390F01E-7EBE-4FEE-856A-958919C92530}">
      <dgm:prSet/>
      <dgm:spPr/>
      <dgm:t>
        <a:bodyPr/>
        <a:lstStyle/>
        <a:p>
          <a:endParaRPr lang="en-US"/>
        </a:p>
      </dgm:t>
    </dgm:pt>
    <dgm:pt modelId="{967DDE5A-58FC-4131-961C-960449DFC2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Referencial</a:t>
          </a:r>
          <a:endParaRPr lang="en-US"/>
        </a:p>
      </dgm:t>
    </dgm:pt>
    <dgm:pt modelId="{612F1255-9BE1-42C3-BF94-866D315FCE4F}" type="parTrans" cxnId="{C51EF9F2-D5AB-4A23-BDB3-1321C2D63EA5}">
      <dgm:prSet/>
      <dgm:spPr/>
      <dgm:t>
        <a:bodyPr/>
        <a:lstStyle/>
        <a:p>
          <a:endParaRPr lang="en-US"/>
        </a:p>
      </dgm:t>
    </dgm:pt>
    <dgm:pt modelId="{1523A95B-D5D3-47C9-964E-1E293FE4AF39}" type="sibTrans" cxnId="{C51EF9F2-D5AB-4A23-BDB3-1321C2D63EA5}">
      <dgm:prSet/>
      <dgm:spPr/>
      <dgm:t>
        <a:bodyPr/>
        <a:lstStyle/>
        <a:p>
          <a:endParaRPr lang="en-US"/>
        </a:p>
      </dgm:t>
    </dgm:pt>
    <dgm:pt modelId="{969BF60D-C0C2-44ED-9C36-BDA1731A20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Hipótese </a:t>
          </a:r>
          <a:endParaRPr lang="en-US" dirty="0"/>
        </a:p>
      </dgm:t>
    </dgm:pt>
    <dgm:pt modelId="{3C4CFC26-4676-4790-8AE5-E1E319D50E58}" type="parTrans" cxnId="{9873223A-0FCE-4859-B2F9-DB743ABD1784}">
      <dgm:prSet/>
      <dgm:spPr/>
      <dgm:t>
        <a:bodyPr/>
        <a:lstStyle/>
        <a:p>
          <a:endParaRPr lang="en-US"/>
        </a:p>
      </dgm:t>
    </dgm:pt>
    <dgm:pt modelId="{D2FD60A5-952B-4E5E-9B6F-0D8AF98089C7}" type="sibTrans" cxnId="{9873223A-0FCE-4859-B2F9-DB743ABD1784}">
      <dgm:prSet/>
      <dgm:spPr/>
      <dgm:t>
        <a:bodyPr/>
        <a:lstStyle/>
        <a:p>
          <a:endParaRPr lang="en-US"/>
        </a:p>
      </dgm:t>
    </dgm:pt>
    <dgm:pt modelId="{C4F433D6-5CD7-4E37-BE41-199D50D9B8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Procedimentos metodológicos</a:t>
          </a:r>
          <a:endParaRPr lang="en-US" dirty="0"/>
        </a:p>
      </dgm:t>
    </dgm:pt>
    <dgm:pt modelId="{6C241DD6-0B2B-4B9D-889A-3E0AA6F420F6}" type="parTrans" cxnId="{91A5381D-5F4E-4DBC-AE6F-BC4953D4F57A}">
      <dgm:prSet/>
      <dgm:spPr/>
      <dgm:t>
        <a:bodyPr/>
        <a:lstStyle/>
        <a:p>
          <a:endParaRPr lang="en-US"/>
        </a:p>
      </dgm:t>
    </dgm:pt>
    <dgm:pt modelId="{B3B205A0-2DEC-4F65-898A-533893CB6EB6}" type="sibTrans" cxnId="{91A5381D-5F4E-4DBC-AE6F-BC4953D4F57A}">
      <dgm:prSet/>
      <dgm:spPr/>
      <dgm:t>
        <a:bodyPr/>
        <a:lstStyle/>
        <a:p>
          <a:endParaRPr lang="en-US"/>
        </a:p>
      </dgm:t>
    </dgm:pt>
    <dgm:pt modelId="{3DCD9ECC-22F0-4E06-890A-5E4BFEEAED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Resultados</a:t>
          </a:r>
          <a:endParaRPr lang="en-US"/>
        </a:p>
      </dgm:t>
    </dgm:pt>
    <dgm:pt modelId="{C5ECC93D-A72A-45D5-9315-087F10FD6437}" type="parTrans" cxnId="{CAC7F704-404C-42C6-82CA-73A0190B8399}">
      <dgm:prSet/>
      <dgm:spPr/>
      <dgm:t>
        <a:bodyPr/>
        <a:lstStyle/>
        <a:p>
          <a:endParaRPr lang="en-US"/>
        </a:p>
      </dgm:t>
    </dgm:pt>
    <dgm:pt modelId="{44FB65DE-8EF3-49C5-B1EB-D9E60816CE62}" type="sibTrans" cxnId="{CAC7F704-404C-42C6-82CA-73A0190B8399}">
      <dgm:prSet/>
      <dgm:spPr/>
      <dgm:t>
        <a:bodyPr/>
        <a:lstStyle/>
        <a:p>
          <a:endParaRPr lang="en-US"/>
        </a:p>
      </dgm:t>
    </dgm:pt>
    <dgm:pt modelId="{E7CE876D-4172-4881-985A-2E1052EAF7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Conclusões </a:t>
          </a:r>
          <a:endParaRPr lang="en-US" dirty="0"/>
        </a:p>
      </dgm:t>
    </dgm:pt>
    <dgm:pt modelId="{68BB0FCC-6C5D-4878-AF2C-668E55CDB22A}" type="parTrans" cxnId="{C4A59398-4ECC-449C-A060-681F4FE158BC}">
      <dgm:prSet/>
      <dgm:spPr/>
      <dgm:t>
        <a:bodyPr/>
        <a:lstStyle/>
        <a:p>
          <a:endParaRPr lang="en-US"/>
        </a:p>
      </dgm:t>
    </dgm:pt>
    <dgm:pt modelId="{BDE294DA-17FF-468D-9C1D-9D65C2094CCA}" type="sibTrans" cxnId="{C4A59398-4ECC-449C-A060-681F4FE158BC}">
      <dgm:prSet/>
      <dgm:spPr/>
      <dgm:t>
        <a:bodyPr/>
        <a:lstStyle/>
        <a:p>
          <a:endParaRPr lang="en-US"/>
        </a:p>
      </dgm:t>
    </dgm:pt>
    <dgm:pt modelId="{13F092F1-ECDE-4A48-9C52-F7CEFA1FB6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Trabalhos futuros</a:t>
          </a:r>
          <a:endParaRPr lang="en-US" dirty="0"/>
        </a:p>
      </dgm:t>
    </dgm:pt>
    <dgm:pt modelId="{7E534127-E94C-4D97-817B-02F2552A5ED3}" type="parTrans" cxnId="{4ABDC952-8B49-4A70-B9D8-85A3AFF8C8B2}">
      <dgm:prSet/>
      <dgm:spPr/>
      <dgm:t>
        <a:bodyPr/>
        <a:lstStyle/>
        <a:p>
          <a:endParaRPr lang="en-US"/>
        </a:p>
      </dgm:t>
    </dgm:pt>
    <dgm:pt modelId="{48D702C3-95B6-4B46-9271-D59334E28A87}" type="sibTrans" cxnId="{4ABDC952-8B49-4A70-B9D8-85A3AFF8C8B2}">
      <dgm:prSet/>
      <dgm:spPr/>
      <dgm:t>
        <a:bodyPr/>
        <a:lstStyle/>
        <a:p>
          <a:endParaRPr lang="en-US"/>
        </a:p>
      </dgm:t>
    </dgm:pt>
    <dgm:pt modelId="{5716B8B5-C938-43A4-9243-AC4FBA4B1B4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noProof="0" dirty="0"/>
            <a:t>Discussões</a:t>
          </a:r>
        </a:p>
      </dgm:t>
    </dgm:pt>
    <dgm:pt modelId="{74983017-7145-4183-A614-CB680CE00977}" type="parTrans" cxnId="{F4BCECDE-2016-4179-9644-5928D8A477BB}">
      <dgm:prSet/>
      <dgm:spPr/>
      <dgm:t>
        <a:bodyPr/>
        <a:lstStyle/>
        <a:p>
          <a:endParaRPr lang="pt-BR"/>
        </a:p>
      </dgm:t>
    </dgm:pt>
    <dgm:pt modelId="{16DA2FC7-46EA-4553-8584-F589B27A2163}" type="sibTrans" cxnId="{F4BCECDE-2016-4179-9644-5928D8A477BB}">
      <dgm:prSet/>
      <dgm:spPr/>
      <dgm:t>
        <a:bodyPr/>
        <a:lstStyle/>
        <a:p>
          <a:endParaRPr lang="pt-BR"/>
        </a:p>
      </dgm:t>
    </dgm:pt>
    <dgm:pt modelId="{2FF92DBA-C183-4DAD-B1F2-3F27768EFF7D}" type="pres">
      <dgm:prSet presAssocID="{D515BD0B-BF46-481F-BDC2-46E21BB2B368}" presName="root" presStyleCnt="0">
        <dgm:presLayoutVars>
          <dgm:dir/>
          <dgm:resizeHandles val="exact"/>
        </dgm:presLayoutVars>
      </dgm:prSet>
      <dgm:spPr/>
    </dgm:pt>
    <dgm:pt modelId="{FA787E9A-2A1F-43C8-B23B-7A7703CC688C}" type="pres">
      <dgm:prSet presAssocID="{8BFFB783-51A8-4F33-8BBE-88C7E2A060A0}" presName="compNode" presStyleCnt="0"/>
      <dgm:spPr/>
    </dgm:pt>
    <dgm:pt modelId="{9CF9C4EA-0FAF-40E8-86D1-A9B8743CE72C}" type="pres">
      <dgm:prSet presAssocID="{8BFFB783-51A8-4F33-8BBE-88C7E2A060A0}" presName="iconBgRect" presStyleLbl="bgShp" presStyleIdx="0" presStyleCnt="9"/>
      <dgm:spPr/>
    </dgm:pt>
    <dgm:pt modelId="{B3FBCBE4-8538-4222-B7F9-2C38E9C1D33B}" type="pres">
      <dgm:prSet presAssocID="{8BFFB783-51A8-4F33-8BBE-88C7E2A060A0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52F1B94B-AD45-41C7-9ABC-1EBD5188145E}" type="pres">
      <dgm:prSet presAssocID="{8BFFB783-51A8-4F33-8BBE-88C7E2A060A0}" presName="spaceRect" presStyleCnt="0"/>
      <dgm:spPr/>
    </dgm:pt>
    <dgm:pt modelId="{EC4280C4-DCB4-4EF3-A2CF-FD9801CA7CD2}" type="pres">
      <dgm:prSet presAssocID="{8BFFB783-51A8-4F33-8BBE-88C7E2A060A0}" presName="textRect" presStyleLbl="revTx" presStyleIdx="0" presStyleCnt="9">
        <dgm:presLayoutVars>
          <dgm:chMax val="1"/>
          <dgm:chPref val="1"/>
        </dgm:presLayoutVars>
      </dgm:prSet>
      <dgm:spPr/>
    </dgm:pt>
    <dgm:pt modelId="{D6631033-85C2-47DA-89A3-9106E393DD86}" type="pres">
      <dgm:prSet presAssocID="{EF473136-DB28-46B6-BE69-8D4B7ACBBCE0}" presName="sibTrans" presStyleCnt="0"/>
      <dgm:spPr/>
    </dgm:pt>
    <dgm:pt modelId="{D3C9AA43-2FB4-486B-AF6C-6ECA2D7986A3}" type="pres">
      <dgm:prSet presAssocID="{92942C29-3B74-4AC6-8820-490BBCE0FD6F}" presName="compNode" presStyleCnt="0"/>
      <dgm:spPr/>
    </dgm:pt>
    <dgm:pt modelId="{E1A75670-BD7B-4A9B-836C-3ED48E45FE76}" type="pres">
      <dgm:prSet presAssocID="{92942C29-3B74-4AC6-8820-490BBCE0FD6F}" presName="iconBgRect" presStyleLbl="bgShp" presStyleIdx="1" presStyleCnt="9"/>
      <dgm:spPr/>
    </dgm:pt>
    <dgm:pt modelId="{D9BB5B82-EF80-4D66-A39A-919F5F43A256}" type="pres">
      <dgm:prSet presAssocID="{92942C29-3B74-4AC6-8820-490BBCE0FD6F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3CA31795-5830-43CB-A9DA-5B75D7EE14C1}" type="pres">
      <dgm:prSet presAssocID="{92942C29-3B74-4AC6-8820-490BBCE0FD6F}" presName="spaceRect" presStyleCnt="0"/>
      <dgm:spPr/>
    </dgm:pt>
    <dgm:pt modelId="{4929BEBA-1C01-46A4-9D07-1F0AB1BD7B7C}" type="pres">
      <dgm:prSet presAssocID="{92942C29-3B74-4AC6-8820-490BBCE0FD6F}" presName="textRect" presStyleLbl="revTx" presStyleIdx="1" presStyleCnt="9">
        <dgm:presLayoutVars>
          <dgm:chMax val="1"/>
          <dgm:chPref val="1"/>
        </dgm:presLayoutVars>
      </dgm:prSet>
      <dgm:spPr/>
    </dgm:pt>
    <dgm:pt modelId="{30B74621-FE66-426D-ADFF-0CE50D0E6728}" type="pres">
      <dgm:prSet presAssocID="{EC038624-72BE-4F50-AA91-BA64A4AD95C2}" presName="sibTrans" presStyleCnt="0"/>
      <dgm:spPr/>
    </dgm:pt>
    <dgm:pt modelId="{DC94DCB3-B5FA-4FEF-B815-9D3C2D3D5FFF}" type="pres">
      <dgm:prSet presAssocID="{967DDE5A-58FC-4131-961C-960449DFC272}" presName="compNode" presStyleCnt="0"/>
      <dgm:spPr/>
    </dgm:pt>
    <dgm:pt modelId="{38039D35-F786-4E6E-809C-EDE15B9690BD}" type="pres">
      <dgm:prSet presAssocID="{967DDE5A-58FC-4131-961C-960449DFC272}" presName="iconBgRect" presStyleLbl="bgShp" presStyleIdx="2" presStyleCnt="9"/>
      <dgm:spPr/>
    </dgm:pt>
    <dgm:pt modelId="{F000AE8D-51DE-4597-AB2F-3C72A71E88C1}" type="pres">
      <dgm:prSet presAssocID="{967DDE5A-58FC-4131-961C-960449DFC272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44378539-5996-47C9-B8C0-69419E8FCCA7}" type="pres">
      <dgm:prSet presAssocID="{967DDE5A-58FC-4131-961C-960449DFC272}" presName="spaceRect" presStyleCnt="0"/>
      <dgm:spPr/>
    </dgm:pt>
    <dgm:pt modelId="{DA671295-FB96-4A81-AC59-9AEBBAAD6B46}" type="pres">
      <dgm:prSet presAssocID="{967DDE5A-58FC-4131-961C-960449DFC272}" presName="textRect" presStyleLbl="revTx" presStyleIdx="2" presStyleCnt="9">
        <dgm:presLayoutVars>
          <dgm:chMax val="1"/>
          <dgm:chPref val="1"/>
        </dgm:presLayoutVars>
      </dgm:prSet>
      <dgm:spPr/>
    </dgm:pt>
    <dgm:pt modelId="{2F9E7732-D138-41E1-B06C-6BC87C942118}" type="pres">
      <dgm:prSet presAssocID="{1523A95B-D5D3-47C9-964E-1E293FE4AF39}" presName="sibTrans" presStyleCnt="0"/>
      <dgm:spPr/>
    </dgm:pt>
    <dgm:pt modelId="{77FA52F3-15F3-4F13-A6EC-FAA94C5C876F}" type="pres">
      <dgm:prSet presAssocID="{969BF60D-C0C2-44ED-9C36-BDA1731A20DA}" presName="compNode" presStyleCnt="0"/>
      <dgm:spPr/>
    </dgm:pt>
    <dgm:pt modelId="{DB7BBD3A-1CDC-4F00-93D8-7D5EA38423E7}" type="pres">
      <dgm:prSet presAssocID="{969BF60D-C0C2-44ED-9C36-BDA1731A20DA}" presName="iconBgRect" presStyleLbl="bgShp" presStyleIdx="3" presStyleCnt="9"/>
      <dgm:spPr/>
    </dgm:pt>
    <dgm:pt modelId="{47EB910D-480D-466E-A098-E5EB66D07FE3}" type="pres">
      <dgm:prSet presAssocID="{969BF60D-C0C2-44ED-9C36-BDA1731A20DA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8F855457-7098-4C50-A941-1849257C742B}" type="pres">
      <dgm:prSet presAssocID="{969BF60D-C0C2-44ED-9C36-BDA1731A20DA}" presName="spaceRect" presStyleCnt="0"/>
      <dgm:spPr/>
    </dgm:pt>
    <dgm:pt modelId="{B4D1E647-04AE-4895-B0F0-DA9D2F4A2CA0}" type="pres">
      <dgm:prSet presAssocID="{969BF60D-C0C2-44ED-9C36-BDA1731A20DA}" presName="textRect" presStyleLbl="revTx" presStyleIdx="3" presStyleCnt="9">
        <dgm:presLayoutVars>
          <dgm:chMax val="1"/>
          <dgm:chPref val="1"/>
        </dgm:presLayoutVars>
      </dgm:prSet>
      <dgm:spPr/>
    </dgm:pt>
    <dgm:pt modelId="{C7C7E6D5-347A-4C44-A1A8-54A4618F8C8D}" type="pres">
      <dgm:prSet presAssocID="{D2FD60A5-952B-4E5E-9B6F-0D8AF98089C7}" presName="sibTrans" presStyleCnt="0"/>
      <dgm:spPr/>
    </dgm:pt>
    <dgm:pt modelId="{02F1BD25-14B7-45A0-978B-487F755019FA}" type="pres">
      <dgm:prSet presAssocID="{C4F433D6-5CD7-4E37-BE41-199D50D9B875}" presName="compNode" presStyleCnt="0"/>
      <dgm:spPr/>
    </dgm:pt>
    <dgm:pt modelId="{BC4FB044-E841-4574-986B-2F7143F37757}" type="pres">
      <dgm:prSet presAssocID="{C4F433D6-5CD7-4E37-BE41-199D50D9B875}" presName="iconBgRect" presStyleLbl="bgShp" presStyleIdx="4" presStyleCnt="9"/>
      <dgm:spPr/>
    </dgm:pt>
    <dgm:pt modelId="{B767293F-28B2-4C46-9328-B2BF5637567D}" type="pres">
      <dgm:prSet presAssocID="{C4F433D6-5CD7-4E37-BE41-199D50D9B875}" presName="iconRect" presStyleLbl="node1" presStyleIdx="4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B35610E-6A7C-462A-AC14-5DCEE600BF8F}" type="pres">
      <dgm:prSet presAssocID="{C4F433D6-5CD7-4E37-BE41-199D50D9B875}" presName="spaceRect" presStyleCnt="0"/>
      <dgm:spPr/>
    </dgm:pt>
    <dgm:pt modelId="{B63C26B7-0398-4757-B0E5-3336F3D24156}" type="pres">
      <dgm:prSet presAssocID="{C4F433D6-5CD7-4E37-BE41-199D50D9B875}" presName="textRect" presStyleLbl="revTx" presStyleIdx="4" presStyleCnt="9">
        <dgm:presLayoutVars>
          <dgm:chMax val="1"/>
          <dgm:chPref val="1"/>
        </dgm:presLayoutVars>
      </dgm:prSet>
      <dgm:spPr/>
    </dgm:pt>
    <dgm:pt modelId="{37490168-A2AC-4FD5-AC01-0D5C42A92E28}" type="pres">
      <dgm:prSet presAssocID="{B3B205A0-2DEC-4F65-898A-533893CB6EB6}" presName="sibTrans" presStyleCnt="0"/>
      <dgm:spPr/>
    </dgm:pt>
    <dgm:pt modelId="{4F52229B-9800-45B0-B068-0373DB1B3788}" type="pres">
      <dgm:prSet presAssocID="{3DCD9ECC-22F0-4E06-890A-5E4BFEEAEDFA}" presName="compNode" presStyleCnt="0"/>
      <dgm:spPr/>
    </dgm:pt>
    <dgm:pt modelId="{9F7C2001-69F5-468A-986A-DA2B2F8A24A3}" type="pres">
      <dgm:prSet presAssocID="{3DCD9ECC-22F0-4E06-890A-5E4BFEEAEDFA}" presName="iconBgRect" presStyleLbl="bgShp" presStyleIdx="5" presStyleCnt="9"/>
      <dgm:spPr/>
    </dgm:pt>
    <dgm:pt modelId="{C5DFACB2-2BE0-4C6A-95E3-B5F28B6CE07E}" type="pres">
      <dgm:prSet presAssocID="{3DCD9ECC-22F0-4E06-890A-5E4BFEEAEDFA}" presName="icon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6BB9BA-5759-4848-8C16-0629F1E38D0D}" type="pres">
      <dgm:prSet presAssocID="{3DCD9ECC-22F0-4E06-890A-5E4BFEEAEDFA}" presName="spaceRect" presStyleCnt="0"/>
      <dgm:spPr/>
    </dgm:pt>
    <dgm:pt modelId="{64413A8C-023B-42C3-935F-46DC40888D57}" type="pres">
      <dgm:prSet presAssocID="{3DCD9ECC-22F0-4E06-890A-5E4BFEEAEDFA}" presName="textRect" presStyleLbl="revTx" presStyleIdx="5" presStyleCnt="9">
        <dgm:presLayoutVars>
          <dgm:chMax val="1"/>
          <dgm:chPref val="1"/>
        </dgm:presLayoutVars>
      </dgm:prSet>
      <dgm:spPr/>
    </dgm:pt>
    <dgm:pt modelId="{A9D6AEB6-004D-4C98-8B7B-BF5F35EF3888}" type="pres">
      <dgm:prSet presAssocID="{44FB65DE-8EF3-49C5-B1EB-D9E60816CE62}" presName="sibTrans" presStyleCnt="0"/>
      <dgm:spPr/>
    </dgm:pt>
    <dgm:pt modelId="{696DFBA9-356D-46A2-822A-38F28D794A72}" type="pres">
      <dgm:prSet presAssocID="{E7CE876D-4172-4881-985A-2E1052EAF7BD}" presName="compNode" presStyleCnt="0"/>
      <dgm:spPr/>
    </dgm:pt>
    <dgm:pt modelId="{D4186540-87AB-43D1-95B5-3C4828E13909}" type="pres">
      <dgm:prSet presAssocID="{E7CE876D-4172-4881-985A-2E1052EAF7BD}" presName="iconBgRect" presStyleLbl="bgShp" presStyleIdx="6" presStyleCnt="9"/>
      <dgm:spPr/>
    </dgm:pt>
    <dgm:pt modelId="{48BD9EEB-E898-4AFE-8D6A-263D36F10349}" type="pres">
      <dgm:prSet presAssocID="{E7CE876D-4172-4881-985A-2E1052EAF7BD}" presName="iconRect" presStyleLbl="nod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85D44B7-1455-4A49-B53A-FD26EA5CC305}" type="pres">
      <dgm:prSet presAssocID="{E7CE876D-4172-4881-985A-2E1052EAF7BD}" presName="spaceRect" presStyleCnt="0"/>
      <dgm:spPr/>
    </dgm:pt>
    <dgm:pt modelId="{CD78F2A1-30A5-476F-95F7-C0E55F80B59F}" type="pres">
      <dgm:prSet presAssocID="{E7CE876D-4172-4881-985A-2E1052EAF7BD}" presName="textRect" presStyleLbl="revTx" presStyleIdx="6" presStyleCnt="9">
        <dgm:presLayoutVars>
          <dgm:chMax val="1"/>
          <dgm:chPref val="1"/>
        </dgm:presLayoutVars>
      </dgm:prSet>
      <dgm:spPr/>
    </dgm:pt>
    <dgm:pt modelId="{E25B9404-BFAB-44BE-8CCE-675F399A1B28}" type="pres">
      <dgm:prSet presAssocID="{BDE294DA-17FF-468D-9C1D-9D65C2094CCA}" presName="sibTrans" presStyleCnt="0"/>
      <dgm:spPr/>
    </dgm:pt>
    <dgm:pt modelId="{B34360E4-AD56-4C54-9AE5-6356D126ACD1}" type="pres">
      <dgm:prSet presAssocID="{5716B8B5-C938-43A4-9243-AC4FBA4B1B4A}" presName="compNode" presStyleCnt="0"/>
      <dgm:spPr/>
    </dgm:pt>
    <dgm:pt modelId="{E8791DFA-57C1-428A-9666-99588BDB98EC}" type="pres">
      <dgm:prSet presAssocID="{5716B8B5-C938-43A4-9243-AC4FBA4B1B4A}" presName="iconBgRect" presStyleLbl="bgShp" presStyleIdx="7" presStyleCnt="9"/>
      <dgm:spPr/>
    </dgm:pt>
    <dgm:pt modelId="{C30C88C1-405B-48AD-A811-8F383A1F45BD}" type="pres">
      <dgm:prSet presAssocID="{5716B8B5-C938-43A4-9243-AC4FBA4B1B4A}" presName="iconRect" presStyleLbl="node1" presStyleIdx="7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estrutura de tópicos"/>
        </a:ext>
      </dgm:extLst>
    </dgm:pt>
    <dgm:pt modelId="{CF8607C8-CEF0-47AB-B19B-6D1F21455BBE}" type="pres">
      <dgm:prSet presAssocID="{5716B8B5-C938-43A4-9243-AC4FBA4B1B4A}" presName="spaceRect" presStyleCnt="0"/>
      <dgm:spPr/>
    </dgm:pt>
    <dgm:pt modelId="{19673EBE-F614-46C9-B165-4F800860AC3C}" type="pres">
      <dgm:prSet presAssocID="{5716B8B5-C938-43A4-9243-AC4FBA4B1B4A}" presName="textRect" presStyleLbl="revTx" presStyleIdx="7" presStyleCnt="9">
        <dgm:presLayoutVars>
          <dgm:chMax val="1"/>
          <dgm:chPref val="1"/>
        </dgm:presLayoutVars>
      </dgm:prSet>
      <dgm:spPr/>
    </dgm:pt>
    <dgm:pt modelId="{56C730B2-8498-4CC2-BC57-A05E5840CFFA}" type="pres">
      <dgm:prSet presAssocID="{16DA2FC7-46EA-4553-8584-F589B27A2163}" presName="sibTrans" presStyleCnt="0"/>
      <dgm:spPr/>
    </dgm:pt>
    <dgm:pt modelId="{E671794A-7F42-472F-AA55-92AF5E76AE2D}" type="pres">
      <dgm:prSet presAssocID="{13F092F1-ECDE-4A48-9C52-F7CEFA1FB6C2}" presName="compNode" presStyleCnt="0"/>
      <dgm:spPr/>
    </dgm:pt>
    <dgm:pt modelId="{D6FF045A-C9A1-4D5C-B405-EB11CA228CE2}" type="pres">
      <dgm:prSet presAssocID="{13F092F1-ECDE-4A48-9C52-F7CEFA1FB6C2}" presName="iconBgRect" presStyleLbl="bgShp" presStyleIdx="8" presStyleCnt="9"/>
      <dgm:spPr/>
    </dgm:pt>
    <dgm:pt modelId="{2F4508B1-A45E-4533-A7E5-8A8FD2427E71}" type="pres">
      <dgm:prSet presAssocID="{13F092F1-ECDE-4A48-9C52-F7CEFA1FB6C2}" presName="iconRect" presStyleLbl="node1" presStyleIdx="8" presStyleCnt="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ta"/>
        </a:ext>
      </dgm:extLst>
    </dgm:pt>
    <dgm:pt modelId="{9BBEC822-2CF7-4306-91D9-889553383864}" type="pres">
      <dgm:prSet presAssocID="{13F092F1-ECDE-4A48-9C52-F7CEFA1FB6C2}" presName="spaceRect" presStyleCnt="0"/>
      <dgm:spPr/>
    </dgm:pt>
    <dgm:pt modelId="{309FB617-3E4C-4928-9717-237E61947E00}" type="pres">
      <dgm:prSet presAssocID="{13F092F1-ECDE-4A48-9C52-F7CEFA1FB6C2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CAC7F704-404C-42C6-82CA-73A0190B8399}" srcId="{D515BD0B-BF46-481F-BDC2-46E21BB2B368}" destId="{3DCD9ECC-22F0-4E06-890A-5E4BFEEAEDFA}" srcOrd="5" destOrd="0" parTransId="{C5ECC93D-A72A-45D5-9315-087F10FD6437}" sibTransId="{44FB65DE-8EF3-49C5-B1EB-D9E60816CE62}"/>
    <dgm:cxn modelId="{F7783B11-E4C6-4965-8596-C408B28A4733}" type="presOf" srcId="{D515BD0B-BF46-481F-BDC2-46E21BB2B368}" destId="{2FF92DBA-C183-4DAD-B1F2-3F27768EFF7D}" srcOrd="0" destOrd="0" presId="urn:microsoft.com/office/officeart/2018/5/layout/IconCircleLabelList"/>
    <dgm:cxn modelId="{5F24DA16-E99A-4C6C-A07F-2EA2EFD76BD9}" type="presOf" srcId="{3DCD9ECC-22F0-4E06-890A-5E4BFEEAEDFA}" destId="{64413A8C-023B-42C3-935F-46DC40888D57}" srcOrd="0" destOrd="0" presId="urn:microsoft.com/office/officeart/2018/5/layout/IconCircleLabelList"/>
    <dgm:cxn modelId="{91A5381D-5F4E-4DBC-AE6F-BC4953D4F57A}" srcId="{D515BD0B-BF46-481F-BDC2-46E21BB2B368}" destId="{C4F433D6-5CD7-4E37-BE41-199D50D9B875}" srcOrd="4" destOrd="0" parTransId="{6C241DD6-0B2B-4B9D-889A-3E0AA6F420F6}" sibTransId="{B3B205A0-2DEC-4F65-898A-533893CB6EB6}"/>
    <dgm:cxn modelId="{5269DB1D-11DE-4467-AF9E-130BFCB32715}" type="presOf" srcId="{13F092F1-ECDE-4A48-9C52-F7CEFA1FB6C2}" destId="{309FB617-3E4C-4928-9717-237E61947E00}" srcOrd="0" destOrd="0" presId="urn:microsoft.com/office/officeart/2018/5/layout/IconCircleLabelList"/>
    <dgm:cxn modelId="{0390F01E-7EBE-4FEE-856A-958919C92530}" srcId="{D515BD0B-BF46-481F-BDC2-46E21BB2B368}" destId="{92942C29-3B74-4AC6-8820-490BBCE0FD6F}" srcOrd="1" destOrd="0" parTransId="{87D29B7A-8D21-4462-AE19-1F7B5665DD37}" sibTransId="{EC038624-72BE-4F50-AA91-BA64A4AD95C2}"/>
    <dgm:cxn modelId="{9873223A-0FCE-4859-B2F9-DB743ABD1784}" srcId="{D515BD0B-BF46-481F-BDC2-46E21BB2B368}" destId="{969BF60D-C0C2-44ED-9C36-BDA1731A20DA}" srcOrd="3" destOrd="0" parTransId="{3C4CFC26-4676-4790-8AE5-E1E319D50E58}" sibTransId="{D2FD60A5-952B-4E5E-9B6F-0D8AF98089C7}"/>
    <dgm:cxn modelId="{C3BCA042-04F6-4522-81E7-0C4920AF4929}" type="presOf" srcId="{92942C29-3B74-4AC6-8820-490BBCE0FD6F}" destId="{4929BEBA-1C01-46A4-9D07-1F0AB1BD7B7C}" srcOrd="0" destOrd="0" presId="urn:microsoft.com/office/officeart/2018/5/layout/IconCircleLabelList"/>
    <dgm:cxn modelId="{A34C0545-4AC2-4E70-AC91-F3AA9DE1C232}" type="presOf" srcId="{967DDE5A-58FC-4131-961C-960449DFC272}" destId="{DA671295-FB96-4A81-AC59-9AEBBAAD6B46}" srcOrd="0" destOrd="0" presId="urn:microsoft.com/office/officeart/2018/5/layout/IconCircleLabelList"/>
    <dgm:cxn modelId="{4ABDC952-8B49-4A70-B9D8-85A3AFF8C8B2}" srcId="{D515BD0B-BF46-481F-BDC2-46E21BB2B368}" destId="{13F092F1-ECDE-4A48-9C52-F7CEFA1FB6C2}" srcOrd="8" destOrd="0" parTransId="{7E534127-E94C-4D97-817B-02F2552A5ED3}" sibTransId="{48D702C3-95B6-4B46-9271-D59334E28A87}"/>
    <dgm:cxn modelId="{F08A4D57-1323-4507-AECD-FAFF13F2FFF8}" srcId="{D515BD0B-BF46-481F-BDC2-46E21BB2B368}" destId="{8BFFB783-51A8-4F33-8BBE-88C7E2A060A0}" srcOrd="0" destOrd="0" parTransId="{D1806F2F-A1B6-479F-844F-363BF46BB13D}" sibTransId="{EF473136-DB28-46B6-BE69-8D4B7ACBBCE0}"/>
    <dgm:cxn modelId="{191A1681-7D42-486E-9665-A5C83E1D8703}" type="presOf" srcId="{E7CE876D-4172-4881-985A-2E1052EAF7BD}" destId="{CD78F2A1-30A5-476F-95F7-C0E55F80B59F}" srcOrd="0" destOrd="0" presId="urn:microsoft.com/office/officeart/2018/5/layout/IconCircleLabelList"/>
    <dgm:cxn modelId="{C4A59398-4ECC-449C-A060-681F4FE158BC}" srcId="{D515BD0B-BF46-481F-BDC2-46E21BB2B368}" destId="{E7CE876D-4172-4881-985A-2E1052EAF7BD}" srcOrd="6" destOrd="0" parTransId="{68BB0FCC-6C5D-4878-AF2C-668E55CDB22A}" sibTransId="{BDE294DA-17FF-468D-9C1D-9D65C2094CCA}"/>
    <dgm:cxn modelId="{403E489F-CA65-431E-B34C-1D51EEAF4E02}" type="presOf" srcId="{C4F433D6-5CD7-4E37-BE41-199D50D9B875}" destId="{B63C26B7-0398-4757-B0E5-3336F3D24156}" srcOrd="0" destOrd="0" presId="urn:microsoft.com/office/officeart/2018/5/layout/IconCircleLabelList"/>
    <dgm:cxn modelId="{0730A0A7-C7EE-4BF4-B2DD-3D8C193898CD}" type="presOf" srcId="{969BF60D-C0C2-44ED-9C36-BDA1731A20DA}" destId="{B4D1E647-04AE-4895-B0F0-DA9D2F4A2CA0}" srcOrd="0" destOrd="0" presId="urn:microsoft.com/office/officeart/2018/5/layout/IconCircleLabelList"/>
    <dgm:cxn modelId="{35D675C8-76ED-474C-9BC9-22FAAC3EB771}" type="presOf" srcId="{8BFFB783-51A8-4F33-8BBE-88C7E2A060A0}" destId="{EC4280C4-DCB4-4EF3-A2CF-FD9801CA7CD2}" srcOrd="0" destOrd="0" presId="urn:microsoft.com/office/officeart/2018/5/layout/IconCircleLabelList"/>
    <dgm:cxn modelId="{F4BCECDE-2016-4179-9644-5928D8A477BB}" srcId="{D515BD0B-BF46-481F-BDC2-46E21BB2B368}" destId="{5716B8B5-C938-43A4-9243-AC4FBA4B1B4A}" srcOrd="7" destOrd="0" parTransId="{74983017-7145-4183-A614-CB680CE00977}" sibTransId="{16DA2FC7-46EA-4553-8584-F589B27A2163}"/>
    <dgm:cxn modelId="{40D2EBF2-F774-4A8A-A0E8-06EAFA4F7997}" type="presOf" srcId="{5716B8B5-C938-43A4-9243-AC4FBA4B1B4A}" destId="{19673EBE-F614-46C9-B165-4F800860AC3C}" srcOrd="0" destOrd="0" presId="urn:microsoft.com/office/officeart/2018/5/layout/IconCircleLabelList"/>
    <dgm:cxn modelId="{C51EF9F2-D5AB-4A23-BDB3-1321C2D63EA5}" srcId="{D515BD0B-BF46-481F-BDC2-46E21BB2B368}" destId="{967DDE5A-58FC-4131-961C-960449DFC272}" srcOrd="2" destOrd="0" parTransId="{612F1255-9BE1-42C3-BF94-866D315FCE4F}" sibTransId="{1523A95B-D5D3-47C9-964E-1E293FE4AF39}"/>
    <dgm:cxn modelId="{CED5D83F-21DD-49E2-9462-B0D4436AAA6D}" type="presParOf" srcId="{2FF92DBA-C183-4DAD-B1F2-3F27768EFF7D}" destId="{FA787E9A-2A1F-43C8-B23B-7A7703CC688C}" srcOrd="0" destOrd="0" presId="urn:microsoft.com/office/officeart/2018/5/layout/IconCircleLabelList"/>
    <dgm:cxn modelId="{CA1175FD-BA44-4455-9245-58D50C3E0D26}" type="presParOf" srcId="{FA787E9A-2A1F-43C8-B23B-7A7703CC688C}" destId="{9CF9C4EA-0FAF-40E8-86D1-A9B8743CE72C}" srcOrd="0" destOrd="0" presId="urn:microsoft.com/office/officeart/2018/5/layout/IconCircleLabelList"/>
    <dgm:cxn modelId="{CEDF4BA8-8073-40CA-AB56-0F3E3E1E520F}" type="presParOf" srcId="{FA787E9A-2A1F-43C8-B23B-7A7703CC688C}" destId="{B3FBCBE4-8538-4222-B7F9-2C38E9C1D33B}" srcOrd="1" destOrd="0" presId="urn:microsoft.com/office/officeart/2018/5/layout/IconCircleLabelList"/>
    <dgm:cxn modelId="{10512FEE-F748-424F-9509-0AE8585A3D0C}" type="presParOf" srcId="{FA787E9A-2A1F-43C8-B23B-7A7703CC688C}" destId="{52F1B94B-AD45-41C7-9ABC-1EBD5188145E}" srcOrd="2" destOrd="0" presId="urn:microsoft.com/office/officeart/2018/5/layout/IconCircleLabelList"/>
    <dgm:cxn modelId="{C3287D6B-6841-4B8F-BC82-401734733A50}" type="presParOf" srcId="{FA787E9A-2A1F-43C8-B23B-7A7703CC688C}" destId="{EC4280C4-DCB4-4EF3-A2CF-FD9801CA7CD2}" srcOrd="3" destOrd="0" presId="urn:microsoft.com/office/officeart/2018/5/layout/IconCircleLabelList"/>
    <dgm:cxn modelId="{C0C85315-0C9D-46E1-B150-A81BE7643D6F}" type="presParOf" srcId="{2FF92DBA-C183-4DAD-B1F2-3F27768EFF7D}" destId="{D6631033-85C2-47DA-89A3-9106E393DD86}" srcOrd="1" destOrd="0" presId="urn:microsoft.com/office/officeart/2018/5/layout/IconCircleLabelList"/>
    <dgm:cxn modelId="{37C5AE99-7D3F-40CD-A3E2-377E757AEBFA}" type="presParOf" srcId="{2FF92DBA-C183-4DAD-B1F2-3F27768EFF7D}" destId="{D3C9AA43-2FB4-486B-AF6C-6ECA2D7986A3}" srcOrd="2" destOrd="0" presId="urn:microsoft.com/office/officeart/2018/5/layout/IconCircleLabelList"/>
    <dgm:cxn modelId="{9BB0A5C6-D901-43CF-83D3-C34217078768}" type="presParOf" srcId="{D3C9AA43-2FB4-486B-AF6C-6ECA2D7986A3}" destId="{E1A75670-BD7B-4A9B-836C-3ED48E45FE76}" srcOrd="0" destOrd="0" presId="urn:microsoft.com/office/officeart/2018/5/layout/IconCircleLabelList"/>
    <dgm:cxn modelId="{CE31F821-570E-4D87-831A-CC645B947A2E}" type="presParOf" srcId="{D3C9AA43-2FB4-486B-AF6C-6ECA2D7986A3}" destId="{D9BB5B82-EF80-4D66-A39A-919F5F43A256}" srcOrd="1" destOrd="0" presId="urn:microsoft.com/office/officeart/2018/5/layout/IconCircleLabelList"/>
    <dgm:cxn modelId="{C0A316E9-5515-4B10-93DB-2607A2834451}" type="presParOf" srcId="{D3C9AA43-2FB4-486B-AF6C-6ECA2D7986A3}" destId="{3CA31795-5830-43CB-A9DA-5B75D7EE14C1}" srcOrd="2" destOrd="0" presId="urn:microsoft.com/office/officeart/2018/5/layout/IconCircleLabelList"/>
    <dgm:cxn modelId="{F2B4520E-121D-4379-86E1-910AEE5DDC31}" type="presParOf" srcId="{D3C9AA43-2FB4-486B-AF6C-6ECA2D7986A3}" destId="{4929BEBA-1C01-46A4-9D07-1F0AB1BD7B7C}" srcOrd="3" destOrd="0" presId="urn:microsoft.com/office/officeart/2018/5/layout/IconCircleLabelList"/>
    <dgm:cxn modelId="{C05D3240-C711-4B16-97BB-4CA092C5167D}" type="presParOf" srcId="{2FF92DBA-C183-4DAD-B1F2-3F27768EFF7D}" destId="{30B74621-FE66-426D-ADFF-0CE50D0E6728}" srcOrd="3" destOrd="0" presId="urn:microsoft.com/office/officeart/2018/5/layout/IconCircleLabelList"/>
    <dgm:cxn modelId="{7FCFCCD3-612B-4FFD-B04D-0C03D3A38039}" type="presParOf" srcId="{2FF92DBA-C183-4DAD-B1F2-3F27768EFF7D}" destId="{DC94DCB3-B5FA-4FEF-B815-9D3C2D3D5FFF}" srcOrd="4" destOrd="0" presId="urn:microsoft.com/office/officeart/2018/5/layout/IconCircleLabelList"/>
    <dgm:cxn modelId="{177B94A4-17CF-4F27-825D-1C47AD2EF63F}" type="presParOf" srcId="{DC94DCB3-B5FA-4FEF-B815-9D3C2D3D5FFF}" destId="{38039D35-F786-4E6E-809C-EDE15B9690BD}" srcOrd="0" destOrd="0" presId="urn:microsoft.com/office/officeart/2018/5/layout/IconCircleLabelList"/>
    <dgm:cxn modelId="{C0DBDA85-EC84-4819-A2D4-6B33DF4DD25F}" type="presParOf" srcId="{DC94DCB3-B5FA-4FEF-B815-9D3C2D3D5FFF}" destId="{F000AE8D-51DE-4597-AB2F-3C72A71E88C1}" srcOrd="1" destOrd="0" presId="urn:microsoft.com/office/officeart/2018/5/layout/IconCircleLabelList"/>
    <dgm:cxn modelId="{5F6A24CD-BDE7-462D-8943-DEDAF9B43D78}" type="presParOf" srcId="{DC94DCB3-B5FA-4FEF-B815-9D3C2D3D5FFF}" destId="{44378539-5996-47C9-B8C0-69419E8FCCA7}" srcOrd="2" destOrd="0" presId="urn:microsoft.com/office/officeart/2018/5/layout/IconCircleLabelList"/>
    <dgm:cxn modelId="{DEF74717-3822-4D43-BBC0-7503ABE85A10}" type="presParOf" srcId="{DC94DCB3-B5FA-4FEF-B815-9D3C2D3D5FFF}" destId="{DA671295-FB96-4A81-AC59-9AEBBAAD6B46}" srcOrd="3" destOrd="0" presId="urn:microsoft.com/office/officeart/2018/5/layout/IconCircleLabelList"/>
    <dgm:cxn modelId="{6C46506B-CAEB-4E75-BF20-F2867C96F9D5}" type="presParOf" srcId="{2FF92DBA-C183-4DAD-B1F2-3F27768EFF7D}" destId="{2F9E7732-D138-41E1-B06C-6BC87C942118}" srcOrd="5" destOrd="0" presId="urn:microsoft.com/office/officeart/2018/5/layout/IconCircleLabelList"/>
    <dgm:cxn modelId="{A23F39EB-12A9-4AAA-A068-7A49EEB07BBB}" type="presParOf" srcId="{2FF92DBA-C183-4DAD-B1F2-3F27768EFF7D}" destId="{77FA52F3-15F3-4F13-A6EC-FAA94C5C876F}" srcOrd="6" destOrd="0" presId="urn:microsoft.com/office/officeart/2018/5/layout/IconCircleLabelList"/>
    <dgm:cxn modelId="{0F14F494-FA5E-4BE2-A9B8-57E7CD646CB9}" type="presParOf" srcId="{77FA52F3-15F3-4F13-A6EC-FAA94C5C876F}" destId="{DB7BBD3A-1CDC-4F00-93D8-7D5EA38423E7}" srcOrd="0" destOrd="0" presId="urn:microsoft.com/office/officeart/2018/5/layout/IconCircleLabelList"/>
    <dgm:cxn modelId="{9B313081-CB4E-4132-9795-D71DF391055C}" type="presParOf" srcId="{77FA52F3-15F3-4F13-A6EC-FAA94C5C876F}" destId="{47EB910D-480D-466E-A098-E5EB66D07FE3}" srcOrd="1" destOrd="0" presId="urn:microsoft.com/office/officeart/2018/5/layout/IconCircleLabelList"/>
    <dgm:cxn modelId="{D1CDFD89-70AA-45E0-BCCC-83D317C16B07}" type="presParOf" srcId="{77FA52F3-15F3-4F13-A6EC-FAA94C5C876F}" destId="{8F855457-7098-4C50-A941-1849257C742B}" srcOrd="2" destOrd="0" presId="urn:microsoft.com/office/officeart/2018/5/layout/IconCircleLabelList"/>
    <dgm:cxn modelId="{92EE1E98-31B5-4B17-9B15-7160A591A978}" type="presParOf" srcId="{77FA52F3-15F3-4F13-A6EC-FAA94C5C876F}" destId="{B4D1E647-04AE-4895-B0F0-DA9D2F4A2CA0}" srcOrd="3" destOrd="0" presId="urn:microsoft.com/office/officeart/2018/5/layout/IconCircleLabelList"/>
    <dgm:cxn modelId="{3EA9E43F-95AC-4D78-BCAE-10CA5226ECFD}" type="presParOf" srcId="{2FF92DBA-C183-4DAD-B1F2-3F27768EFF7D}" destId="{C7C7E6D5-347A-4C44-A1A8-54A4618F8C8D}" srcOrd="7" destOrd="0" presId="urn:microsoft.com/office/officeart/2018/5/layout/IconCircleLabelList"/>
    <dgm:cxn modelId="{118E1B2A-1298-4C6B-8DB6-AB798310B6DD}" type="presParOf" srcId="{2FF92DBA-C183-4DAD-B1F2-3F27768EFF7D}" destId="{02F1BD25-14B7-45A0-978B-487F755019FA}" srcOrd="8" destOrd="0" presId="urn:microsoft.com/office/officeart/2018/5/layout/IconCircleLabelList"/>
    <dgm:cxn modelId="{83AB4F49-D7A9-460A-8372-AFC039F4F22D}" type="presParOf" srcId="{02F1BD25-14B7-45A0-978B-487F755019FA}" destId="{BC4FB044-E841-4574-986B-2F7143F37757}" srcOrd="0" destOrd="0" presId="urn:microsoft.com/office/officeart/2018/5/layout/IconCircleLabelList"/>
    <dgm:cxn modelId="{9CA15479-0D01-41D2-88FF-C796E1F006E5}" type="presParOf" srcId="{02F1BD25-14B7-45A0-978B-487F755019FA}" destId="{B767293F-28B2-4C46-9328-B2BF5637567D}" srcOrd="1" destOrd="0" presId="urn:microsoft.com/office/officeart/2018/5/layout/IconCircleLabelList"/>
    <dgm:cxn modelId="{E29F7177-92E5-4FCE-85A2-4BCCEBF122C7}" type="presParOf" srcId="{02F1BD25-14B7-45A0-978B-487F755019FA}" destId="{AB35610E-6A7C-462A-AC14-5DCEE600BF8F}" srcOrd="2" destOrd="0" presId="urn:microsoft.com/office/officeart/2018/5/layout/IconCircleLabelList"/>
    <dgm:cxn modelId="{C266EB1E-9E6C-4A2E-8C2D-1CE42CB4DAEA}" type="presParOf" srcId="{02F1BD25-14B7-45A0-978B-487F755019FA}" destId="{B63C26B7-0398-4757-B0E5-3336F3D24156}" srcOrd="3" destOrd="0" presId="urn:microsoft.com/office/officeart/2018/5/layout/IconCircleLabelList"/>
    <dgm:cxn modelId="{3815DBAB-BE6D-4A6B-A783-5EF4F9E03149}" type="presParOf" srcId="{2FF92DBA-C183-4DAD-B1F2-3F27768EFF7D}" destId="{37490168-A2AC-4FD5-AC01-0D5C42A92E28}" srcOrd="9" destOrd="0" presId="urn:microsoft.com/office/officeart/2018/5/layout/IconCircleLabelList"/>
    <dgm:cxn modelId="{218E87A5-9D85-4402-AB90-3E982A647A54}" type="presParOf" srcId="{2FF92DBA-C183-4DAD-B1F2-3F27768EFF7D}" destId="{4F52229B-9800-45B0-B068-0373DB1B3788}" srcOrd="10" destOrd="0" presId="urn:microsoft.com/office/officeart/2018/5/layout/IconCircleLabelList"/>
    <dgm:cxn modelId="{63EB7FB9-2FD2-46F8-81FB-E01C857FA0CD}" type="presParOf" srcId="{4F52229B-9800-45B0-B068-0373DB1B3788}" destId="{9F7C2001-69F5-468A-986A-DA2B2F8A24A3}" srcOrd="0" destOrd="0" presId="urn:microsoft.com/office/officeart/2018/5/layout/IconCircleLabelList"/>
    <dgm:cxn modelId="{E7B675C5-D5ED-4746-B91C-54B522433D4C}" type="presParOf" srcId="{4F52229B-9800-45B0-B068-0373DB1B3788}" destId="{C5DFACB2-2BE0-4C6A-95E3-B5F28B6CE07E}" srcOrd="1" destOrd="0" presId="urn:microsoft.com/office/officeart/2018/5/layout/IconCircleLabelList"/>
    <dgm:cxn modelId="{FA93637D-C15F-4D06-9FDA-CF9688CDC9E2}" type="presParOf" srcId="{4F52229B-9800-45B0-B068-0373DB1B3788}" destId="{9B6BB9BA-5759-4848-8C16-0629F1E38D0D}" srcOrd="2" destOrd="0" presId="urn:microsoft.com/office/officeart/2018/5/layout/IconCircleLabelList"/>
    <dgm:cxn modelId="{357C0569-6A84-40E5-9916-F682FB867F86}" type="presParOf" srcId="{4F52229B-9800-45B0-B068-0373DB1B3788}" destId="{64413A8C-023B-42C3-935F-46DC40888D57}" srcOrd="3" destOrd="0" presId="urn:microsoft.com/office/officeart/2018/5/layout/IconCircleLabelList"/>
    <dgm:cxn modelId="{B58F465A-8332-4981-8519-5FD3ED1E6838}" type="presParOf" srcId="{2FF92DBA-C183-4DAD-B1F2-3F27768EFF7D}" destId="{A9D6AEB6-004D-4C98-8B7B-BF5F35EF3888}" srcOrd="11" destOrd="0" presId="urn:microsoft.com/office/officeart/2018/5/layout/IconCircleLabelList"/>
    <dgm:cxn modelId="{6B2B29E9-7525-4CFF-AB4E-869B0D7A5077}" type="presParOf" srcId="{2FF92DBA-C183-4DAD-B1F2-3F27768EFF7D}" destId="{696DFBA9-356D-46A2-822A-38F28D794A72}" srcOrd="12" destOrd="0" presId="urn:microsoft.com/office/officeart/2018/5/layout/IconCircleLabelList"/>
    <dgm:cxn modelId="{5D092E76-5AE1-451E-BEC6-3B3FE14B6E10}" type="presParOf" srcId="{696DFBA9-356D-46A2-822A-38F28D794A72}" destId="{D4186540-87AB-43D1-95B5-3C4828E13909}" srcOrd="0" destOrd="0" presId="urn:microsoft.com/office/officeart/2018/5/layout/IconCircleLabelList"/>
    <dgm:cxn modelId="{C1D02B44-B0CA-481B-BC5B-C658F01C1AE9}" type="presParOf" srcId="{696DFBA9-356D-46A2-822A-38F28D794A72}" destId="{48BD9EEB-E898-4AFE-8D6A-263D36F10349}" srcOrd="1" destOrd="0" presId="urn:microsoft.com/office/officeart/2018/5/layout/IconCircleLabelList"/>
    <dgm:cxn modelId="{6EAD1236-B6D2-48BA-88C2-0FA44D456215}" type="presParOf" srcId="{696DFBA9-356D-46A2-822A-38F28D794A72}" destId="{A85D44B7-1455-4A49-B53A-FD26EA5CC305}" srcOrd="2" destOrd="0" presId="urn:microsoft.com/office/officeart/2018/5/layout/IconCircleLabelList"/>
    <dgm:cxn modelId="{1EE4C471-52C7-4D1A-81DA-7306EEE83BAE}" type="presParOf" srcId="{696DFBA9-356D-46A2-822A-38F28D794A72}" destId="{CD78F2A1-30A5-476F-95F7-C0E55F80B59F}" srcOrd="3" destOrd="0" presId="urn:microsoft.com/office/officeart/2018/5/layout/IconCircleLabelList"/>
    <dgm:cxn modelId="{CE990D1C-2592-468E-9D81-6FB2C28706D6}" type="presParOf" srcId="{2FF92DBA-C183-4DAD-B1F2-3F27768EFF7D}" destId="{E25B9404-BFAB-44BE-8CCE-675F399A1B28}" srcOrd="13" destOrd="0" presId="urn:microsoft.com/office/officeart/2018/5/layout/IconCircleLabelList"/>
    <dgm:cxn modelId="{270BC2AF-F0A5-47D5-95F9-C020E41826DF}" type="presParOf" srcId="{2FF92DBA-C183-4DAD-B1F2-3F27768EFF7D}" destId="{B34360E4-AD56-4C54-9AE5-6356D126ACD1}" srcOrd="14" destOrd="0" presId="urn:microsoft.com/office/officeart/2018/5/layout/IconCircleLabelList"/>
    <dgm:cxn modelId="{417AB412-3092-430D-8FB9-07676E0C4AC4}" type="presParOf" srcId="{B34360E4-AD56-4C54-9AE5-6356D126ACD1}" destId="{E8791DFA-57C1-428A-9666-99588BDB98EC}" srcOrd="0" destOrd="0" presId="urn:microsoft.com/office/officeart/2018/5/layout/IconCircleLabelList"/>
    <dgm:cxn modelId="{DAF93181-F0D8-46EC-829C-904E01CE12AD}" type="presParOf" srcId="{B34360E4-AD56-4C54-9AE5-6356D126ACD1}" destId="{C30C88C1-405B-48AD-A811-8F383A1F45BD}" srcOrd="1" destOrd="0" presId="urn:microsoft.com/office/officeart/2018/5/layout/IconCircleLabelList"/>
    <dgm:cxn modelId="{92D35286-1AA3-4893-933A-A36AC298E41B}" type="presParOf" srcId="{B34360E4-AD56-4C54-9AE5-6356D126ACD1}" destId="{CF8607C8-CEF0-47AB-B19B-6D1F21455BBE}" srcOrd="2" destOrd="0" presId="urn:microsoft.com/office/officeart/2018/5/layout/IconCircleLabelList"/>
    <dgm:cxn modelId="{59BC119F-571A-4505-91C6-3402B04E9467}" type="presParOf" srcId="{B34360E4-AD56-4C54-9AE5-6356D126ACD1}" destId="{19673EBE-F614-46C9-B165-4F800860AC3C}" srcOrd="3" destOrd="0" presId="urn:microsoft.com/office/officeart/2018/5/layout/IconCircleLabelList"/>
    <dgm:cxn modelId="{17C97B12-ACC4-48CB-B1C3-A2B748B409A7}" type="presParOf" srcId="{2FF92DBA-C183-4DAD-B1F2-3F27768EFF7D}" destId="{56C730B2-8498-4CC2-BC57-A05E5840CFFA}" srcOrd="15" destOrd="0" presId="urn:microsoft.com/office/officeart/2018/5/layout/IconCircleLabelList"/>
    <dgm:cxn modelId="{FCA1D76C-0D0B-4409-8A1C-A9B24DD59CB4}" type="presParOf" srcId="{2FF92DBA-C183-4DAD-B1F2-3F27768EFF7D}" destId="{E671794A-7F42-472F-AA55-92AF5E76AE2D}" srcOrd="16" destOrd="0" presId="urn:microsoft.com/office/officeart/2018/5/layout/IconCircleLabelList"/>
    <dgm:cxn modelId="{F292C562-A8B1-47EC-9EE4-5DE21118E7BE}" type="presParOf" srcId="{E671794A-7F42-472F-AA55-92AF5E76AE2D}" destId="{D6FF045A-C9A1-4D5C-B405-EB11CA228CE2}" srcOrd="0" destOrd="0" presId="urn:microsoft.com/office/officeart/2018/5/layout/IconCircleLabelList"/>
    <dgm:cxn modelId="{5EB0065B-E6A1-4343-81CD-C43229E94603}" type="presParOf" srcId="{E671794A-7F42-472F-AA55-92AF5E76AE2D}" destId="{2F4508B1-A45E-4533-A7E5-8A8FD2427E71}" srcOrd="1" destOrd="0" presId="urn:microsoft.com/office/officeart/2018/5/layout/IconCircleLabelList"/>
    <dgm:cxn modelId="{723F9E55-0ACB-48BC-8A3E-8180D16D2AF6}" type="presParOf" srcId="{E671794A-7F42-472F-AA55-92AF5E76AE2D}" destId="{9BBEC822-2CF7-4306-91D9-889553383864}" srcOrd="2" destOrd="0" presId="urn:microsoft.com/office/officeart/2018/5/layout/IconCircleLabelList"/>
    <dgm:cxn modelId="{BA07846E-52AB-4028-A4ED-64AC367E9215}" type="presParOf" srcId="{E671794A-7F42-472F-AA55-92AF5E76AE2D}" destId="{309FB617-3E4C-4928-9717-237E61947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9C4EA-0FAF-40E8-86D1-A9B8743CE72C}">
      <dsp:nvSpPr>
        <dsp:cNvPr id="0" name=""/>
        <dsp:cNvSpPr/>
      </dsp:nvSpPr>
      <dsp:spPr>
        <a:xfrm>
          <a:off x="581886" y="1066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BCBE4-8538-4222-B7F9-2C38E9C1D33B}">
      <dsp:nvSpPr>
        <dsp:cNvPr id="0" name=""/>
        <dsp:cNvSpPr/>
      </dsp:nvSpPr>
      <dsp:spPr>
        <a:xfrm>
          <a:off x="754873" y="174052"/>
          <a:ext cx="465732" cy="4657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280C4-DCB4-4EF3-A2CF-FD9801CA7CD2}">
      <dsp:nvSpPr>
        <dsp:cNvPr id="0" name=""/>
        <dsp:cNvSpPr/>
      </dsp:nvSpPr>
      <dsp:spPr>
        <a:xfrm>
          <a:off x="322407" y="1065597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dirty="0"/>
            <a:t>Introdução</a:t>
          </a:r>
          <a:endParaRPr lang="en-US" sz="1400" kern="1200" dirty="0"/>
        </a:p>
      </dsp:txBody>
      <dsp:txXfrm>
        <a:off x="322407" y="1065597"/>
        <a:ext cx="1330664" cy="532265"/>
      </dsp:txXfrm>
    </dsp:sp>
    <dsp:sp modelId="{E1A75670-BD7B-4A9B-836C-3ED48E45FE76}">
      <dsp:nvSpPr>
        <dsp:cNvPr id="0" name=""/>
        <dsp:cNvSpPr/>
      </dsp:nvSpPr>
      <dsp:spPr>
        <a:xfrm>
          <a:off x="2145417" y="1066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B5B82-EF80-4D66-A39A-919F5F43A256}">
      <dsp:nvSpPr>
        <dsp:cNvPr id="0" name=""/>
        <dsp:cNvSpPr/>
      </dsp:nvSpPr>
      <dsp:spPr>
        <a:xfrm>
          <a:off x="2318403" y="174052"/>
          <a:ext cx="465732" cy="4657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9BEBA-1C01-46A4-9D07-1F0AB1BD7B7C}">
      <dsp:nvSpPr>
        <dsp:cNvPr id="0" name=""/>
        <dsp:cNvSpPr/>
      </dsp:nvSpPr>
      <dsp:spPr>
        <a:xfrm>
          <a:off x="1885937" y="1065597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dirty="0"/>
            <a:t>Objetivos</a:t>
          </a:r>
          <a:endParaRPr lang="en-US" sz="1400" kern="1200" dirty="0"/>
        </a:p>
      </dsp:txBody>
      <dsp:txXfrm>
        <a:off x="1885937" y="1065597"/>
        <a:ext cx="1330664" cy="532265"/>
      </dsp:txXfrm>
    </dsp:sp>
    <dsp:sp modelId="{38039D35-F786-4E6E-809C-EDE15B9690BD}">
      <dsp:nvSpPr>
        <dsp:cNvPr id="0" name=""/>
        <dsp:cNvSpPr/>
      </dsp:nvSpPr>
      <dsp:spPr>
        <a:xfrm>
          <a:off x="3708947" y="1066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0AE8D-51DE-4597-AB2F-3C72A71E88C1}">
      <dsp:nvSpPr>
        <dsp:cNvPr id="0" name=""/>
        <dsp:cNvSpPr/>
      </dsp:nvSpPr>
      <dsp:spPr>
        <a:xfrm>
          <a:off x="3881933" y="174052"/>
          <a:ext cx="465732" cy="4657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71295-FB96-4A81-AC59-9AEBBAAD6B46}">
      <dsp:nvSpPr>
        <dsp:cNvPr id="0" name=""/>
        <dsp:cNvSpPr/>
      </dsp:nvSpPr>
      <dsp:spPr>
        <a:xfrm>
          <a:off x="3449467" y="1065597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Referencial</a:t>
          </a:r>
          <a:endParaRPr lang="en-US" sz="1400" kern="1200"/>
        </a:p>
      </dsp:txBody>
      <dsp:txXfrm>
        <a:off x="3449467" y="1065597"/>
        <a:ext cx="1330664" cy="532265"/>
      </dsp:txXfrm>
    </dsp:sp>
    <dsp:sp modelId="{DB7BBD3A-1CDC-4F00-93D8-7D5EA38423E7}">
      <dsp:nvSpPr>
        <dsp:cNvPr id="0" name=""/>
        <dsp:cNvSpPr/>
      </dsp:nvSpPr>
      <dsp:spPr>
        <a:xfrm>
          <a:off x="5272477" y="1066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B910D-480D-466E-A098-E5EB66D07FE3}">
      <dsp:nvSpPr>
        <dsp:cNvPr id="0" name=""/>
        <dsp:cNvSpPr/>
      </dsp:nvSpPr>
      <dsp:spPr>
        <a:xfrm>
          <a:off x="5445464" y="174052"/>
          <a:ext cx="465732" cy="4657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1E647-04AE-4895-B0F0-DA9D2F4A2CA0}">
      <dsp:nvSpPr>
        <dsp:cNvPr id="0" name=""/>
        <dsp:cNvSpPr/>
      </dsp:nvSpPr>
      <dsp:spPr>
        <a:xfrm>
          <a:off x="5012998" y="1065597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dirty="0"/>
            <a:t>Hipótese </a:t>
          </a:r>
          <a:endParaRPr lang="en-US" sz="1400" kern="1200" dirty="0"/>
        </a:p>
      </dsp:txBody>
      <dsp:txXfrm>
        <a:off x="5012998" y="1065597"/>
        <a:ext cx="1330664" cy="532265"/>
      </dsp:txXfrm>
    </dsp:sp>
    <dsp:sp modelId="{BC4FB044-E841-4574-986B-2F7143F37757}">
      <dsp:nvSpPr>
        <dsp:cNvPr id="0" name=""/>
        <dsp:cNvSpPr/>
      </dsp:nvSpPr>
      <dsp:spPr>
        <a:xfrm>
          <a:off x="6836008" y="1066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7293F-28B2-4C46-9328-B2BF5637567D}">
      <dsp:nvSpPr>
        <dsp:cNvPr id="0" name=""/>
        <dsp:cNvSpPr/>
      </dsp:nvSpPr>
      <dsp:spPr>
        <a:xfrm>
          <a:off x="7008994" y="174052"/>
          <a:ext cx="465732" cy="4657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C26B7-0398-4757-B0E5-3336F3D24156}">
      <dsp:nvSpPr>
        <dsp:cNvPr id="0" name=""/>
        <dsp:cNvSpPr/>
      </dsp:nvSpPr>
      <dsp:spPr>
        <a:xfrm>
          <a:off x="6576528" y="1065597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dirty="0"/>
            <a:t>Procedimentos metodológicos</a:t>
          </a:r>
          <a:endParaRPr lang="en-US" sz="1400" kern="1200" dirty="0"/>
        </a:p>
      </dsp:txBody>
      <dsp:txXfrm>
        <a:off x="6576528" y="1065597"/>
        <a:ext cx="1330664" cy="532265"/>
      </dsp:txXfrm>
    </dsp:sp>
    <dsp:sp modelId="{9F7C2001-69F5-468A-986A-DA2B2F8A24A3}">
      <dsp:nvSpPr>
        <dsp:cNvPr id="0" name=""/>
        <dsp:cNvSpPr/>
      </dsp:nvSpPr>
      <dsp:spPr>
        <a:xfrm>
          <a:off x="1363652" y="1930529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FACB2-2BE0-4C6A-95E3-B5F28B6CE07E}">
      <dsp:nvSpPr>
        <dsp:cNvPr id="0" name=""/>
        <dsp:cNvSpPr/>
      </dsp:nvSpPr>
      <dsp:spPr>
        <a:xfrm>
          <a:off x="1536638" y="2103515"/>
          <a:ext cx="465732" cy="46573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13A8C-023B-42C3-935F-46DC40888D57}">
      <dsp:nvSpPr>
        <dsp:cNvPr id="0" name=""/>
        <dsp:cNvSpPr/>
      </dsp:nvSpPr>
      <dsp:spPr>
        <a:xfrm>
          <a:off x="1104172" y="2995060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Resultados</a:t>
          </a:r>
          <a:endParaRPr lang="en-US" sz="1400" kern="1200"/>
        </a:p>
      </dsp:txBody>
      <dsp:txXfrm>
        <a:off x="1104172" y="2995060"/>
        <a:ext cx="1330664" cy="532265"/>
      </dsp:txXfrm>
    </dsp:sp>
    <dsp:sp modelId="{D4186540-87AB-43D1-95B5-3C4828E13909}">
      <dsp:nvSpPr>
        <dsp:cNvPr id="0" name=""/>
        <dsp:cNvSpPr/>
      </dsp:nvSpPr>
      <dsp:spPr>
        <a:xfrm>
          <a:off x="2927182" y="1930529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D9EEB-E898-4AFE-8D6A-263D36F10349}">
      <dsp:nvSpPr>
        <dsp:cNvPr id="0" name=""/>
        <dsp:cNvSpPr/>
      </dsp:nvSpPr>
      <dsp:spPr>
        <a:xfrm>
          <a:off x="3100168" y="2103515"/>
          <a:ext cx="465732" cy="46573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8F2A1-30A5-476F-95F7-C0E55F80B59F}">
      <dsp:nvSpPr>
        <dsp:cNvPr id="0" name=""/>
        <dsp:cNvSpPr/>
      </dsp:nvSpPr>
      <dsp:spPr>
        <a:xfrm>
          <a:off x="2667702" y="2995060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dirty="0"/>
            <a:t>Conclusões </a:t>
          </a:r>
          <a:endParaRPr lang="en-US" sz="1400" kern="1200" dirty="0"/>
        </a:p>
      </dsp:txBody>
      <dsp:txXfrm>
        <a:off x="2667702" y="2995060"/>
        <a:ext cx="1330664" cy="532265"/>
      </dsp:txXfrm>
    </dsp:sp>
    <dsp:sp modelId="{E8791DFA-57C1-428A-9666-99588BDB98EC}">
      <dsp:nvSpPr>
        <dsp:cNvPr id="0" name=""/>
        <dsp:cNvSpPr/>
      </dsp:nvSpPr>
      <dsp:spPr>
        <a:xfrm>
          <a:off x="4490712" y="1930529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C88C1-405B-48AD-A811-8F383A1F45BD}">
      <dsp:nvSpPr>
        <dsp:cNvPr id="0" name=""/>
        <dsp:cNvSpPr/>
      </dsp:nvSpPr>
      <dsp:spPr>
        <a:xfrm>
          <a:off x="4663698" y="2103515"/>
          <a:ext cx="465732" cy="46573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73EBE-F614-46C9-B165-4F800860AC3C}">
      <dsp:nvSpPr>
        <dsp:cNvPr id="0" name=""/>
        <dsp:cNvSpPr/>
      </dsp:nvSpPr>
      <dsp:spPr>
        <a:xfrm>
          <a:off x="4231233" y="2995060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noProof="0" dirty="0"/>
            <a:t>Discussões</a:t>
          </a:r>
        </a:p>
      </dsp:txBody>
      <dsp:txXfrm>
        <a:off x="4231233" y="2995060"/>
        <a:ext cx="1330664" cy="532265"/>
      </dsp:txXfrm>
    </dsp:sp>
    <dsp:sp modelId="{D6FF045A-C9A1-4D5C-B405-EB11CA228CE2}">
      <dsp:nvSpPr>
        <dsp:cNvPr id="0" name=""/>
        <dsp:cNvSpPr/>
      </dsp:nvSpPr>
      <dsp:spPr>
        <a:xfrm>
          <a:off x="6054242" y="1930529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508B1-A45E-4533-A7E5-8A8FD2427E71}">
      <dsp:nvSpPr>
        <dsp:cNvPr id="0" name=""/>
        <dsp:cNvSpPr/>
      </dsp:nvSpPr>
      <dsp:spPr>
        <a:xfrm>
          <a:off x="6227229" y="2103515"/>
          <a:ext cx="465732" cy="465732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FB617-3E4C-4928-9717-237E61947E00}">
      <dsp:nvSpPr>
        <dsp:cNvPr id="0" name=""/>
        <dsp:cNvSpPr/>
      </dsp:nvSpPr>
      <dsp:spPr>
        <a:xfrm>
          <a:off x="5794763" y="2995060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dirty="0"/>
            <a:t>Trabalhos futuros</a:t>
          </a:r>
          <a:endParaRPr lang="en-US" sz="1400" kern="1200" dirty="0"/>
        </a:p>
      </dsp:txBody>
      <dsp:txXfrm>
        <a:off x="5794763" y="2995060"/>
        <a:ext cx="1330664" cy="532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BA276BE-C30B-45D3-B807-BA52D5AC4A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78A9AE-3254-4BA0-8D65-FB90559A2C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55001-017D-4E25-A665-C5F6D61C16C6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DB2F97-4C09-42AC-ADEA-F88750627D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ED8C4F-A187-486A-8110-8B9C3324EC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6D3F3-6F8C-4189-B19E-C01D31744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1276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F2B5-875D-4003-895D-F40CEBB778A9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A50E8-F985-49B9-B26F-7854039BF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55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550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deixa é um fator primordial dentro da adaptação, pois é um processo individual de reconhecimento de informações em que cada membro da equipe busca por situações no ambiente que podem ter o potencial de afetar o sucesso da missão da equipe (BURKE </a:t>
            </a:r>
            <a:r>
              <a:rPr lang="pt-BR" sz="1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2006).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62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076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Maslach, Schaufeli, Leiter (2001), o burnout é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constituído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por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três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dimensões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que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estão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relacionadas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mas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atuam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forma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independente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primeira dimensão é a de exaustão emocional que tem como principal característica a ausência ou carência de entusiasmo e energia, além de sentimento de esgotamento de recursos pelo indivíduo.</a:t>
            </a:r>
            <a:endParaRPr lang="pt-BR" dirty="0"/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merriweather"/>
              </a:rPr>
              <a:t>Por não mais conseguir lidar com os sentimentos vividos nas relações interpessoais no trabalho, o profissional, desenvolve uma insensibilidade emocional, sendo que o mesmo passa a tratar seus clientes/alunos/pacientes e colegas de trabalho como objetos e de forma fria, impessoal e massificada.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824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Isso significa que 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 existir uma discrepância entre as habilidades dos funcionários e as expectativas de trabalho, necessitando, assim, que o indivíduo mude.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Uma situação acontece no ambiente de trabalho e o indivíduo não consegue se ajustar a ela, seja pessoa/trabalho, seja pessoa/organização (MASLACH; LEITER, 2016).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68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39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415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item EE6 (“</a:t>
            </a:r>
            <a:r>
              <a:rPr lang="pt-B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Quero apenas fazer o meu trabalho sem ser incomodado”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(0.400).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389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741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Pode-se observar que os valores da variância média extraída estão abaixo do valor de referência. Todavia, se a AVE for menor que 0,5, mas a confiabilidade composta for superior a 0,6, a validade convergente do constructo ainda é adequada (FORNELL; LARCKER, 1981; LAM, 2012; SALKIND, 2010).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497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a análise de validade discriminante, utilizamos o critério de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Fornell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&amp;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Larcker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(1981) em que se avalia se a raiz quadrada das VME (diagonal com valores em negrito na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Tabela 15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de cada fator é maior do que as correlações entre os fatores. Como pode ser verificado, quase todas as correlações são maiores que a raiz da VME, o que não evidenciaria a validade discriminante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esta razão, uma análise complementar, utilizando o critério de Anderson &amp;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Gerbin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(1988), foi realizada para a validade discriminante, em que se compara dois modelos: o modelo livre e um modelo fixando a correlação de dois fatores como sendo um. O objetivo é verificar se o modelo livre possui um melhor ajuste, bem como refutar a hipótese de que os modelos são iguais. Nesse sentido, analisamos o modelo livre e o modelo fixando a correlação entre Gerenciamento do estresse no trabalho e Reatividade diante de emergências, por ser a maior correlação identificada no modelo. Os dois modelos apresentaram diferença significativa (p &lt; 0,001), por meio da </a:t>
            </a:r>
            <a:r>
              <a:rPr lang="pt-BR" sz="1800" i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anova 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teste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-quadrado, sendo o modelo livre (ꭓ²  = 569.77) com melhor ajuste do que o modelo fixado (ꭓ² = </a:t>
            </a:r>
            <a:r>
              <a:rPr lang="pt-BR" sz="18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641.93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para p&lt;0,001. Assim, há evidência de validade discriminante no modelo.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65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intervalos de tempo regulares, a equipe reflete sobre como se tornar mais efetiva e, então, refina e ajusta seu comportamento de acordo.”(MANIFESTO, 2001).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27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83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03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qual menciona que uma das competências a serem desenvolvidas nos egressos é: “adequar-se rapidamente às mudanças tecnológicas e aos novos ambientes de trabalho”(MINISTÉRIO DA EDUCAÇÃO, 2016).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217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Outra questão que gestores das equipes de software enfrentam é a manutenção da satisfação dos seus membros com o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trabalho influencia mais que a recompensa financeira (BURK; RICHARDSON; LATIN, 2000).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90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Outra questão que gestores das equipes de software enfrentam é a manutenção da satisfação dos seus membros com o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trabalho influencia mais que a recompensa financeira (BURK; RICHARDSON; LATIN, 2000).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013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domain-general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approach takes a situation-spanning perspective that views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adaptive capabilities as generic. This work is based in the individual differences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6"/>
              </a:rPr>
              <a:t>litera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-</a:t>
            </a:r>
            <a:endParaRPr lang="en-US" b="0" i="0" dirty="0">
              <a:solidFill>
                <a:srgbClr val="231F20"/>
              </a:solidFill>
              <a:effectLst/>
              <a:latin typeface="ff5"/>
            </a:endParaRP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6"/>
              </a:rPr>
              <a:t>ture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, characterized by the key underlying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assumption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that adaptation can be captured as </a:t>
            </a:r>
            <a:endParaRPr lang="en-US" b="0" i="0" dirty="0">
              <a:solidFill>
                <a:srgbClr val="231F20"/>
              </a:solidFill>
              <a:effectLst/>
              <a:latin typeface="ff6"/>
            </a:endParaRP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a relatively stable (set of) trait(s) and related performance constructs that can be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gener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-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alized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across domains  a performance construct (i.e., a set of dimensions that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characterize adaptive job performance; see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Pulakos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et al., 2000) or an individual differ-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ence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construct (i.e., a set of broadband, relatively stable traits; see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Ployhart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&amp;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Bliese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,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2006). Conversely, the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domain-specific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approach focuses on key skills and/or processes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relevant to adaptation for domain-specific knowledge and skills. A key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assumption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of this approach is that specific capabilities under-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lying performance adaptation can be learned and that their application is specific to a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knowledge and skill domain rather than general across a range of work situations. The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primary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target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for this work is to develop knowledge, skills, and capabilities via training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or other developmental experiences that can increase performance in a task context that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shifts in novelty, difficulty, and/or complexity. Within this approach, researchers have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pically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adopted one of two general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conceptualizations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of performance adaptation—a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domain-specific performance change (i.e., a change in performance from a routine to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novel task;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549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percepção que os profissionais têm sobre sua eficácia em resolver problemas atípicos, mal definidos e complexos </a:t>
            </a:r>
            <a:endParaRPr lang="pt-BR" sz="16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03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4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1589" y="3692624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852387"/>
            <a:ext cx="2592288" cy="69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tângulo 9"/>
          <p:cNvSpPr/>
          <p:nvPr userDrawn="1"/>
        </p:nvSpPr>
        <p:spPr>
          <a:xfrm>
            <a:off x="8184360" y="6309320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</p:spTree>
    <p:extLst>
      <p:ext uri="{BB962C8B-B14F-4D97-AF65-F5344CB8AC3E}">
        <p14:creationId xmlns:p14="http://schemas.microsoft.com/office/powerpoint/2010/main" val="89034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9248" y="2777729"/>
            <a:ext cx="8435280" cy="351416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2pPr>
            <a:lvl3pPr>
              <a:defRPr sz="1800">
                <a:solidFill>
                  <a:srgbClr val="8A2626"/>
                </a:solidFill>
                <a:latin typeface="Swis721 Cn BT" panose="020B0506020202030204" pitchFamily="34" charset="0"/>
              </a:defRPr>
            </a:lvl3pPr>
            <a:lvl4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4pPr>
            <a:lvl5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tângulo 8"/>
          <p:cNvSpPr/>
          <p:nvPr userDrawn="1"/>
        </p:nvSpPr>
        <p:spPr>
          <a:xfrm>
            <a:off x="44266" y="6320353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882F9C4-92A0-4FC7-B16D-DBB61102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8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0E64-08E1-4CA4-97BB-8E38FA75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33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1800" b="1" cap="sm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RELAÇÕES ENTRE ADAPTABILIDADE INDIVIDUAL, SATISFAÇÃO, BURNOUT E INSTABILIDADE DO PROJETO NA ENGENHARIA DE SOFTWARE</a:t>
            </a:r>
            <a:br>
              <a:rPr lang="pt-BR" sz="1800" b="1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800" b="1" cap="al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Autor: </a:t>
            </a:r>
            <a:r>
              <a:rPr lang="pt-BR" sz="1800" b="0" cap="all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danilo monteiro ribeiro</a:t>
            </a:r>
            <a:endParaRPr lang="pt-BR" sz="1800" b="1" cap="all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Fabio Queda Bueno da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SiIva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José Jorge Lima Dias Junior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2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B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urnout de trabalho, que é uma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síndrome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em que os estressores de um trabalho alteram as respostas às atribuições de tarefas de maneiras negativas (MASLACH; SCHAUFELI; LEITER, 2001). 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I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ndivíduos têm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comportamentos destrutivos 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como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conflitos pessoais, cansaço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, bem como eventos organizacionais, tal qual 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rotatividade, o absenteísmo e a redução do desempenho no trabalho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(SWIDER; ZIMMERMAN, 2010)</a:t>
            </a:r>
            <a:endParaRPr lang="pt-BR" sz="3200" dirty="0">
              <a:latin typeface="Swis721 Cn BT" panose="020B0506020202030204"/>
            </a:endParaRP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E630D8-D4E4-41E6-A2D6-17120A3A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5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algn="just">
              <a:lnSpc>
                <a:spcPct val="150000"/>
              </a:lnSpc>
              <a:spcAft>
                <a:spcPts val="600"/>
              </a:spcAft>
            </a:pPr>
            <a:r>
              <a:rPr lang="pt-BR" dirty="0" err="1">
                <a:effectLst/>
                <a:latin typeface="Swis721 Cn BT" panose="020B0506020202030204"/>
                <a:ea typeface="Calibri" panose="020F0502020204030204" pitchFamily="34" charset="0"/>
              </a:rPr>
              <a:t>Huarng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(2001) investigou a quantidade de pessoas que tinha burnout do trabalho e encontrou que ao menos 39%</a:t>
            </a:r>
          </a:p>
          <a:p>
            <a:pPr marL="685800" algn="just"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OMS classificou o burnout no trabalho como uma doença com o lançamento do CID-11 (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Classificação Internacional de Doenças) (OMS, 2019)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3200" dirty="0">
              <a:latin typeface="Swis721 Cn BT" panose="020B0506020202030204"/>
            </a:endParaRP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3507BD-4E3D-4724-91AD-448CBAEA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0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20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relação de cada uma das dimensões da adaptabilidade individual e de cada uma das dimensões do burnout na percepção dos Engenheiros de Software? Mais do que isso, elas são positivas ou negativas? </a:t>
            </a:r>
            <a:endParaRPr lang="pt-BR" sz="20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question mark - Wiktionary">
            <a:extLst>
              <a:ext uri="{FF2B5EF4-FFF2-40B4-BE49-F238E27FC236}">
                <a16:creationId xmlns:a16="http://schemas.microsoft.com/office/drawing/2014/main" id="{BAE04285-8F1E-42EB-B331-29AEACE56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13714"/>
            <a:ext cx="2160242" cy="216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901C4C-F633-4D8A-9E16-65C33FCE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3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 a relação entre o burnout e a percepção de satisfação na Engenharia de Software? Essa relação é positiva ou negativa?</a:t>
            </a:r>
            <a:endParaRPr lang="pt-BR" sz="1800" b="1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question mark - Wiktionary">
            <a:extLst>
              <a:ext uri="{FF2B5EF4-FFF2-40B4-BE49-F238E27FC236}">
                <a16:creationId xmlns:a16="http://schemas.microsoft.com/office/drawing/2014/main" id="{60274AFB-7FCC-4D3B-992A-E006363FD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933056"/>
            <a:ext cx="2102124" cy="21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A75997-2F1A-41DB-9648-79512EE3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5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Instabilidade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59" cy="3528392"/>
          </a:xfrm>
        </p:spPr>
        <p:txBody>
          <a:bodyPr>
            <a:normAutofit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Mudanças &lt;-&gt; Instabilidade</a:t>
            </a:r>
            <a:endParaRPr lang="pt-BR" sz="24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400" b="1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Instabilidade </a:t>
            </a:r>
            <a:r>
              <a:rPr lang="pt-BR" sz="24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-&gt;  A percepção de um conjunto de situações que podem levar o individuo ou a equipe a se adaptar.</a:t>
            </a:r>
          </a:p>
          <a:p>
            <a:pPr marL="0" indent="0">
              <a:buNone/>
            </a:pP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Liu et al. (2011):</a:t>
            </a:r>
            <a:r>
              <a:rPr lang="pt-B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instabilidade dos requisitos e os conflitos interpessoais </a:t>
            </a:r>
          </a:p>
          <a:p>
            <a:pPr marL="0" indent="0">
              <a:buNone/>
            </a:pPr>
            <a:endParaRPr lang="pt-BR" sz="24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Political Instability - Baker Tilly">
            <a:extLst>
              <a:ext uri="{FF2B5EF4-FFF2-40B4-BE49-F238E27FC236}">
                <a16:creationId xmlns:a16="http://schemas.microsoft.com/office/drawing/2014/main" id="{B2F38AC6-6A79-4B00-B24E-32F4F60AD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033" y="4303199"/>
            <a:ext cx="4462743" cy="23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381249-1C8E-49DC-8886-87AD0A05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66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entre a percepção de instabilidade dos indivíduos com a percepção de satisfação na Engenharia de Software? E com o burnout? Essas relações são positivas ou negativas?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question mark - Wiktionary">
            <a:extLst>
              <a:ext uri="{FF2B5EF4-FFF2-40B4-BE49-F238E27FC236}">
                <a16:creationId xmlns:a16="http://schemas.microsoft.com/office/drawing/2014/main" id="{F321575D-7898-40BA-8DD0-AAA643F3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293316"/>
            <a:ext cx="2079105" cy="207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45E9F7-3E81-4C50-A10F-D422ABD8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93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392312"/>
            <a:ext cx="8363271" cy="4205039"/>
          </a:xfrm>
        </p:spPr>
        <p:txBody>
          <a:bodyPr>
            <a:normAutofit fontScale="77500" lnSpcReduction="20000"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OG: 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Investigar as relações entre a adaptabilidade individual, a satisfação com o trabalho, a instabilidade e o </a:t>
            </a:r>
            <a:r>
              <a:rPr lang="pt-BR" sz="2300" b="1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burnout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na percepção dos membros de equipes de software.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OE1.Traduzir para o português e validar uma escala sobre adaptabilidade individual na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OE2. Desenvolver e validar uma escala sobre instabilidade para 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OE3. Avaliar a significância das relações entre a adaptabilidade individual, satisfação com o trabalho, instabilidade, Burnout na Engenharia de Software e suas respectivas positividades e negatividades.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12290" name="Picture 2" descr="Strategic Objectives | BDO Ideas at work">
            <a:extLst>
              <a:ext uri="{FF2B5EF4-FFF2-40B4-BE49-F238E27FC236}">
                <a16:creationId xmlns:a16="http://schemas.microsoft.com/office/drawing/2014/main" id="{4F71832A-9026-4A18-AE2F-615CC90F8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462"/>
            <a:ext cx="20478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349C2A-FC99-43F4-B84D-50AEB99C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49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1CFB65-B4C8-45DF-B626-1CB27426C7C3}"/>
              </a:ext>
            </a:extLst>
          </p:cNvPr>
          <p:cNvSpPr txBox="1"/>
          <p:nvPr/>
        </p:nvSpPr>
        <p:spPr>
          <a:xfrm>
            <a:off x="457200" y="2636912"/>
            <a:ext cx="8229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Baard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Rench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e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Kozlowski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(2014) afirmam que o fenômeno do desempenho adaptativo pode ser considerado como </a:t>
            </a:r>
            <a:r>
              <a:rPr lang="pt-BR" sz="2800" b="1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alterações cognitivas, afetivas, motivacionais e comportamentais realizadas devido às demandas que ocorrem no ambiente.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7AFB438-9C00-43FC-B767-64691FA6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32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1FAB2C0-9629-4F1F-B214-FF439289D4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2204864"/>
            <a:ext cx="7283152" cy="446449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19F4474-B27A-4B67-846B-2E2BA1068DB4}"/>
              </a:ext>
            </a:extLst>
          </p:cNvPr>
          <p:cNvSpPr txBox="1"/>
          <p:nvPr/>
        </p:nvSpPr>
        <p:spPr>
          <a:xfrm>
            <a:off x="2339752" y="6501244"/>
            <a:ext cx="499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latin typeface="Swis721 Cn BT" panose="020B0506020202030204"/>
                <a:cs typeface="Times New Roman" panose="02020603050405020304" pitchFamily="18" charset="0"/>
              </a:rPr>
              <a:t>Baard</a:t>
            </a:r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latin typeface="Swis721 Cn BT" panose="020B0506020202030204"/>
                <a:cs typeface="Times New Roman" panose="02020603050405020304" pitchFamily="18" charset="0"/>
              </a:rPr>
              <a:t>Rench</a:t>
            </a:r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latin typeface="Swis721 Cn BT" panose="020B0506020202030204"/>
                <a:cs typeface="Times New Roman" panose="02020603050405020304" pitchFamily="18" charset="0"/>
              </a:rPr>
              <a:t>Kozlowski</a:t>
            </a:r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 (2014) 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B6DD52-4280-4976-BC82-7A1F8A4C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57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611560" y="2571760"/>
            <a:ext cx="80752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(II) lidar com situações de trabalho incertas e imprevisíveis;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(III)adaptabilidade cultural;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(IV)adaptabilidade física;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(V)lidar com o estresse do trabalho;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(VI) lidar com situações de emergências ou crise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(VII)aprender novas tarefas de trabalho, tecnologias e procedimentos;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(VIII)adaptabilidade interpessoal;</a:t>
            </a: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B36541D-5CA2-4EB1-B6DF-2BFC95C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1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D2A8D-3E6A-4B10-B358-19015E39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Sumário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4FB68A3-7AAD-4E60-ABED-7991E8CFB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887366"/>
              </p:ext>
            </p:extLst>
          </p:nvPr>
        </p:nvGraphicFramePr>
        <p:xfrm>
          <a:off x="457200" y="2708921"/>
          <a:ext cx="8229600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AD838-0F63-4E5E-95A8-93C9041D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0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(2006) definem que a adaptabilidade individual é um conjunto de habilidades, competências e motivações que um indivíduo tem para ser proativo e/ou reativo a mudanças em diferentes situações no ambiente.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156397-299B-47AC-821A-825609D1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77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254E87E-E1B9-4A8E-9CDD-A60C6E12B5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570" y="2222706"/>
            <a:ext cx="7740860" cy="414078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BFF7A4-808C-473A-81A7-2D7E04C053E9}"/>
              </a:ext>
            </a:extLst>
          </p:cNvPr>
          <p:cNvSpPr txBox="1"/>
          <p:nvPr/>
        </p:nvSpPr>
        <p:spPr>
          <a:xfrm>
            <a:off x="2843808" y="63634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(2006)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D4B0D3-BDAE-450E-91C7-A769EECC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90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A366C81-D13C-47A8-9459-B53BA1C0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 e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Roussel (2012)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adaptabilidade interpessoal e cultural foram carregadas em um único fator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lidar com situações de incerteza e de emergência e crise.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retirada da dimensão física. </a:t>
            </a:r>
          </a:p>
          <a:p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Cinco dimensões, que são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resolução de problemas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reatividade diante de Emergências ou Circunstâncias Inesperadas, Adaptabilidade Interpessoal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Treinamento e Aprendizado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 Gerenciamento do Estresse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89D9806-E8D2-4408-A138-01C94939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1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Dias-Jr (2018)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modelo de competências à luz da adaptabilidade. (Domínio específico)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Controle emocional, busca por ajuda, resiliência, autoaprendizagem, liderança para cooperação, resolução de problemas e liderança para coordenação.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32EDFE-5542-465E-9C23-5B610E17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8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44958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Kude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et al. (2014) </a:t>
            </a:r>
          </a:p>
          <a:p>
            <a:r>
              <a:rPr lang="pt-BR" sz="2800" dirty="0">
                <a:latin typeface="Swis721 Cn BT" panose="020B0506020202030204"/>
              </a:rPr>
              <a:t>Padrões de adaptação para os times</a:t>
            </a:r>
          </a:p>
          <a:p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Foram identificados eventos (não rotineiros) que fazem os indivíduos se adaptarem. Estes eventos foram classificados em três categorias: </a:t>
            </a:r>
            <a:r>
              <a:rPr lang="pt-BR" sz="28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volatilidade da tarefa, </a:t>
            </a:r>
            <a:r>
              <a:rPr lang="pt-BR" sz="2800" i="1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disrupção</a:t>
            </a:r>
            <a:r>
              <a:rPr lang="pt-BR" sz="28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tecnológica e instabilidade da equipe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4A1594-A8CE-465C-A88E-96E415AC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81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tarefa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effectLst/>
              <a:latin typeface="Swis721 Cn BT" panose="020B0506020202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3200" dirty="0"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32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omo a percepção do indivíduo sobre as mudanças que ocorrem em suas tarefas, em especial, com novos requisitos, </a:t>
            </a:r>
            <a:r>
              <a:rPr lang="pt-BR" sz="3200" dirty="0" err="1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repriorizações</a:t>
            </a:r>
            <a:r>
              <a:rPr lang="pt-BR" sz="32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 e prazos.</a:t>
            </a:r>
            <a:endParaRPr lang="pt-BR" sz="32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CC5AD6-95CB-4223-AFAA-E613107C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94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É definida como a percepção dos indivíduos quanto às mudanças que ocorrem em relação à saída e à entrada de membros que influenciam as atividades da equipe. 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0EC166-64D4-405C-82F7-93C3CE16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47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tecnológica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É a percepção do individuo quanto a introduções de elementos tecnológicos 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</a:rPr>
              <a:t> ou  por turbulência tecnológica que podem levar a equipe a se adaptar. 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EB91C7-8197-4FDE-86C4-404BB544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85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64904"/>
            <a:ext cx="8435280" cy="367240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Zowghi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Nurmuliani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(2002):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instabilidade dos requisitos e o desempenho do projeto de software (-).</a:t>
            </a:r>
            <a:endParaRPr lang="pt-BR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Slotegraaf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Atuahene-Gima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(2011): estabilidade da equipe no debate da equipe e na compreensão das tomadas de decisão da equipe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Akgün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al. (2005): estabilidade da equipe e sistemas de memória transitiva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Robbes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Lungu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Röthlisberger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(2012): Instabilidade tecnológica impacta ciclo de vida do software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Bavota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al. (2013) Framework/bibliotecas podem impactar fortemente o código-fonte do projeto 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C52968-51D5-4D04-8C29-2AF4D311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87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29A4FBB-AE65-4790-A841-361DFF277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Locke (1969) define a satisfação com trabalho como o resultado de uma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autoavaliação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que o indivíduo faz sobre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seu trabalho ou a realização de seus valores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em que ele revela uma emoção que pode ser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positiva ou negativa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sobre o bem-estar.</a:t>
            </a:r>
          </a:p>
          <a:p>
            <a:endParaRPr lang="pt-BR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felicidade dos indivíduos com o trabalho. </a:t>
            </a:r>
          </a:p>
          <a:p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50A98B7-3994-4114-8D0F-E647D4F8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8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16845"/>
            <a:ext cx="8229600" cy="1143000"/>
          </a:xfrm>
        </p:spPr>
        <p:txBody>
          <a:bodyPr/>
          <a:lstStyle/>
          <a:p>
            <a:r>
              <a:rPr lang="pt-BR" dirty="0"/>
              <a:t>Introdução -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58034"/>
            <a:ext cx="8229600" cy="3528392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Williams e Cockburn (2003) </a:t>
            </a:r>
            <a:r>
              <a:rPr lang="pt-BR" sz="2400" dirty="0">
                <a:latin typeface="Swis721 Cn BT" panose="020B0506020202030204"/>
                <a:ea typeface="Times New Roman" panose="02020603050405020304" pitchFamily="18" charset="0"/>
              </a:rPr>
              <a:t>a mudança </a:t>
            </a:r>
            <a:r>
              <a:rPr lang="pt-BR" sz="24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é algo comum no desenvolvimento;</a:t>
            </a:r>
            <a:endParaRPr lang="pt-BR" sz="2400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Mudanças de membros, de requisitos, atualizações na linguagem de programação e pressão no cronograma (BOEHM, 2007; MELNIK; MAURER, 2006). </a:t>
            </a:r>
          </a:p>
          <a:p>
            <a:pPr lvl="1"/>
            <a:endParaRPr lang="pt-BR" dirty="0">
              <a:latin typeface="Swis721 Cn BT" panose="020B0506020202030204"/>
            </a:endParaRPr>
          </a:p>
        </p:txBody>
      </p:sp>
      <p:pic>
        <p:nvPicPr>
          <p:cNvPr id="1028" name="Picture 4" descr="Como está a rotatividade de funcionários em sua empresa? - Blog da Qualidade">
            <a:extLst>
              <a:ext uri="{FF2B5EF4-FFF2-40B4-BE49-F238E27FC236}">
                <a16:creationId xmlns:a16="http://schemas.microsoft.com/office/drawing/2014/main" id="{2EBBFCE4-A4C0-4DFC-99ED-6245183B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73117"/>
            <a:ext cx="2581078" cy="228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844E789-4016-44E4-94DC-032C674AC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65" y="4552063"/>
            <a:ext cx="5068036" cy="2203494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A62DE6-58DB-407A-9F97-5B17DD45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07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48865"/>
            <a:ext cx="8229600" cy="1143000"/>
          </a:xfrm>
        </p:spPr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35AE9F8-55D8-4E1C-9AA4-B77D889D9A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250648"/>
            <a:ext cx="7020917" cy="460883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A87338-AF76-44A7-B4B4-90EEB10D2A5C}"/>
              </a:ext>
            </a:extLst>
          </p:cNvPr>
          <p:cNvSpPr txBox="1"/>
          <p:nvPr/>
        </p:nvSpPr>
        <p:spPr>
          <a:xfrm>
            <a:off x="3101618" y="6237635"/>
            <a:ext cx="312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32420E-3D30-47B7-80F2-D22E5559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55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Freudenberger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realizou um dos primeiros estudos sobre o fenômeno 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definiu como um sentimento de fracasso e exaustão causado por um excessivo desgaste de energia e recursos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(FREUDENBERGER, 1974). Comportamentos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 fadiga, depressão, irritabilidade, aborrecimento, sobrecarga de trabalho, rigidez e inflexibilidade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353B95-3740-4401-ACA9-BE4C6696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72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Para Maslach, Schaufeli, Leiter (2001):</a:t>
            </a:r>
          </a:p>
          <a:p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</a:rPr>
              <a:t>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xaustão emocional</a:t>
            </a:r>
          </a:p>
          <a:p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espersonalização ou cinismo,</a:t>
            </a:r>
          </a:p>
          <a:p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aixa realização pessoal no trabalho, também chamada de eficácia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26CFA9-9C5B-46AD-B0E3-01A8B56C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49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 grau de ajuste, ou correspondência, entre a pessoa e o trabalho determinará até que ponto a pessoa consegue lidar com o burnout (MASLACH; GOLDBERG, 1998; TOPPINEN-TANNER, 2011).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6B7211-E32A-47F1-8A64-9572E2A4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95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CE01C-006F-4353-A4B1-70D3D0CC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AC65B-4A9E-4347-A3F1-97E64573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60291B-AC6B-4A46-BC0A-45FC485EF377}"/>
              </a:ext>
            </a:extLst>
          </p:cNvPr>
          <p:cNvPicPr/>
          <p:nvPr/>
        </p:nvPicPr>
        <p:blipFill rotWithShape="1">
          <a:blip r:embed="rId2"/>
          <a:srcRect t="5603" r="4016" b="4149"/>
          <a:stretch/>
        </p:blipFill>
        <p:spPr bwMode="auto">
          <a:xfrm>
            <a:off x="1165711" y="1229646"/>
            <a:ext cx="7489041" cy="51125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405A32-0852-4B5C-B215-00A05B22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0218C1D-C8E1-4191-83C4-2FCB61EA17C8}"/>
              </a:ext>
            </a:extLst>
          </p:cNvPr>
          <p:cNvSpPr txBox="1"/>
          <p:nvPr/>
        </p:nvSpPr>
        <p:spPr>
          <a:xfrm>
            <a:off x="3275856" y="6359745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Hipóteses de pesquisas (Autoria própria)</a:t>
            </a:r>
          </a:p>
        </p:txBody>
      </p:sp>
    </p:spTree>
    <p:extLst>
      <p:ext uri="{BB962C8B-B14F-4D97-AF65-F5344CB8AC3E}">
        <p14:creationId xmlns:p14="http://schemas.microsoft.com/office/powerpoint/2010/main" val="3005732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2E1C9620-72B5-481B-A892-B0DF7E7D9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10116"/>
              </p:ext>
            </p:extLst>
          </p:nvPr>
        </p:nvGraphicFramePr>
        <p:xfrm>
          <a:off x="906016" y="2708920"/>
          <a:ext cx="7780784" cy="347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708">
                  <a:extLst>
                    <a:ext uri="{9D8B030D-6E8A-4147-A177-3AD203B41FA5}">
                      <a16:colId xmlns:a16="http://schemas.microsoft.com/office/drawing/2014/main" val="1166893029"/>
                    </a:ext>
                  </a:extLst>
                </a:gridCol>
                <a:gridCol w="3739076">
                  <a:extLst>
                    <a:ext uri="{9D8B030D-6E8A-4147-A177-3AD203B41FA5}">
                      <a16:colId xmlns:a16="http://schemas.microsoft.com/office/drawing/2014/main" val="3493196624"/>
                    </a:ext>
                  </a:extLst>
                </a:gridCol>
              </a:tblGrid>
              <a:tr h="444804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Característica da pesquisa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27705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Posição filosófica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Positivista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29554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Tipo de questão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Relacional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90142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Natureza da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Quantitativa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30150"/>
                  </a:ext>
                </a:extLst>
              </a:tr>
              <a:tr h="578514">
                <a:tc>
                  <a:txBody>
                    <a:bodyPr/>
                    <a:lstStyle/>
                    <a:p>
                      <a:r>
                        <a:rPr lang="pt-BR" b="1" dirty="0"/>
                        <a:t>Método de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Survey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72749"/>
                  </a:ext>
                </a:extLst>
              </a:tr>
              <a:tr h="225491">
                <a:tc>
                  <a:txBody>
                    <a:bodyPr/>
                    <a:lstStyle/>
                    <a:p>
                      <a:r>
                        <a:rPr lang="pt-BR" b="1" dirty="0"/>
                        <a:t>Enfoque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Cross-</a:t>
                      </a:r>
                      <a:r>
                        <a:rPr lang="pt-BR" dirty="0" err="1"/>
                        <a:t>section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6015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seleção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Auto-seleção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732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amostra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probabilista e por conveniência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94306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2666C7-E75E-4FF0-B125-18C7DB3B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6B31F8-93B6-44C4-93E8-821C1650E38F}"/>
              </a:ext>
            </a:extLst>
          </p:cNvPr>
          <p:cNvSpPr txBox="1"/>
          <p:nvPr/>
        </p:nvSpPr>
        <p:spPr>
          <a:xfrm>
            <a:off x="2843808" y="233958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Quadro 1 – Características da pesquisa</a:t>
            </a:r>
          </a:p>
        </p:txBody>
      </p:sp>
    </p:spTree>
    <p:extLst>
      <p:ext uri="{BB962C8B-B14F-4D97-AF65-F5344CB8AC3E}">
        <p14:creationId xmlns:p14="http://schemas.microsoft.com/office/powerpoint/2010/main" val="17558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Instrumentos de coleta </a:t>
            </a: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69A227AE-36BC-42BF-9709-ABFA69B04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315079"/>
              </p:ext>
            </p:extLst>
          </p:nvPr>
        </p:nvGraphicFramePr>
        <p:xfrm>
          <a:off x="1331640" y="2962137"/>
          <a:ext cx="6096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7572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Escalas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4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Adaptabilidade Individual </a:t>
                      </a:r>
                      <a:r>
                        <a:rPr lang="pt-BR" sz="1800" b="1" dirty="0" err="1">
                          <a:effectLst/>
                          <a:latin typeface="Swis721 Cn BT" panose="020B0506020202030204"/>
                        </a:rPr>
                        <a:t>Charbonnier-voirin</a:t>
                      </a:r>
                      <a:r>
                        <a:rPr lang="pt-BR" sz="1800" b="1" dirty="0">
                          <a:effectLst/>
                          <a:latin typeface="Swis721 Cn BT" panose="020B0506020202030204"/>
                        </a:rPr>
                        <a:t>; Roussel (2012)</a:t>
                      </a:r>
                      <a:endParaRPr lang="pt-BR" sz="1800" b="1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1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Satisfação com o trabalho 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CAMMANN </a:t>
                      </a:r>
                      <a:r>
                        <a:rPr lang="pt-BR" sz="16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1979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26431"/>
                  </a:ext>
                </a:extLst>
              </a:tr>
              <a:tr h="346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JOB BURNOUT (16) </a:t>
                      </a:r>
                      <a:r>
                        <a:rPr lang="pt-BR" sz="1800" b="1" dirty="0">
                          <a:effectLst/>
                          <a:latin typeface="Swis721 Cn BT" panose="020B0506020202030204"/>
                        </a:rPr>
                        <a:t>Traduzido por Da Silva et al. (2018)</a:t>
                      </a:r>
                      <a:endParaRPr lang="pt-BR" sz="1800" b="1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97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Instabilidade (Criado) (Base </a:t>
                      </a:r>
                      <a:r>
                        <a:rPr lang="pt-BR" b="1" dirty="0" err="1"/>
                        <a:t>Kude</a:t>
                      </a:r>
                      <a:r>
                        <a:rPr lang="pt-BR" b="1" dirty="0"/>
                        <a:t> et al. 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979176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7C19B9-3F23-49C8-BBE8-4A2D343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CFD92C-F3AD-439A-85A3-D94D5F8B0566}"/>
              </a:ext>
            </a:extLst>
          </p:cNvPr>
          <p:cNvSpPr txBox="1"/>
          <p:nvPr/>
        </p:nvSpPr>
        <p:spPr>
          <a:xfrm>
            <a:off x="2699792" y="2532045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Quadro 2 – Escalas utilizadas</a:t>
            </a:r>
          </a:p>
        </p:txBody>
      </p:sp>
    </p:spTree>
    <p:extLst>
      <p:ext uri="{BB962C8B-B14F-4D97-AF65-F5344CB8AC3E}">
        <p14:creationId xmlns:p14="http://schemas.microsoft.com/office/powerpoint/2010/main" val="4203578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– coleta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8454DC-EA8B-45A1-840C-D02DEA26CAA9}"/>
              </a:ext>
            </a:extLst>
          </p:cNvPr>
          <p:cNvPicPr/>
          <p:nvPr/>
        </p:nvPicPr>
        <p:blipFill rotWithShape="1">
          <a:blip r:embed="rId2"/>
          <a:srcRect r="-1500" b="63156"/>
          <a:stretch/>
        </p:blipFill>
        <p:spPr bwMode="auto">
          <a:xfrm>
            <a:off x="-9016" y="2557645"/>
            <a:ext cx="6552728" cy="3975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ow To Flawlessly Customize The Same Piece Of Content Across Twitter,  Facebook, and LinkedIn">
            <a:extLst>
              <a:ext uri="{FF2B5EF4-FFF2-40B4-BE49-F238E27FC236}">
                <a16:creationId xmlns:a16="http://schemas.microsoft.com/office/drawing/2014/main" id="{05A632F0-F183-4095-90A2-582F52BC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45" y="336917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287BCB9-A58E-4808-AB26-D607D0E8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45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B4F146-D31B-47C2-B123-9919E425C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36707"/>
            <a:ext cx="6552728" cy="371277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C43CF7E-CF41-4C4C-999D-0EA3D0EB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770003-A2D7-4003-819C-FEA123AD0548}"/>
              </a:ext>
            </a:extLst>
          </p:cNvPr>
          <p:cNvSpPr txBox="1"/>
          <p:nvPr/>
        </p:nvSpPr>
        <p:spPr>
          <a:xfrm>
            <a:off x="2411760" y="243670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 – Quantidade de indivíduos </a:t>
            </a:r>
          </a:p>
        </p:txBody>
      </p:sp>
    </p:spTree>
    <p:extLst>
      <p:ext uri="{BB962C8B-B14F-4D97-AF65-F5344CB8AC3E}">
        <p14:creationId xmlns:p14="http://schemas.microsoft.com/office/powerpoint/2010/main" val="715444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-Análises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Fatorial Exploratória</a:t>
            </a:r>
          </a:p>
          <a:p>
            <a:r>
              <a:rPr lang="pt-BR" dirty="0"/>
              <a:t>Análise Fatorial Confirmatória</a:t>
            </a:r>
          </a:p>
          <a:p>
            <a:r>
              <a:rPr lang="pt-BR" dirty="0"/>
              <a:t>Alfa de </a:t>
            </a:r>
            <a:r>
              <a:rPr lang="pt-BR" dirty="0" err="1"/>
              <a:t>Cronbach</a:t>
            </a:r>
            <a:endParaRPr lang="pt-BR" dirty="0"/>
          </a:p>
          <a:p>
            <a:r>
              <a:rPr lang="pt-BR" dirty="0"/>
              <a:t>Modelagem de equações estruturais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374475-21FB-47CE-BBD3-60EE1AE1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8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21C6F7B-95BC-44B7-A24F-9CA63445F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8263" y="1916832"/>
            <a:ext cx="5305737" cy="411358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C039EC-9661-49C9-81DA-28DB5CE5D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99" y="2491104"/>
            <a:ext cx="3968263" cy="3384376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5FB807D2-907A-4414-A5B8-0C0533E8B21B}"/>
              </a:ext>
            </a:extLst>
          </p:cNvPr>
          <p:cNvSpPr/>
          <p:nvPr/>
        </p:nvSpPr>
        <p:spPr>
          <a:xfrm>
            <a:off x="971600" y="5229200"/>
            <a:ext cx="3096344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02A9578-F6A4-4DCD-B60D-21C8963F0B51}"/>
              </a:ext>
            </a:extLst>
          </p:cNvPr>
          <p:cNvSpPr/>
          <p:nvPr/>
        </p:nvSpPr>
        <p:spPr>
          <a:xfrm>
            <a:off x="3589987" y="3365856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11F7613-7727-4281-8D6B-529322F5067A}"/>
              </a:ext>
            </a:extLst>
          </p:cNvPr>
          <p:cNvSpPr/>
          <p:nvPr/>
        </p:nvSpPr>
        <p:spPr>
          <a:xfrm>
            <a:off x="6057900" y="5454352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C6744C-DD0E-46ED-90F9-CFFFF5DFD025}"/>
              </a:ext>
            </a:extLst>
          </p:cNvPr>
          <p:cNvSpPr txBox="1"/>
          <p:nvPr/>
        </p:nvSpPr>
        <p:spPr>
          <a:xfrm>
            <a:off x="5724128" y="630932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 da imagem: https://www.facebook.com/fiap/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84147B-5770-4E50-AFCB-99CD06CC136D}"/>
              </a:ext>
            </a:extLst>
          </p:cNvPr>
          <p:cNvSpPr txBox="1"/>
          <p:nvPr/>
        </p:nvSpPr>
        <p:spPr>
          <a:xfrm>
            <a:off x="971600" y="6309320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Manifesto (2001)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1ABF4F-B957-466D-8763-75E555F5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66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/>
          <a:lstStyle/>
          <a:p>
            <a:r>
              <a:rPr lang="pt-BR" sz="1800" b="1" cap="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PROCESSO DE TRADUÇÃO da escala DE ADAPTABILIDADE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3DE6AE-ABD3-4414-98B3-E98A026064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729814"/>
            <a:ext cx="6912768" cy="3756018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795AA3-AAC2-4D7A-A0C1-51976546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3A6B08-F646-4C75-AFCE-14523416ECC8}"/>
              </a:ext>
            </a:extLst>
          </p:cNvPr>
          <p:cNvSpPr txBox="1"/>
          <p:nvPr/>
        </p:nvSpPr>
        <p:spPr>
          <a:xfrm>
            <a:off x="2771800" y="653459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3 – Processo de Tradução por Dias Jr (2016)</a:t>
            </a:r>
          </a:p>
        </p:txBody>
      </p:sp>
    </p:spTree>
    <p:extLst>
      <p:ext uri="{BB962C8B-B14F-4D97-AF65-F5344CB8AC3E}">
        <p14:creationId xmlns:p14="http://schemas.microsoft.com/office/powerpoint/2010/main" val="2149504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 Precisos ajeitar isso!!!!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>
            <a:normAutofit/>
          </a:bodyPr>
          <a:lstStyle/>
          <a:p>
            <a:pPr marL="457200" lvl="1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b="1" cap="all" dirty="0">
                <a:effectLst/>
                <a:latin typeface="Swis721 Cn BT" panose="020B0506020202030204"/>
                <a:ea typeface="Times New Roman" panose="02020603050405020304" pitchFamily="18" charset="0"/>
              </a:rPr>
              <a:t>PROCESSO DE CONSTRUÇÃO DA ESCALA DE INSTABILIDADE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Dias Jr(2018),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Pasquali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(1997) e por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Devellis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(2016).</a:t>
            </a:r>
          </a:p>
          <a:p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Com base em </a:t>
            </a:r>
            <a:r>
              <a:rPr lang="pt-BR" dirty="0" err="1">
                <a:latin typeface="Swis721 Cn BT" panose="020B0506020202030204"/>
                <a:ea typeface="Times New Roman" panose="02020603050405020304" pitchFamily="18" charset="0"/>
              </a:rPr>
              <a:t>Kude</a:t>
            </a:r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 et al. (2016)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Para a validação de face, também foram seguidas as recomendações propostas por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Devellis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(2016)e se utilizou um grupo de especialistas com no conhecimento no conteúdo da escala para revisar os itens selecionados. Nesta fase, participaram 12 pessoas. </a:t>
            </a:r>
            <a:endParaRPr lang="pt-BR" sz="32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214EF1-F108-4534-9DC8-03D9158A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18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/>
          <a:lstStyle/>
          <a:p>
            <a:pPr marL="457200" lvl="1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 b="1" cap="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PROCESSO DE CONSTRUÇÃO DA ESCALA DE INSTABILIDADE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A004CD-01B3-419F-ACFF-DAFF7C9F9F8D}"/>
              </a:ext>
            </a:extLst>
          </p:cNvPr>
          <p:cNvPicPr/>
          <p:nvPr/>
        </p:nvPicPr>
        <p:blipFill rotWithShape="1">
          <a:blip r:embed="rId2"/>
          <a:srcRect l="1323" t="4383" r="3675" b="26372"/>
          <a:stretch/>
        </p:blipFill>
        <p:spPr bwMode="auto">
          <a:xfrm>
            <a:off x="899592" y="2996951"/>
            <a:ext cx="7632848" cy="32403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D08720-78A8-4348-86E2-497444DE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94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EC6AE-4811-4C2E-ADDD-C7F3F48F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População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C0454-A412-4504-A92F-1AF11DB2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3C055E-35B3-4E86-8F03-313E3ADD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48197"/>
            <a:ext cx="5626968" cy="4031339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0E6E45-045C-4AFC-B699-1333AB28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D28813-F5DF-4E26-9231-54E04F57019A}"/>
              </a:ext>
            </a:extLst>
          </p:cNvPr>
          <p:cNvSpPr txBox="1"/>
          <p:nvPr/>
        </p:nvSpPr>
        <p:spPr>
          <a:xfrm>
            <a:off x="2915816" y="240839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2 – Descrição população</a:t>
            </a:r>
          </a:p>
        </p:txBody>
      </p:sp>
    </p:spTree>
    <p:extLst>
      <p:ext uri="{BB962C8B-B14F-4D97-AF65-F5344CB8AC3E}">
        <p14:creationId xmlns:p14="http://schemas.microsoft.com/office/powerpoint/2010/main" val="3218567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– Satisfação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F8C4B0-B4A9-4C2F-87CF-7568D864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72" y="2708920"/>
            <a:ext cx="7492455" cy="207734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39CD1C0-7108-4D83-83DB-889B2107CD7D}"/>
              </a:ext>
            </a:extLst>
          </p:cNvPr>
          <p:cNvSpPr txBox="1"/>
          <p:nvPr/>
        </p:nvSpPr>
        <p:spPr>
          <a:xfrm>
            <a:off x="825772" y="5205263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Swis721 Cn BT" panose="020B0506020202030204"/>
              </a:rPr>
              <a:t>Alfa de </a:t>
            </a:r>
            <a:r>
              <a:rPr lang="pt-BR" sz="2400" dirty="0" err="1">
                <a:latin typeface="Swis721 Cn BT" panose="020B0506020202030204"/>
              </a:rPr>
              <a:t>Cronbach</a:t>
            </a:r>
            <a:r>
              <a:rPr lang="pt-BR" sz="2400" dirty="0">
                <a:latin typeface="Swis721 Cn BT" panose="020B0506020202030204"/>
              </a:rPr>
              <a:t> 0.</a:t>
            </a:r>
            <a:r>
              <a:rPr lang="pt-BR" sz="2400" dirty="0">
                <a:solidFill>
                  <a:srgbClr val="222222"/>
                </a:solidFill>
                <a:effectLst/>
                <a:latin typeface="Swis721 Cn BT" panose="020B0506020202030204"/>
                <a:ea typeface="Times New Roman" panose="02020603050405020304" pitchFamily="18" charset="0"/>
              </a:rPr>
              <a:t>823</a:t>
            </a:r>
            <a:endParaRPr lang="pt-BR" sz="2400" dirty="0">
              <a:latin typeface="Swis721 Cn BT" panose="020B0506020202030204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AAC430E-0159-4A36-BC27-CE2D1D4F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565D04-2746-4F8F-930A-C0561793A74A}"/>
              </a:ext>
            </a:extLst>
          </p:cNvPr>
          <p:cNvSpPr txBox="1"/>
          <p:nvPr/>
        </p:nvSpPr>
        <p:spPr>
          <a:xfrm>
            <a:off x="2699792" y="238023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2 – Descrição de satisfação</a:t>
            </a:r>
          </a:p>
        </p:txBody>
      </p:sp>
    </p:spTree>
    <p:extLst>
      <p:ext uri="{BB962C8B-B14F-4D97-AF65-F5344CB8AC3E}">
        <p14:creationId xmlns:p14="http://schemas.microsoft.com/office/powerpoint/2010/main" val="18916795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49187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D0AB864-1F02-403D-B19C-0C41ACC5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F4D0E93-CFF1-4076-ACAC-C04A8239A0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98" r="957"/>
          <a:stretch/>
        </p:blipFill>
        <p:spPr>
          <a:xfrm>
            <a:off x="323528" y="1340768"/>
            <a:ext cx="8258938" cy="5144594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83C4CDA-0FDA-41C9-8AA2-4221977A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4AE82D-6C4C-4A82-B5E0-D0636A50B417}"/>
              </a:ext>
            </a:extLst>
          </p:cNvPr>
          <p:cNvSpPr txBox="1"/>
          <p:nvPr/>
        </p:nvSpPr>
        <p:spPr>
          <a:xfrm>
            <a:off x="2411760" y="96184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2 – Carga fatorial de Burnout</a:t>
            </a:r>
          </a:p>
        </p:txBody>
      </p:sp>
    </p:spTree>
    <p:extLst>
      <p:ext uri="{BB962C8B-B14F-4D97-AF65-F5344CB8AC3E}">
        <p14:creationId xmlns:p14="http://schemas.microsoft.com/office/powerpoint/2010/main" val="24004824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03" y="-85409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53BBE9E-9CF0-468E-8B5C-DBB24E88B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405813"/>
              </p:ext>
            </p:extLst>
          </p:nvPr>
        </p:nvGraphicFramePr>
        <p:xfrm>
          <a:off x="539552" y="1143000"/>
          <a:ext cx="7704859" cy="571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5949">
                  <a:extLst>
                    <a:ext uri="{9D8B030D-6E8A-4147-A177-3AD203B41FA5}">
                      <a16:colId xmlns:a16="http://schemas.microsoft.com/office/drawing/2014/main" val="2060891139"/>
                    </a:ext>
                  </a:extLst>
                </a:gridCol>
                <a:gridCol w="2537123">
                  <a:extLst>
                    <a:ext uri="{9D8B030D-6E8A-4147-A177-3AD203B41FA5}">
                      <a16:colId xmlns:a16="http://schemas.microsoft.com/office/drawing/2014/main" val="3784042308"/>
                    </a:ext>
                  </a:extLst>
                </a:gridCol>
                <a:gridCol w="1501787">
                  <a:extLst>
                    <a:ext uri="{9D8B030D-6E8A-4147-A177-3AD203B41FA5}">
                      <a16:colId xmlns:a16="http://schemas.microsoft.com/office/drawing/2014/main" val="3297776751"/>
                    </a:ext>
                  </a:extLst>
                </a:gridCol>
              </a:tblGrid>
              <a:tr h="51937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 de referência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88599"/>
                  </a:ext>
                </a:extLst>
              </a:tr>
              <a:tr h="103875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626.157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Quanto menor melhor; p-valor &lt; 0,05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956"/>
                  </a:ext>
                </a:extLst>
              </a:tr>
              <a:tr h="5842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4,96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2≤ꭓ²/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≤ 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4178"/>
                  </a:ext>
                </a:extLst>
              </a:tr>
              <a:tr h="25968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</a:rPr>
                        <a:t>0,896</a:t>
                      </a:r>
                      <a:endParaRPr lang="pt-BR" sz="2000" dirty="0">
                        <a:solidFill>
                          <a:srgbClr val="FF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TLI≥0,9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875592"/>
                  </a:ext>
                </a:extLst>
              </a:tr>
              <a:tr h="5842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comparative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fit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0,914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68938"/>
                  </a:ext>
                </a:extLst>
              </a:tr>
              <a:tr h="5842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0,983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GFI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53677"/>
                  </a:ext>
                </a:extLst>
              </a:tr>
              <a:tr h="7790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RMSEA (Root mean square error of approximation) 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</a:rPr>
                        <a:t>0,089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RMSEA≤ 0,08 (p-valor ≤0,05)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8523"/>
                  </a:ext>
                </a:extLst>
              </a:tr>
              <a:tr h="51937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SRMR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Randow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mean square residual)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0,079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SRMR≤ 0,08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111325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A463DD0-C472-477B-BEAE-A21CDC4F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4A751D-E66A-467A-B040-7253F388DD4E}"/>
              </a:ext>
            </a:extLst>
          </p:cNvPr>
          <p:cNvSpPr txBox="1"/>
          <p:nvPr/>
        </p:nvSpPr>
        <p:spPr>
          <a:xfrm>
            <a:off x="2646689" y="872925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4 – Valores de referência do burnout</a:t>
            </a:r>
          </a:p>
        </p:txBody>
      </p:sp>
    </p:spTree>
    <p:extLst>
      <p:ext uri="{BB962C8B-B14F-4D97-AF65-F5344CB8AC3E}">
        <p14:creationId xmlns:p14="http://schemas.microsoft.com/office/powerpoint/2010/main" val="1514568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60648"/>
            <a:ext cx="8229600" cy="1143000"/>
          </a:xfrm>
        </p:spPr>
        <p:txBody>
          <a:bodyPr/>
          <a:lstStyle/>
          <a:p>
            <a:r>
              <a:rPr lang="pt-BR" dirty="0"/>
              <a:t>Resultados AFC - Burnout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87C609-A2A0-4DA5-BAEE-7F78B5D5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6" y="2924944"/>
            <a:ext cx="8553238" cy="236844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2A89178-C9FA-4B62-A62D-18F66CCC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A49276-8E24-4780-97DF-436FEAFD00AE}"/>
              </a:ext>
            </a:extLst>
          </p:cNvPr>
          <p:cNvSpPr txBox="1"/>
          <p:nvPr/>
        </p:nvSpPr>
        <p:spPr>
          <a:xfrm>
            <a:off x="2123728" y="248360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5– Valores de confiabilidade de burnout</a:t>
            </a:r>
          </a:p>
        </p:txBody>
      </p:sp>
    </p:spTree>
    <p:extLst>
      <p:ext uri="{BB962C8B-B14F-4D97-AF65-F5344CB8AC3E}">
        <p14:creationId xmlns:p14="http://schemas.microsoft.com/office/powerpoint/2010/main" val="19869646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8113"/>
            <a:ext cx="8229600" cy="1143000"/>
          </a:xfrm>
        </p:spPr>
        <p:txBody>
          <a:bodyPr/>
          <a:lstStyle/>
          <a:p>
            <a:r>
              <a:rPr lang="pt-BR" dirty="0"/>
              <a:t>Resultados AFE - Instabilidade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98008F-3BD1-433F-A8B6-AD5EF7F9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4" y="1412776"/>
            <a:ext cx="7474411" cy="5157263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4F93C83-EAA3-4226-8FC1-E9AE7D4D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A83C06-322B-404C-BFBB-013762CBB344}"/>
              </a:ext>
            </a:extLst>
          </p:cNvPr>
          <p:cNvSpPr txBox="1"/>
          <p:nvPr/>
        </p:nvSpPr>
        <p:spPr>
          <a:xfrm>
            <a:off x="2483768" y="1057591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6– Resultados final da AFE de instabilidade</a:t>
            </a:r>
          </a:p>
        </p:txBody>
      </p:sp>
    </p:spTree>
    <p:extLst>
      <p:ext uri="{BB962C8B-B14F-4D97-AF65-F5344CB8AC3E}">
        <p14:creationId xmlns:p14="http://schemas.microsoft.com/office/powerpoint/2010/main" val="23629655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987"/>
            <a:ext cx="8229600" cy="1143000"/>
          </a:xfrm>
        </p:spPr>
        <p:txBody>
          <a:bodyPr/>
          <a:lstStyle/>
          <a:p>
            <a:r>
              <a:rPr lang="pt-BR" dirty="0"/>
              <a:t>Resultados AFC- Instabilidade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B38EB4-68C6-4720-8FB5-7EE7C01E7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28"/>
          <a:stretch/>
        </p:blipFill>
        <p:spPr>
          <a:xfrm>
            <a:off x="539552" y="2348880"/>
            <a:ext cx="7848872" cy="381670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2EAA4C2-DF2D-442A-A99C-D58BC89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9DD30D-5305-439F-BD02-2B727461B054}"/>
              </a:ext>
            </a:extLst>
          </p:cNvPr>
          <p:cNvSpPr txBox="1"/>
          <p:nvPr/>
        </p:nvSpPr>
        <p:spPr>
          <a:xfrm>
            <a:off x="2627784" y="169159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7 – Resultado final da AFC de Instabilidade</a:t>
            </a:r>
          </a:p>
        </p:txBody>
      </p:sp>
    </p:spTree>
    <p:extLst>
      <p:ext uri="{BB962C8B-B14F-4D97-AF65-F5344CB8AC3E}">
        <p14:creationId xmlns:p14="http://schemas.microsoft.com/office/powerpoint/2010/main" val="332844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7307774-6EC7-4FD7-92FA-67281D23A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74" y="3645023"/>
            <a:ext cx="2581214" cy="25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Adaptabilidade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1319" y="2852936"/>
            <a:ext cx="6544736" cy="3744417"/>
          </a:xfrm>
        </p:spPr>
        <p:txBody>
          <a:bodyPr>
            <a:normAutofit fontScale="85000" lnSpcReduction="10000"/>
          </a:bodyPr>
          <a:lstStyle/>
          <a:p>
            <a:pPr marL="800100" indent="-45720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latin typeface="Swis721 Cn BT" panose="020B0506020202030204"/>
              </a:rPr>
              <a:t>Mudanças - &gt; Adaptação</a:t>
            </a:r>
          </a:p>
          <a:p>
            <a:pPr marL="800100" indent="-45720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A habilidade, capacidade, disposição e/ou motivação do indivíduo para alterar ou se ajustar a diferentes características da tarefa (sociais e ambientais), quando exigido ou de maneira proativa (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2006). </a:t>
            </a:r>
            <a:endParaRPr lang="pt-BR" sz="3600" dirty="0">
              <a:latin typeface="Swis721 Cn BT" panose="020B0506020202030204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5544CF-1F37-446F-A320-E606294F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08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8438"/>
            <a:ext cx="8229600" cy="1143000"/>
          </a:xfrm>
        </p:spPr>
        <p:txBody>
          <a:bodyPr/>
          <a:lstStyle/>
          <a:p>
            <a:r>
              <a:rPr lang="pt-BR" dirty="0"/>
              <a:t>Resultados AFC - Instabilidade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5F12D35-1194-429B-A9CC-DB378A63E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26583"/>
              </p:ext>
            </p:extLst>
          </p:nvPr>
        </p:nvGraphicFramePr>
        <p:xfrm>
          <a:off x="961703" y="1639952"/>
          <a:ext cx="7560839" cy="5185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74503599"/>
                    </a:ext>
                  </a:extLst>
                </a:gridCol>
                <a:gridCol w="2789197">
                  <a:extLst>
                    <a:ext uri="{9D8B030D-6E8A-4147-A177-3AD203B41FA5}">
                      <a16:colId xmlns:a16="http://schemas.microsoft.com/office/drawing/2014/main" val="628896863"/>
                    </a:ext>
                  </a:extLst>
                </a:gridCol>
                <a:gridCol w="1891322">
                  <a:extLst>
                    <a:ext uri="{9D8B030D-6E8A-4147-A177-3AD203B41FA5}">
                      <a16:colId xmlns:a16="http://schemas.microsoft.com/office/drawing/2014/main" val="1469928185"/>
                    </a:ext>
                  </a:extLst>
                </a:gridCol>
              </a:tblGrid>
              <a:tr h="5243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Item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 de referência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7320"/>
                  </a:ext>
                </a:extLst>
              </a:tr>
              <a:tr h="78654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Teste de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Qui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quadrado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87.249 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Quanto menor melhor; p-valor &lt; 0,05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66247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ꭓ²/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gl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2,702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2≤ꭓ²/gl ≤ 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164825"/>
                  </a:ext>
                </a:extLst>
              </a:tr>
              <a:tr h="26218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 (Tucker-Lewis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0,951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TLI≥0,9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61184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(comparative fit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0,979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≥ 0,9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60112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GFI(goodness of fit index)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0,955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 ≥ 0,9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0863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 (Root mean square erro of approximation) 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RMSEA≤ 0,08 (p-valor ≤0,05)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89425"/>
                  </a:ext>
                </a:extLst>
              </a:tr>
              <a:tr h="100503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 (Randow mean square residual)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0,042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SRMR≤ 0,08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173161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E434BE-A83B-4F8D-80D1-D2E53544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700AC5-7E29-4702-AD3B-A8F425CA0EF9}"/>
              </a:ext>
            </a:extLst>
          </p:cNvPr>
          <p:cNvSpPr txBox="1"/>
          <p:nvPr/>
        </p:nvSpPr>
        <p:spPr>
          <a:xfrm>
            <a:off x="2483768" y="119673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8– Valores de Referência da Instabilidade</a:t>
            </a:r>
          </a:p>
        </p:txBody>
      </p:sp>
    </p:spTree>
    <p:extLst>
      <p:ext uri="{BB962C8B-B14F-4D97-AF65-F5344CB8AC3E}">
        <p14:creationId xmlns:p14="http://schemas.microsoft.com/office/powerpoint/2010/main" val="400872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E910A-1BFD-4CDB-96B0-F4DE4FEA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356220"/>
            <a:ext cx="8229600" cy="1143000"/>
          </a:xfrm>
        </p:spPr>
        <p:txBody>
          <a:bodyPr/>
          <a:lstStyle/>
          <a:p>
            <a:r>
              <a:rPr lang="pt-BR" dirty="0"/>
              <a:t>Resultados AFC - Instabilidade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D9EBF49-8152-43F7-8365-3E4899412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477783"/>
              </p:ext>
            </p:extLst>
          </p:nvPr>
        </p:nvGraphicFramePr>
        <p:xfrm>
          <a:off x="457198" y="2636912"/>
          <a:ext cx="8229604" cy="358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1">
                  <a:extLst>
                    <a:ext uri="{9D8B030D-6E8A-4147-A177-3AD203B41FA5}">
                      <a16:colId xmlns:a16="http://schemas.microsoft.com/office/drawing/2014/main" val="3672528801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853923113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1898261001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670742354"/>
                    </a:ext>
                  </a:extLst>
                </a:gridCol>
              </a:tblGrid>
              <a:tr h="511742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Dimensões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Variância média extraída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Confiabilidade Composta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</a:rPr>
                        <a:t>Alfa de </a:t>
                      </a:r>
                      <a:r>
                        <a:rPr lang="pt-BR" sz="2000" dirty="0" err="1">
                          <a:solidFill>
                            <a:schemeClr val="bg1"/>
                          </a:solidFill>
                          <a:effectLst/>
                        </a:rPr>
                        <a:t>Cronbach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97849"/>
                  </a:ext>
                </a:extLst>
              </a:tr>
              <a:tr h="2793259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Tecnológica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Equipe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Tarefa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0.361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0. 457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0. 535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endParaRPr lang="pt-BR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0.564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0.624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0.828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0.590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0.638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0.843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9503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CAA5984-0980-4E60-A7C7-B2D1A232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E7DBAA-9952-465E-B7A9-042046F11451}"/>
              </a:ext>
            </a:extLst>
          </p:cNvPr>
          <p:cNvSpPr txBox="1"/>
          <p:nvPr/>
        </p:nvSpPr>
        <p:spPr>
          <a:xfrm>
            <a:off x="2123728" y="206084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9– Valores de Confiabilidade de instabilidade</a:t>
            </a:r>
          </a:p>
        </p:txBody>
      </p:sp>
    </p:spTree>
    <p:extLst>
      <p:ext uri="{BB962C8B-B14F-4D97-AF65-F5344CB8AC3E}">
        <p14:creationId xmlns:p14="http://schemas.microsoft.com/office/powerpoint/2010/main" val="2846734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1143000"/>
          </a:xfrm>
        </p:spPr>
        <p:txBody>
          <a:bodyPr/>
          <a:lstStyle/>
          <a:p>
            <a:r>
              <a:rPr lang="pt-BR" dirty="0"/>
              <a:t>Resultados AFC– Adaptabilidade Individual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9E24849-A19F-42F6-AD8F-813536D2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940D56-F84F-4AE5-A7F0-15B666BF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9632"/>
            <a:ext cx="8619851" cy="5337720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15B793F-5D19-4798-A75F-4F4871B5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DAEEFB-C60B-4898-B3D4-D6B2D12205B0}"/>
              </a:ext>
            </a:extLst>
          </p:cNvPr>
          <p:cNvSpPr txBox="1"/>
          <p:nvPr/>
        </p:nvSpPr>
        <p:spPr>
          <a:xfrm>
            <a:off x="2411760" y="93952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10– AFC Adaptabilidade Individual</a:t>
            </a:r>
          </a:p>
        </p:txBody>
      </p:sp>
    </p:spTree>
    <p:extLst>
      <p:ext uri="{BB962C8B-B14F-4D97-AF65-F5344CB8AC3E}">
        <p14:creationId xmlns:p14="http://schemas.microsoft.com/office/powerpoint/2010/main" val="3337822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1143000"/>
          </a:xfrm>
        </p:spPr>
        <p:txBody>
          <a:bodyPr/>
          <a:lstStyle/>
          <a:p>
            <a:r>
              <a:rPr lang="pt-BR" dirty="0"/>
              <a:t>Resultados AFC– Adaptabilidade Individual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6F7B36B2-540B-4439-82AB-C80568871A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43609" y="1259632"/>
          <a:ext cx="7344816" cy="5005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4361">
                  <a:extLst>
                    <a:ext uri="{9D8B030D-6E8A-4147-A177-3AD203B41FA5}">
                      <a16:colId xmlns:a16="http://schemas.microsoft.com/office/drawing/2014/main" val="260339789"/>
                    </a:ext>
                  </a:extLst>
                </a:gridCol>
                <a:gridCol w="2587513">
                  <a:extLst>
                    <a:ext uri="{9D8B030D-6E8A-4147-A177-3AD203B41FA5}">
                      <a16:colId xmlns:a16="http://schemas.microsoft.com/office/drawing/2014/main" val="3822008775"/>
                    </a:ext>
                  </a:extLst>
                </a:gridCol>
                <a:gridCol w="1802942">
                  <a:extLst>
                    <a:ext uri="{9D8B030D-6E8A-4147-A177-3AD203B41FA5}">
                      <a16:colId xmlns:a16="http://schemas.microsoft.com/office/drawing/2014/main" val="3654364883"/>
                    </a:ext>
                  </a:extLst>
                </a:gridCol>
              </a:tblGrid>
              <a:tr h="47359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Item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Valores de referência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26732"/>
                  </a:ext>
                </a:extLst>
              </a:tr>
              <a:tr h="91974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569.766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(P-valor .000)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Quanto menor melhor; p-valor &lt; 0,05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97103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4,01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2≤ꭓ²/gl ≤ 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26118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TLI≥0,9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998694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CFI (comparative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0,91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CFI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554800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0,98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GFI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05993"/>
                  </a:ext>
                </a:extLst>
              </a:tr>
              <a:tr h="71038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RMSEA (Root mean square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erro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of approximation) 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0,06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RMSEA≤ 0,08 (p-valor ≤0,05)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73021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SRMR (Random mean square residual)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SRMR≤ 0,08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048370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413829-2B71-4038-B7E1-40B19B6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1FFFAE-543E-4BD2-B7A5-E90B30364F06}"/>
              </a:ext>
            </a:extLst>
          </p:cNvPr>
          <p:cNvSpPr txBox="1"/>
          <p:nvPr/>
        </p:nvSpPr>
        <p:spPr>
          <a:xfrm>
            <a:off x="2411760" y="939526"/>
            <a:ext cx="640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10 – Valores de referência da adaptabilidade individual </a:t>
            </a:r>
          </a:p>
        </p:txBody>
      </p:sp>
    </p:spTree>
    <p:extLst>
      <p:ext uri="{BB962C8B-B14F-4D97-AF65-F5344CB8AC3E}">
        <p14:creationId xmlns:p14="http://schemas.microsoft.com/office/powerpoint/2010/main" val="31475196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91"/>
            <a:ext cx="8229600" cy="1143000"/>
          </a:xfrm>
        </p:spPr>
        <p:txBody>
          <a:bodyPr/>
          <a:lstStyle/>
          <a:p>
            <a:r>
              <a:rPr lang="pt-BR" dirty="0"/>
              <a:t>Resultados VME– Adaptabilidade Individual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93A6A21-E3FF-454D-9E26-FC54DC62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D2D18F-AAF0-4F96-9631-9225014B7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71" b="14188"/>
          <a:stretch/>
        </p:blipFill>
        <p:spPr>
          <a:xfrm>
            <a:off x="597553" y="2732335"/>
            <a:ext cx="7948894" cy="351416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B58AA63-ED1F-4749-8A25-E4CB8CE3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03BDAD-81E1-4457-9E1C-33046CD526DB}"/>
              </a:ext>
            </a:extLst>
          </p:cNvPr>
          <p:cNvSpPr txBox="1"/>
          <p:nvPr/>
        </p:nvSpPr>
        <p:spPr>
          <a:xfrm>
            <a:off x="2555776" y="241616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11 – VME Adaptabilidade Individual</a:t>
            </a:r>
          </a:p>
        </p:txBody>
      </p:sp>
    </p:spTree>
    <p:extLst>
      <p:ext uri="{BB962C8B-B14F-4D97-AF65-F5344CB8AC3E}">
        <p14:creationId xmlns:p14="http://schemas.microsoft.com/office/powerpoint/2010/main" val="2341762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Confiabilidade – Adaptabilidade Individual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04F06E-23F7-4F29-A209-A0CC5D657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51" y="2996952"/>
            <a:ext cx="8260411" cy="3509123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564916-9C54-4A0F-82C5-27E65E64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528994-E0A5-4DF2-BF3C-2F7C0A251CB7}"/>
              </a:ext>
            </a:extLst>
          </p:cNvPr>
          <p:cNvSpPr txBox="1"/>
          <p:nvPr/>
        </p:nvSpPr>
        <p:spPr>
          <a:xfrm>
            <a:off x="2051720" y="254940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13– Alfa de </a:t>
            </a:r>
            <a:r>
              <a:rPr lang="pt-BR" dirty="0" err="1"/>
              <a:t>cronbach</a:t>
            </a:r>
            <a:r>
              <a:rPr lang="pt-BR" dirty="0"/>
              <a:t> e confiabilidade composta</a:t>
            </a:r>
          </a:p>
        </p:txBody>
      </p:sp>
    </p:spTree>
    <p:extLst>
      <p:ext uri="{BB962C8B-B14F-4D97-AF65-F5344CB8AC3E}">
        <p14:creationId xmlns:p14="http://schemas.microsoft.com/office/powerpoint/2010/main" val="27105247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Correlação – Adaptabilidade Individual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62D989-EA10-47F5-A2BF-CB9D1C07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07" y="3140968"/>
            <a:ext cx="9001000" cy="3096344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781511B-57BB-444D-843E-A1FEB301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BA2B33-7681-4504-9813-FDB608FEF72F}"/>
              </a:ext>
            </a:extLst>
          </p:cNvPr>
          <p:cNvSpPr txBox="1"/>
          <p:nvPr/>
        </p:nvSpPr>
        <p:spPr>
          <a:xfrm>
            <a:off x="2483768" y="266827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12– Correlações entre itens</a:t>
            </a:r>
          </a:p>
        </p:txBody>
      </p:sp>
    </p:spTree>
    <p:extLst>
      <p:ext uri="{BB962C8B-B14F-4D97-AF65-F5344CB8AC3E}">
        <p14:creationId xmlns:p14="http://schemas.microsoft.com/office/powerpoint/2010/main" val="16459845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adaptabilidade e satisfação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22DCA91-D76E-47FF-AEC5-6294EBA00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817489"/>
              </p:ext>
            </p:extLst>
          </p:nvPr>
        </p:nvGraphicFramePr>
        <p:xfrm>
          <a:off x="240060" y="2925264"/>
          <a:ext cx="8663880" cy="3036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690">
                  <a:extLst>
                    <a:ext uri="{9D8B030D-6E8A-4147-A177-3AD203B41FA5}">
                      <a16:colId xmlns:a16="http://schemas.microsoft.com/office/drawing/2014/main" val="1343499611"/>
                    </a:ext>
                  </a:extLst>
                </a:gridCol>
                <a:gridCol w="2661961">
                  <a:extLst>
                    <a:ext uri="{9D8B030D-6E8A-4147-A177-3AD203B41FA5}">
                      <a16:colId xmlns:a16="http://schemas.microsoft.com/office/drawing/2014/main" val="877138604"/>
                    </a:ext>
                  </a:extLst>
                </a:gridCol>
                <a:gridCol w="1111962">
                  <a:extLst>
                    <a:ext uri="{9D8B030D-6E8A-4147-A177-3AD203B41FA5}">
                      <a16:colId xmlns:a16="http://schemas.microsoft.com/office/drawing/2014/main" val="158611361"/>
                    </a:ext>
                  </a:extLst>
                </a:gridCol>
                <a:gridCol w="1499248">
                  <a:extLst>
                    <a:ext uri="{9D8B030D-6E8A-4147-A177-3AD203B41FA5}">
                      <a16:colId xmlns:a16="http://schemas.microsoft.com/office/drawing/2014/main" val="2404890529"/>
                    </a:ext>
                  </a:extLst>
                </a:gridCol>
                <a:gridCol w="1446843">
                  <a:extLst>
                    <a:ext uri="{9D8B030D-6E8A-4147-A177-3AD203B41FA5}">
                      <a16:colId xmlns:a16="http://schemas.microsoft.com/office/drawing/2014/main" val="2172047143"/>
                    </a:ext>
                  </a:extLst>
                </a:gridCol>
                <a:gridCol w="943176">
                  <a:extLst>
                    <a:ext uri="{9D8B030D-6E8A-4147-A177-3AD203B41FA5}">
                      <a16:colId xmlns:a16="http://schemas.microsoft.com/office/drawing/2014/main" val="2826641149"/>
                    </a:ext>
                  </a:extLst>
                </a:gridCol>
              </a:tblGrid>
              <a:tr h="1112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Hipótese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Tipo de 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Significância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Coeficiente de regressão padronizado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Decisão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72563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H1.1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Adpt.RP</a:t>
                      </a: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. → 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0.263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98726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H1.2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Adpt.GE.→satisfação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0.376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8325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0.364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75720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H1.4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Adpt.TA.→satisfação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0.323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65768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H1.5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Adpt.AI.→satisfação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0.370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375331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3214687-AB86-4B43-98D3-B0B78FF3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F58C0B-870D-4006-BAD7-AA0E6B230B3E}"/>
              </a:ext>
            </a:extLst>
          </p:cNvPr>
          <p:cNvSpPr txBox="1"/>
          <p:nvPr/>
        </p:nvSpPr>
        <p:spPr>
          <a:xfrm>
            <a:off x="2051720" y="254940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14– Relações entre adaptabilidade e satisfação</a:t>
            </a:r>
          </a:p>
        </p:txBody>
      </p:sp>
    </p:spTree>
    <p:extLst>
      <p:ext uri="{BB962C8B-B14F-4D97-AF65-F5344CB8AC3E}">
        <p14:creationId xmlns:p14="http://schemas.microsoft.com/office/powerpoint/2010/main" val="10488020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0"/>
            <a:ext cx="8229600" cy="1143000"/>
          </a:xfrm>
        </p:spPr>
        <p:txBody>
          <a:bodyPr/>
          <a:lstStyle/>
          <a:p>
            <a:r>
              <a:rPr lang="pt-BR" dirty="0"/>
              <a:t>Relações entre adaptabilidade e burnout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7AF65C-3303-445C-B970-BF74A470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1349165"/>
            <a:ext cx="7416824" cy="5544616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3C24288-8195-4901-B1F7-3277F121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A3AFA2-3B02-4408-934F-9AEF078CD221}"/>
              </a:ext>
            </a:extLst>
          </p:cNvPr>
          <p:cNvSpPr txBox="1"/>
          <p:nvPr/>
        </p:nvSpPr>
        <p:spPr>
          <a:xfrm>
            <a:off x="1907704" y="88768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15– Relações entre adaptabilidade e o burnout</a:t>
            </a:r>
          </a:p>
        </p:txBody>
      </p:sp>
    </p:spTree>
    <p:extLst>
      <p:ext uri="{BB962C8B-B14F-4D97-AF65-F5344CB8AC3E}">
        <p14:creationId xmlns:p14="http://schemas.microsoft.com/office/powerpoint/2010/main" val="26926726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satisfação e burnout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6285B3-96D9-4D5C-9B80-5333E1F7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62" y="3074970"/>
            <a:ext cx="8543275" cy="2436254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677576-4EF6-48C4-B5FF-20C7496A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68C185-97B8-4FF6-A070-35888E42C00A}"/>
              </a:ext>
            </a:extLst>
          </p:cNvPr>
          <p:cNvSpPr txBox="1"/>
          <p:nvPr/>
        </p:nvSpPr>
        <p:spPr>
          <a:xfrm>
            <a:off x="2051720" y="254940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16– Relações entre burnout e satisfação</a:t>
            </a:r>
          </a:p>
        </p:txBody>
      </p:sp>
    </p:spTree>
    <p:extLst>
      <p:ext uri="{BB962C8B-B14F-4D97-AF65-F5344CB8AC3E}">
        <p14:creationId xmlns:p14="http://schemas.microsoft.com/office/powerpoint/2010/main" val="311093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3224" y="980728"/>
            <a:ext cx="8229600" cy="1143000"/>
          </a:xfrm>
        </p:spPr>
        <p:txBody>
          <a:bodyPr/>
          <a:lstStyle/>
          <a:p>
            <a:r>
              <a:rPr lang="pt-BR" dirty="0"/>
              <a:t>Introdução - Adaptabilidade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3224" y="1844824"/>
            <a:ext cx="8229600" cy="4680520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2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Ao se olhar para a literatura da área, a adaptabilidade aparece como: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fatores que fazem um bom desenvolvedor de software (LI; KO; ZHU, 2015);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mais procurados requisitos  em profissionais na Engenharia de Software (AHMED </a:t>
            </a:r>
            <a:r>
              <a:rPr lang="pt-BR" sz="19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, 2013), 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desafios no ensino na área (INVERARDI; JAZAYERI, 2006).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A adaptação está até mesmo inserida nas diretrizes curriculares nacionais dos cursos de computação</a:t>
            </a:r>
            <a:r>
              <a:rPr lang="pt-BR" sz="19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EDUCAÇÃO, 2016).</a:t>
            </a:r>
          </a:p>
          <a:p>
            <a:pPr marL="182563"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900" b="1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Portanto, adaptabilidade é algo que merece atenção na Engenharia de Software</a:t>
            </a:r>
            <a:endParaRPr lang="pt-BR" sz="1900" b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endParaRPr lang="pt-BR" sz="19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62578F-6D69-4FCC-8A6B-2C90343E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278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burnout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A0BFC4-18C8-4295-A176-56B0504EC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2"/>
          <a:stretch/>
        </p:blipFill>
        <p:spPr>
          <a:xfrm>
            <a:off x="749924" y="2636912"/>
            <a:ext cx="7644152" cy="343775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C262A95-B2F3-476B-A00A-C31A559A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D1ED2E8-A751-4A00-89B1-DBCCD13F83E8}"/>
              </a:ext>
            </a:extLst>
          </p:cNvPr>
          <p:cNvSpPr txBox="1"/>
          <p:nvPr/>
        </p:nvSpPr>
        <p:spPr>
          <a:xfrm>
            <a:off x="1979712" y="232441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17– Relações entre a instabilidade e o burnout</a:t>
            </a:r>
          </a:p>
        </p:txBody>
      </p:sp>
    </p:spTree>
    <p:extLst>
      <p:ext uri="{BB962C8B-B14F-4D97-AF65-F5344CB8AC3E}">
        <p14:creationId xmlns:p14="http://schemas.microsoft.com/office/powerpoint/2010/main" val="12545996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satisfação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EF69C2-97B5-4909-A811-6209050E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2924944"/>
            <a:ext cx="8759289" cy="208823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475CB9B-2B44-46A9-B757-B790893B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930ECA-D68F-4FE1-9F71-526D6FFA0F78}"/>
              </a:ext>
            </a:extLst>
          </p:cNvPr>
          <p:cNvSpPr txBox="1"/>
          <p:nvPr/>
        </p:nvSpPr>
        <p:spPr>
          <a:xfrm>
            <a:off x="1979712" y="258312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18– Relações entre a instabilidade e a satisfação</a:t>
            </a:r>
          </a:p>
        </p:txBody>
      </p:sp>
    </p:spTree>
    <p:extLst>
      <p:ext uri="{BB962C8B-B14F-4D97-AF65-F5344CB8AC3E}">
        <p14:creationId xmlns:p14="http://schemas.microsoft.com/office/powerpoint/2010/main" val="6017001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Primeiro trabalho na ES que foca na Adaptabilidade como característica individual no domínio geral;</a:t>
            </a:r>
            <a:endParaRPr lang="pt-BR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adaptabilidade dos indivíduos tem uma relação positiva com a satisfação.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Calarco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Cullen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2014, Hussein,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Talal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Mcadams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2010, Sony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Mekoth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2017 )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Existe relação negativa entre a percepção do burnout e a percepção da adaptabilidade individual.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Esses resultados são consistentes com os apresentados por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Garner, Knight e Simpson (2007), por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Bemiller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Williams (2011), Young e Young (2016), Monteiro (2015)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48B8E1-CBE5-4101-9C99-D74EB14B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093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característica do trabalho (as percepções da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instabilidades da equipe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da tarefa) está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relacionada de maneira negativa e significativa com a satisfação.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(Franca, Da Silva e Sharp 2018),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percepções da instabilidade da equipe e da tarefa também estão relacionadas positivamente e de maneira significativa com o burnout.</a:t>
            </a:r>
            <a:endParaRPr lang="pt-BR" sz="1800" b="1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0CB6E4-E299-472B-98A6-A601609E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348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escala de burnout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passou por mais uma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validação  da tradução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dentro da área de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Engenharia de Software onde foi realizada uma análise fatorial confirmatória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Outros estudos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apontam problemas com a escala do burnout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 Engenharia de Software ao realizar AFC, por exemplo, Singh e Suar (2013), em seu trabalho, tiveram que retirar um item da dimensão eficácia, pois ele estava abaixo de 0,3 (ponto de corte utilizado pelos autores, que é inferior ao utilizado nesta tese). Infelizmente, o item retirado não foi especificado.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07DFCF-7AB9-4469-BE31-6257D192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723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Foram observados maiores médias nas dimensões de exaustão e menores médias de baixa eficácia.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Esse resultado é diferente do apresentado por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Cook (2015), onde o nível de cinismo foi maior que o burnout, mas que também apresentou a eficácia como o fator menos preocupante.</a:t>
            </a: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Em outro estudo,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Moore (2000) já alertava para níveis altos de exaustão na Engenharia de Software.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ABD0EE-94AE-45C3-B3E4-3D0A17D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746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escala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Roussel (2012)</a:t>
            </a:r>
          </a:p>
          <a:p>
            <a:pPr lvl="1"/>
            <a:r>
              <a:rPr lang="pt-BR" dirty="0">
                <a:latin typeface="Arial" panose="020B0604020202020204" pitchFamily="34" charset="0"/>
              </a:rPr>
              <a:t>Tradução e Validação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a satisfação.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o burnout.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Contribuição para a validação do modelo teórico de adaptabilidade individual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(2006)</a:t>
            </a:r>
            <a:endParaRPr lang="pt-BR" dirty="0">
              <a:latin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2169F3-ABDA-48EF-971D-EA66ACFF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417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Desenvolvimento e validação de uma escala que pode medir a instabilidade do ambiente em relação às tarefas e à equipe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entre as instabilidades da tarefa e da equipe com o Burnout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Compreensão da relação entre uma característica do trabalho (instabilidade) e a satisfação 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AB4F05-BCCB-4E56-8A18-340F8F7E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132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528392"/>
          </a:xfrm>
        </p:spPr>
        <p:txBody>
          <a:bodyPr/>
          <a:lstStyle/>
          <a:p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significativa entre cada uma das dimensões da adaptabilidade individual com a satisfação com o trabalho na percepção dos Engenheiros de Software? Essas relações são positivas ou negativas?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relação de cada uma das dimensões da adaptabilidade individual e de cada uma das dimensões do burnout na percepção dos Engenheiros de Software? Mais do que isso, elas são positivas ou negativas? 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D16F78CD-2600-4065-8801-3108FD79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B1D87C-E94B-4E13-BBD7-1199BA46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086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a relação entre o burnout e a percepção de satisfação na Engenharia de Software? Essa relação é positiva ou negativa?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entre a percepção de instabilidade dos indivíduos com a percepção de satisfação na Engenharia de Software? E com o burnout? Essas relações são positivas ou negativas?</a:t>
            </a:r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1C1FD6E8-979B-4DE1-98BF-98D06DF9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52B10C-C300-4666-ADBC-7FC6F7E4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Satisfação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felicidade dos indivíduos com o trabalho. 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o trabalho na Engenharia de Software (LENBERG; FELDT e WALLGREN, 2015).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/>
          </a:p>
        </p:txBody>
      </p:sp>
      <p:pic>
        <p:nvPicPr>
          <p:cNvPr id="11266" name="Picture 2" descr="Customer Satisfaction - Perception">
            <a:extLst>
              <a:ext uri="{FF2B5EF4-FFF2-40B4-BE49-F238E27FC236}">
                <a16:creationId xmlns:a16="http://schemas.microsoft.com/office/drawing/2014/main" id="{2260DDF2-D32C-4882-8DD4-A9F6D5EC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13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41C7CD-E7BF-41D3-A061-8097BA14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088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 que faz indivíduos na computação se sentirem tão eficazes? Os resultados encontrados apontam para o fato de eles se perceberem mais adaptáveis a possíveis situações, e que isso tem relação com sua eficácia percebida. </a:t>
            </a:r>
          </a:p>
          <a:p>
            <a:endParaRPr lang="pt-BR" sz="20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É importante entender também a direção da relação entre o burnout e a adaptabilidade individual e os motivos de ela ocorrer. </a:t>
            </a:r>
            <a:r>
              <a:rPr lang="pt-BR" sz="20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Uma possível suposição a ser investigada é que a adaptabilidade individual leva indivíduos a se sentirem mais adequados para suas funções e, por isso, com menores índices de burnout. </a:t>
            </a:r>
          </a:p>
          <a:p>
            <a:endParaRPr lang="pt-BR" sz="2000" dirty="0">
              <a:latin typeface="Swis721 Cn BT" panose="020B0506020202030204"/>
            </a:endParaRPr>
          </a:p>
        </p:txBody>
      </p:sp>
      <p:pic>
        <p:nvPicPr>
          <p:cNvPr id="4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CC7CEF6A-273A-4CBA-8E14-595CFF08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0F6E99-41A2-4ABB-BE2F-5498588A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173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 acordo com o modelo de Franca, Da Silva e Sharp (2018), as características individuais moderam a relação da característica do trabalho com a satisfação. Outra possível investigação é entender se esses resultados, de fato, acorrem com a adaptabilidade individual. </a:t>
            </a:r>
            <a:endParaRPr lang="pt-BR" sz="18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Outro estudo é investigar se existe relação entre a função do respondente e os níveis de adaptabilidade individual que ele tem. Por exemplo, será que um gerente tende a ser mais adaptável de maneira interpessoal do que um desenvolvedor? Será que um desenvolvedor tende a ser mais adaptável ao aprendizado que um gerente?</a:t>
            </a: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Estudos para desenvolver a dimensão tecnológica;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974300AC-A9BF-4C45-80E0-39D5A573D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3D0BE9-D55E-4637-A08D-540F2475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941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15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OBRIGADO!!!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7002E1-27E0-4313-80F2-79AB5EA2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581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WILLIAMS, Laurie; COCKBURN, Alistair. Agile software development: it’s about feedback and change.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computer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v. 36, n. 6, p. 39–43, 2003.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MELNIK, Grigori; MAURER, Frank. Comparative Analysis of Job Satisfaction in Agile and Non-agile Software Development Teams.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XP’06 Proceedings of the 7th international conference on Extreme Programming and Agile Processes in Software Engineering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 32–42, 2006.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 em: http://www.springerlink.com/index/V556H4T270612011.pdf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BOEHM, Barry W. Get ready for agile methods, with care.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Engineering: Barry W.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Boehm’S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Lifetime Contributions to Software Development, Management, and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535–543, 2007.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MANIFESTO,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Manifesto for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 2001.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PLOYHART, R. E.; BLIESE, P. D. Individual Adaptability (I-ADAPT) Theory: Conceptualizing the Antecedents, Consequences, and Measurement of Individual Differences in Adaptability Robert.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Advances in Human Performance and Cognitive Engineering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 6, p. 3–39, 2006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http://www.scopus.com/inward/record.url?eid=2-s2.0-33645845680&amp;partnerID=tZOtx3y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3326EE-A827-406B-8D68-226E433F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97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LI, Paul Luo; KO, Andrew J.; ZHU,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Jiamin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What makes a great software engineer? In:  2015, Proceedings - International Conference on Software Engineering. [S. l.: s. n.] p. 700–710.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AHMED, Faheem et al. Soft skills requirements in software development jobs : a cross-cultural empirical study. Journal of Systems and Information Technology, [S. l.], v. 14, n. 1, p. 58–81, 2017.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INVERARDI, Paola; JAZAYERI, Mehdi. Software Engineering Education in the Modern Age: Software Education and Training Sessions at the International Conference, on Software Engineering, ICSE 2005, St. Louis, MO, USA, May 15-21, 2005, Revised Lectures. [S. l.]: Springer, 2006. v. 4309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Diretrizes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Curriculares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Nacionais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Graduação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(DCN16).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CNE/CES no 5, de 16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novembro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2016, [S. l.], v. 2016, p. 9, 2016.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http://portal.mec.gov.br/index.php?option=com_docman&amp;view=download&amp;alias=52101-rces005-16-pdf&amp;category_slug=novembro-2016-pdf&amp;Itemid=30192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FRANCA, Cesar; DA SILVA, Fabio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Fabio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Bueno; SHARP, Helen. Motivation and Satisfaction of Software Engineers. IEEE Transactions on Software Engineering, [S. l.], p. 1–27, 2018.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LENBERG, Per; FELDT, Robert; WALLGREN, Lars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Göran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Behavioral software engineering: A definition and systematic literature review. Journal of Systems and Software, [S. l.], v. 107, p. 15–37, 2015.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BURK, Lisa; RICHARDSON, Jean; LATIN, Lisa. Conflict Management in Software Development Environments. Eighteenth Annual Pacific Northwest Software Quality Conference, [S. l.], p. 1–65, 2000.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https://www.researchgate.net/publication/318987959_Conflict_Management_in_Software_Development_Environments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Christina; SCHAUFELI, Wilmar B.; LEITER, Michael P. JOB BURNOUT.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Rev. Psychol., [S. l.], v. 52, p. 397–422, 2001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90BD1E-13F4-4359-991D-6EAECC7C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765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SWIDER, Brian W.; ZIMMERMAN, Ryan D. Born to burnout: A meta-analytic path model of personality, job burnout, and work outcomes. Journal of Vocational Behavior, [S. l.], v. 76, n. 3, p. 487–506, 2010.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http://dx.doi.org/10.1016/j.jvb.2010.01.003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BAARD, Samantha K.; RENCH, Tara A.; KOZLOWSKI, Steve W. J. Performance Adaptation: A Theoretical Integration and Review. [S. l.: s. n.]. v. 40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PULAKOS, Elaine D. et al. Adaptability in the workplace: Development of a taxonomy of adaptive performance. Journal of Applied Psychology, [S. l.], v. 85, n. 4, p. 612–624, 2000.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CHARBONNIER-VOIRIN, Audrey; ROUSSEL, Patrice. Adaptive performance: A new scale to measure individual performance in organizations. Canadian Journal of Administrative Sciences, [S. l.], v. 29, n. 3, p. 280–293,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DIAS-JR, Jose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jorge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lima. MODELO DE COMPETÊNCIAS À LUZ DA ADAPTABILIDADE PARA ANÁLISE DA ATUAÇÃO EM EQUIPES DE SOFTWARE. 2018. - UFPB, [s. l.], 2018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KUDE, Thomas et al. Adaptation Patterns in Agile Information Systems Development Teams.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Ecis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[S. l.], p. 1–15, 2014.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E0A9A4-96C5-4537-9074-67C74B4D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16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LOUIS, Meryl Reis; SUTTON, Robert I. Switching Cognitive Gears: From Habits of Mind to Active Thinking. Human Relations, [S. l.], v. 44, n. 1, p. 55–76, 1991.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LIU, Julie Yu-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Relationships among interpersonal conflict , requirements uncertainty , and software project performance. International Journal of Project Management, [S. l.], v. 29, n. 5, p. 547–556, 2011.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http://dx.doi.org/10.1016/j.ijproman.2010.04.007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ZOWGHI, Didar; NURMULIANI, N. A Study of the Impact of Requirements Volatility on Software Project Performance. In:  2002, Proceedings of the Ninth Asia-Pacific Software Engineering Conference. [S. l.: s. n.] p. 1–9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SONNETAG, Sabine; BRODBECK, Felix C.; JRT, Dt. Stressor-burnout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Stressor-burnout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relationship in software development teams development. Journal of Occupational and Organizational Psychology, [S. l.], v. 67, p. 327–341, 1994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AKGÜN, Ali E. et al. Knowledge networks in new product development projects: A transactive memory perspective. Information and Management, [S. l.], v. 42, n. 8, p. 1105–1120, 2005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ROBBES, Romain; LUNGU, Mircea; RÖTHLISBERGER, David. How do developers react to API deprecation? The case of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smalltalk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ecosystem. Proceedings of the ACM SIGSOFT 20th International Symposium on the Foundations of Software Engineering, FSE 2012, [S. l.], 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251061-A1B2-44D6-83FC-56C0EF67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623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BAVOTA, Gabriele et al. The evolution of project inter-dependencies in a software ecosystem: The case of apache. IEEE International Conference on Software Maintenance, ICSM, [S. l.], p. 280–289, 2013.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LOCKE, Edwin A. What is Job Satisfaction ? Organizational Behavior an Human Performance, [S. l.], v. 4, p. 309–336, 1969.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C.; LEITER, M. .. Burnout. Stress: Concepts, Cognition, Emotion, and Behavior, [S. l.], p. 351–357, 2016.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FREUDENBERGER, Herbert J. Staff Burn-Out. [S. l.], v. 90, n. 1, p. 159–165, 1974.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TOPPINEN-TANNER, Salla. Process of burnout: structure, antecedents, and consequences. [S. l.: s. n.]. v. 34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PASQUALI, Luiz.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Psicometria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clássica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dos testes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psicológicos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[S. l.]: Ed. da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1997.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DEVELLIS, Robert F. Scale development: Theory and applications. [S. l.]: Sage publications, 2016. v. 26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Selahattin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GURLEK,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Effects of Organizational Structures and Learning Organization on Job Embeddedness and Individual Adaptive Performance. Procedia Economics and Finance, [S. l.], v. 23, n. December, p. 1358–1366, 2015.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http://dx.doi.org/10.1016/S2212-5671(15)00523-7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PRADHAN, Rabindra Kumar; JENA,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Lalatendu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SINGH, Sanjay Kumar. Examining the role of emotional intelligence between organizational learning and adaptive performance in Indian manufacturing industries. Journal of Workplace Learning, [S. l.], v. 29, n. 3, p. 235–247, 2017.</a:t>
            </a:r>
            <a:endParaRPr lang="pt-BR" dirty="0"/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40D95B-B91D-4BFD-9417-3926EC77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0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Satisfação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Satisfação também está relacionada com as condições do trabalho e da tarefa que os indivíduos realizam como, por exemplo, lidar com estresse, incerteza, aprendizado, resolução de problemas e relações interpessoais </a:t>
            </a:r>
            <a:r>
              <a:rPr lang="en-US" dirty="0">
                <a:effectLst/>
                <a:latin typeface="Swis721 Cn BT" panose="020B0506020202030204"/>
                <a:ea typeface="Times New Roman" panose="02020603050405020304" pitchFamily="18" charset="0"/>
              </a:rPr>
              <a:t>(FRANCA; DA SILVA; SHARP, 2018; GRAZIOTIN; WANG; ABRAHAMSSON, 2016; SACH; SHARP; PETRE, 2010)</a:t>
            </a:r>
            <a:endParaRPr lang="pt-BR" sz="3200" dirty="0">
              <a:latin typeface="Swis721 Cn BT" panose="020B0506020202030204"/>
            </a:endParaRPr>
          </a:p>
        </p:txBody>
      </p:sp>
      <p:pic>
        <p:nvPicPr>
          <p:cNvPr id="11266" name="Picture 2" descr="Customer Satisfaction - Perception">
            <a:extLst>
              <a:ext uri="{FF2B5EF4-FFF2-40B4-BE49-F238E27FC236}">
                <a16:creationId xmlns:a16="http://schemas.microsoft.com/office/drawing/2014/main" id="{2260DDF2-D32C-4882-8DD4-A9F6D5EC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13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F88DD4-8FE7-4A86-82C0-746C34E7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3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significativa entre cada uma das dimensões da adaptabilidade individual com a satisfação com o trabalho na percepção dos Engenheiros de Software? Essas relações são positivas ou negativas?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/>
          </a:p>
        </p:txBody>
      </p:sp>
      <p:pic>
        <p:nvPicPr>
          <p:cNvPr id="4" name="Picture 2" descr="question mark - Wiktionary">
            <a:extLst>
              <a:ext uri="{FF2B5EF4-FFF2-40B4-BE49-F238E27FC236}">
                <a16:creationId xmlns:a16="http://schemas.microsoft.com/office/drawing/2014/main" id="{54E6BE30-E63A-4935-A4F1-ED28C6DBE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37272"/>
            <a:ext cx="2186269" cy="218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2565ED-B763-4943-8945-1DECFC5B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71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5785</Words>
  <Application>Microsoft Office PowerPoint</Application>
  <PresentationFormat>Apresentação na tela (4:3)</PresentationFormat>
  <Paragraphs>602</Paragraphs>
  <Slides>77</Slides>
  <Notes>20</Notes>
  <HiddenSlides>3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86" baseType="lpstr">
      <vt:lpstr>Arial</vt:lpstr>
      <vt:lpstr>Calibri</vt:lpstr>
      <vt:lpstr>ff5</vt:lpstr>
      <vt:lpstr>ff6</vt:lpstr>
      <vt:lpstr>merriweather</vt:lpstr>
      <vt:lpstr>Swis721 Cn BT</vt:lpstr>
      <vt:lpstr>Times</vt:lpstr>
      <vt:lpstr>Times New Roman</vt:lpstr>
      <vt:lpstr>Tema do Office</vt:lpstr>
      <vt:lpstr>AS RELAÇÕES ENTRE ADAPTABILIDADE INDIVIDUAL, SATISFAÇÃO, BURNOUT E INSTABILIDADE DO PROJETO NA ENGENHARIA DE SOFTWARE </vt:lpstr>
      <vt:lpstr>Sumário</vt:lpstr>
      <vt:lpstr>Introdução - Geral</vt:lpstr>
      <vt:lpstr>Introdução</vt:lpstr>
      <vt:lpstr>Introdução - Adaptabilidade</vt:lpstr>
      <vt:lpstr>Introdução - Adaptabilidade</vt:lpstr>
      <vt:lpstr>Introdução - Satisfação</vt:lpstr>
      <vt:lpstr>Introdução - Satisfação</vt:lpstr>
      <vt:lpstr>Introdução</vt:lpstr>
      <vt:lpstr>Introdução - Burnout</vt:lpstr>
      <vt:lpstr>Introdução - Burnout</vt:lpstr>
      <vt:lpstr>Introdução</vt:lpstr>
      <vt:lpstr>Introdução</vt:lpstr>
      <vt:lpstr>Introdução Instabilidade</vt:lpstr>
      <vt:lpstr>Introdução</vt:lpstr>
      <vt:lpstr>Objetivos</vt:lpstr>
      <vt:lpstr>Referencial teórico – Desempenho Adaptativo</vt:lpstr>
      <vt:lpstr>Referencial teórico – Desempenho Adaptativo</vt:lpstr>
      <vt:lpstr>Referencial teórico – Desempenho Adaptativo</vt:lpstr>
      <vt:lpstr>Referencial teórico – Adaptabilidade Individual</vt:lpstr>
      <vt:lpstr>Referencial teórico – Adaptabilidade Individual</vt:lpstr>
      <vt:lpstr>Referencial teórico – Adaptabilidade Individual</vt:lpstr>
      <vt:lpstr>Referencial teórico – Adaptação na Engenharia de Software</vt:lpstr>
      <vt:lpstr>Referencial teórico – Adaptação na Engenharia de Software</vt:lpstr>
      <vt:lpstr>Referencial teórico – Instabilidade da tarefa</vt:lpstr>
      <vt:lpstr>Referencial teórico – Instabilidade da equipe</vt:lpstr>
      <vt:lpstr>Referencial teórico – Instabilidade tecnológica</vt:lpstr>
      <vt:lpstr>Referencial teórico – Instabilidade</vt:lpstr>
      <vt:lpstr>Referencial teórico – Satisfação</vt:lpstr>
      <vt:lpstr>Referencial teórico – Satisfação</vt:lpstr>
      <vt:lpstr>Referencial teórico – Burnout</vt:lpstr>
      <vt:lpstr>Referencial teórico – Burnout</vt:lpstr>
      <vt:lpstr>Referencial teórico – Burnout</vt:lpstr>
      <vt:lpstr>Apresentação do PowerPoint</vt:lpstr>
      <vt:lpstr>Procedimentos metodológicos </vt:lpstr>
      <vt:lpstr>Procedimentos metodológicos Instrumentos de coleta </vt:lpstr>
      <vt:lpstr>Procedimentos metodológicos – coleta de dados</vt:lpstr>
      <vt:lpstr>Procedimentos metodológicos </vt:lpstr>
      <vt:lpstr>Procedimentos metodológicos -Análises </vt:lpstr>
      <vt:lpstr>Procedimentos metodológicos </vt:lpstr>
      <vt:lpstr>Procedimentos metodológicos  Precisos ajeitar isso!!!!</vt:lpstr>
      <vt:lpstr>Procedimentos metodológicos </vt:lpstr>
      <vt:lpstr>Resultados descritivos População</vt:lpstr>
      <vt:lpstr>Resultados descritivos – Satisfação</vt:lpstr>
      <vt:lpstr>Resultados AFC- Burnout</vt:lpstr>
      <vt:lpstr>Resultados AFC- Burnout</vt:lpstr>
      <vt:lpstr>Resultados AFC - Burnout</vt:lpstr>
      <vt:lpstr>Resultados AFE - Instabilidade</vt:lpstr>
      <vt:lpstr>Resultados AFC- Instabilidade</vt:lpstr>
      <vt:lpstr>Resultados AFC - Instabilidade</vt:lpstr>
      <vt:lpstr>Resultados AFC - Instabilidade</vt:lpstr>
      <vt:lpstr>Resultados AFC– Adaptabilidade Individual</vt:lpstr>
      <vt:lpstr>Resultados AFC– Adaptabilidade Individual</vt:lpstr>
      <vt:lpstr>Resultados VME– Adaptabilidade Individual</vt:lpstr>
      <vt:lpstr>Resultados Confiabilidade – Adaptabilidade Individual</vt:lpstr>
      <vt:lpstr>Resultados Correlação – Adaptabilidade Individual</vt:lpstr>
      <vt:lpstr>Relações entre adaptabilidade e satisfação</vt:lpstr>
      <vt:lpstr>Relações entre adaptabilidade e burnout</vt:lpstr>
      <vt:lpstr>Relações satisfação e burnout</vt:lpstr>
      <vt:lpstr>Relações entre instabilidade e burnout</vt:lpstr>
      <vt:lpstr>Relações entre instabilidade e satisfação</vt:lpstr>
      <vt:lpstr>Discussões </vt:lpstr>
      <vt:lpstr>Discussões </vt:lpstr>
      <vt:lpstr>Discussões </vt:lpstr>
      <vt:lpstr>Discussões </vt:lpstr>
      <vt:lpstr>Implicações</vt:lpstr>
      <vt:lpstr>Implicações</vt:lpstr>
      <vt:lpstr>Conclusões</vt:lpstr>
      <vt:lpstr>Conclusões</vt:lpstr>
      <vt:lpstr>Trabalhos futuros</vt:lpstr>
      <vt:lpstr>Trabalhos futuros</vt:lpstr>
      <vt:lpstr>Apresentação do PowerPoint</vt:lpstr>
      <vt:lpstr>Referências</vt:lpstr>
      <vt:lpstr>Referências</vt:lpstr>
      <vt:lpstr>Referências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RELAÇÕES ENTRE ADAPTABILIDADE INDIVIDUAL, SATISFAÇÃO, BURNOUT E INSTABILIDADE DO PROJETO NA ENGENHARIA DE SOFTWARE </dc:title>
  <dc:creator>Danilo Monteiro Ribeiro</dc:creator>
  <cp:lastModifiedBy>Danilo Monteiro Ribeiro</cp:lastModifiedBy>
  <cp:revision>16</cp:revision>
  <dcterms:created xsi:type="dcterms:W3CDTF">2020-12-07T23:34:42Z</dcterms:created>
  <dcterms:modified xsi:type="dcterms:W3CDTF">2020-12-08T17:19:44Z</dcterms:modified>
</cp:coreProperties>
</file>